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2" r:id="rId1"/>
    <p:sldMasterId id="2147483654" r:id="rId2"/>
  </p:sldMasterIdLst>
  <p:notesMasterIdLst>
    <p:notesMasterId r:id="rId49"/>
  </p:notesMasterIdLst>
  <p:handoutMasterIdLst>
    <p:handoutMasterId r:id="rId50"/>
  </p:handoutMasterIdLst>
  <p:sldIdLst>
    <p:sldId id="509" r:id="rId3"/>
    <p:sldId id="287" r:id="rId4"/>
    <p:sldId id="291" r:id="rId5"/>
    <p:sldId id="426" r:id="rId6"/>
    <p:sldId id="562" r:id="rId7"/>
    <p:sldId id="433" r:id="rId8"/>
    <p:sldId id="434" r:id="rId9"/>
    <p:sldId id="442" r:id="rId10"/>
    <p:sldId id="341" r:id="rId11"/>
    <p:sldId id="563" r:id="rId12"/>
    <p:sldId id="340" r:id="rId13"/>
    <p:sldId id="431" r:id="rId14"/>
    <p:sldId id="430" r:id="rId15"/>
    <p:sldId id="443" r:id="rId16"/>
    <p:sldId id="455" r:id="rId17"/>
    <p:sldId id="446" r:id="rId18"/>
    <p:sldId id="425" r:id="rId19"/>
    <p:sldId id="448" r:id="rId20"/>
    <p:sldId id="447" r:id="rId21"/>
    <p:sldId id="296" r:id="rId22"/>
    <p:sldId id="449" r:id="rId23"/>
    <p:sldId id="334" r:id="rId24"/>
    <p:sldId id="450" r:id="rId25"/>
    <p:sldId id="338" r:id="rId26"/>
    <p:sldId id="300" r:id="rId27"/>
    <p:sldId id="436" r:id="rId28"/>
    <p:sldId id="564" r:id="rId29"/>
    <p:sldId id="437" r:id="rId30"/>
    <p:sldId id="438" r:id="rId31"/>
    <p:sldId id="415" r:id="rId32"/>
    <p:sldId id="451" r:id="rId33"/>
    <p:sldId id="324" r:id="rId34"/>
    <p:sldId id="398" r:id="rId35"/>
    <p:sldId id="420" r:id="rId36"/>
    <p:sldId id="440" r:id="rId37"/>
    <p:sldId id="421" r:id="rId38"/>
    <p:sldId id="323" r:id="rId39"/>
    <p:sldId id="441" r:id="rId40"/>
    <p:sldId id="452" r:id="rId41"/>
    <p:sldId id="410" r:id="rId42"/>
    <p:sldId id="402" r:id="rId43"/>
    <p:sldId id="407" r:id="rId44"/>
    <p:sldId id="453" r:id="rId45"/>
    <p:sldId id="383" r:id="rId46"/>
    <p:sldId id="429" r:id="rId47"/>
    <p:sldId id="454" r:id="rId48"/>
  </p:sldIdLst>
  <p:sldSz cx="9144000" cy="6858000" type="screen4x3"/>
  <p:notesSz cx="6858000" cy="9144000"/>
  <p:defaultTextStyle>
    <a:defPPr>
      <a:defRPr lang="en-US"/>
    </a:defPPr>
    <a:lvl1pPr algn="l" rtl="0" fontAlgn="base">
      <a:spcBef>
        <a:spcPct val="0"/>
      </a:spcBef>
      <a:spcAft>
        <a:spcPct val="0"/>
      </a:spcAft>
      <a:defRPr kumimoji="1" sz="2000" kern="1200">
        <a:solidFill>
          <a:schemeClr val="tx1"/>
        </a:solidFill>
        <a:latin typeface="Arial" charset="0"/>
        <a:ea typeface="新細明體" charset="-120"/>
        <a:cs typeface="Arial" charset="0"/>
      </a:defRPr>
    </a:lvl1pPr>
    <a:lvl2pPr marL="457200" algn="l" rtl="0" fontAlgn="base">
      <a:spcBef>
        <a:spcPct val="0"/>
      </a:spcBef>
      <a:spcAft>
        <a:spcPct val="0"/>
      </a:spcAft>
      <a:defRPr kumimoji="1" sz="2000" kern="1200">
        <a:solidFill>
          <a:schemeClr val="tx1"/>
        </a:solidFill>
        <a:latin typeface="Arial" charset="0"/>
        <a:ea typeface="新細明體" charset="-120"/>
        <a:cs typeface="Arial" charset="0"/>
      </a:defRPr>
    </a:lvl2pPr>
    <a:lvl3pPr marL="914400" algn="l" rtl="0" fontAlgn="base">
      <a:spcBef>
        <a:spcPct val="0"/>
      </a:spcBef>
      <a:spcAft>
        <a:spcPct val="0"/>
      </a:spcAft>
      <a:defRPr kumimoji="1" sz="2000" kern="1200">
        <a:solidFill>
          <a:schemeClr val="tx1"/>
        </a:solidFill>
        <a:latin typeface="Arial" charset="0"/>
        <a:ea typeface="新細明體" charset="-120"/>
        <a:cs typeface="Arial" charset="0"/>
      </a:defRPr>
    </a:lvl3pPr>
    <a:lvl4pPr marL="1371600" algn="l" rtl="0" fontAlgn="base">
      <a:spcBef>
        <a:spcPct val="0"/>
      </a:spcBef>
      <a:spcAft>
        <a:spcPct val="0"/>
      </a:spcAft>
      <a:defRPr kumimoji="1" sz="2000" kern="1200">
        <a:solidFill>
          <a:schemeClr val="tx1"/>
        </a:solidFill>
        <a:latin typeface="Arial" charset="0"/>
        <a:ea typeface="新細明體" charset="-120"/>
        <a:cs typeface="Arial" charset="0"/>
      </a:defRPr>
    </a:lvl4pPr>
    <a:lvl5pPr marL="1828800" algn="l" rtl="0" fontAlgn="base">
      <a:spcBef>
        <a:spcPct val="0"/>
      </a:spcBef>
      <a:spcAft>
        <a:spcPct val="0"/>
      </a:spcAft>
      <a:defRPr kumimoji="1" sz="2000" kern="1200">
        <a:solidFill>
          <a:schemeClr val="tx1"/>
        </a:solidFill>
        <a:latin typeface="Arial" charset="0"/>
        <a:ea typeface="新細明體" charset="-120"/>
        <a:cs typeface="Arial" charset="0"/>
      </a:defRPr>
    </a:lvl5pPr>
    <a:lvl6pPr marL="2286000" algn="l" defTabSz="914400" rtl="0" eaLnBrk="1" latinLnBrk="0" hangingPunct="1">
      <a:defRPr kumimoji="1" sz="2000" kern="1200">
        <a:solidFill>
          <a:schemeClr val="tx1"/>
        </a:solidFill>
        <a:latin typeface="Arial" charset="0"/>
        <a:ea typeface="新細明體" charset="-120"/>
        <a:cs typeface="Arial" charset="0"/>
      </a:defRPr>
    </a:lvl6pPr>
    <a:lvl7pPr marL="2743200" algn="l" defTabSz="914400" rtl="0" eaLnBrk="1" latinLnBrk="0" hangingPunct="1">
      <a:defRPr kumimoji="1" sz="2000" kern="1200">
        <a:solidFill>
          <a:schemeClr val="tx1"/>
        </a:solidFill>
        <a:latin typeface="Arial" charset="0"/>
        <a:ea typeface="新細明體" charset="-120"/>
        <a:cs typeface="Arial" charset="0"/>
      </a:defRPr>
    </a:lvl7pPr>
    <a:lvl8pPr marL="3200400" algn="l" defTabSz="914400" rtl="0" eaLnBrk="1" latinLnBrk="0" hangingPunct="1">
      <a:defRPr kumimoji="1" sz="2000" kern="1200">
        <a:solidFill>
          <a:schemeClr val="tx1"/>
        </a:solidFill>
        <a:latin typeface="Arial" charset="0"/>
        <a:ea typeface="新細明體" charset="-120"/>
        <a:cs typeface="Arial" charset="0"/>
      </a:defRPr>
    </a:lvl8pPr>
    <a:lvl9pPr marL="3657600" algn="l" defTabSz="914400" rtl="0" eaLnBrk="1" latinLnBrk="0" hangingPunct="1">
      <a:defRPr kumimoji="1" sz="2000" kern="1200">
        <a:solidFill>
          <a:schemeClr val="tx1"/>
        </a:solidFill>
        <a:latin typeface="Arial" charset="0"/>
        <a:ea typeface="新細明體" charset="-120"/>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srgbClr val="FF0000"/>
    </p:penClr>
  </p:showPr>
  <p:clrMru>
    <a:srgbClr val="8C95EC"/>
    <a:srgbClr val="3333CC"/>
    <a:srgbClr val="2010F0"/>
    <a:srgbClr val="33CC33"/>
    <a:srgbClr val="00CC00"/>
    <a:srgbClr val="96A6B8"/>
  </p:clrMru>
</p:presentationPr>
</file>

<file path=ppt/tableStyles.xml><?xml version="1.0" encoding="utf-8"?>
<a:tblStyleLst xmlns:a="http://schemas.openxmlformats.org/drawingml/2006/main" def="{5C22544A-7EE6-4342-B048-85BDC9FD1C3A}">
  <a:tblStyle styleId="{306799F8-075E-4A3A-A7F6-7FBC6576F1A4}" styleName="佈景主題樣式 2 - 輔色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00" autoAdjust="0"/>
    <p:restoredTop sz="85996" autoAdjust="0"/>
  </p:normalViewPr>
  <p:slideViewPr>
    <p:cSldViewPr snapToGrid="0">
      <p:cViewPr>
        <p:scale>
          <a:sx n="60" d="100"/>
          <a:sy n="60" d="100"/>
        </p:scale>
        <p:origin x="-1056" y="-90"/>
      </p:cViewPr>
      <p:guideLst>
        <p:guide orient="horz" pos="2160"/>
        <p:guide pos="2880"/>
      </p:guideLst>
    </p:cSldViewPr>
  </p:slideViewPr>
  <p:outlineViewPr>
    <p:cViewPr>
      <p:scale>
        <a:sx n="33" d="100"/>
        <a:sy n="33" d="100"/>
      </p:scale>
      <p:origin x="0" y="1494"/>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A36390-B590-43D8-9CE3-30D9C0ACFB2B}" type="doc">
      <dgm:prSet loTypeId="urn:microsoft.com/office/officeart/2005/8/layout/cycle2" loCatId="cycle" qsTypeId="urn:microsoft.com/office/officeart/2005/8/quickstyle/3d2" qsCatId="3D" csTypeId="urn:microsoft.com/office/officeart/2005/8/colors/accent1_4" csCatId="accent1" phldr="1"/>
      <dgm:spPr/>
      <dgm:t>
        <a:bodyPr/>
        <a:lstStyle/>
        <a:p>
          <a:endParaRPr lang="zh-TW" altLang="en-US"/>
        </a:p>
      </dgm:t>
    </dgm:pt>
    <dgm:pt modelId="{CBC12BB6-FFE3-419A-B71C-D0B82185CDB1}">
      <dgm:prSet phldrT="[文字]"/>
      <dgm:spPr>
        <a:gradFill rotWithShape="0">
          <a:gsLst>
            <a:gs pos="0">
              <a:srgbClr val="000000"/>
            </a:gs>
            <a:gs pos="39999">
              <a:srgbClr val="0A128C"/>
            </a:gs>
            <a:gs pos="70000">
              <a:srgbClr val="181CC7"/>
            </a:gs>
            <a:gs pos="88000">
              <a:srgbClr val="7005D4"/>
            </a:gs>
            <a:gs pos="100000">
              <a:srgbClr val="8C3D91"/>
            </a:gs>
          </a:gsLst>
          <a:lin ang="16200000" scaled="0"/>
        </a:gradFill>
      </dgm:spPr>
      <dgm:t>
        <a:bodyPr/>
        <a:lstStyle/>
        <a:p>
          <a:r>
            <a:rPr lang="en-US" altLang="zh-TW" dirty="0" smtClean="0">
              <a:latin typeface="Arial Black" pitchFamily="34" charset="0"/>
            </a:rPr>
            <a:t>Integration</a:t>
          </a:r>
          <a:endParaRPr lang="zh-TW" altLang="en-US" dirty="0" smtClean="0">
            <a:latin typeface="Arial Black" pitchFamily="34" charset="0"/>
          </a:endParaRPr>
        </a:p>
      </dgm:t>
    </dgm:pt>
    <dgm:pt modelId="{C4EC2F71-B6B0-437D-A2E5-C127E15D50F0}" type="parTrans" cxnId="{9B3DBC27-85BD-4A9B-A876-F92C633C6EE7}">
      <dgm:prSet/>
      <dgm:spPr/>
      <dgm:t>
        <a:bodyPr/>
        <a:lstStyle/>
        <a:p>
          <a:endParaRPr lang="zh-TW" altLang="en-US"/>
        </a:p>
      </dgm:t>
    </dgm:pt>
    <dgm:pt modelId="{6F774A2F-0617-472F-BBE1-98646CE11C3B}" type="sibTrans" cxnId="{9B3DBC27-85BD-4A9B-A876-F92C633C6EE7}">
      <dgm:prSet/>
      <dgm:spPr>
        <a:solidFill>
          <a:srgbClr val="8C95EC"/>
        </a:solidFill>
      </dgm:spPr>
      <dgm:t>
        <a:bodyPr/>
        <a:lstStyle/>
        <a:p>
          <a:endParaRPr lang="zh-TW" altLang="en-US"/>
        </a:p>
      </dgm:t>
    </dgm:pt>
    <dgm:pt modelId="{28E3459D-30C9-42A9-8493-C356C45D2717}">
      <dgm:prSet phldrT="[文字]"/>
      <dgm:spPr>
        <a:gradFill rotWithShape="0">
          <a:gsLst>
            <a:gs pos="0">
              <a:srgbClr val="000000"/>
            </a:gs>
            <a:gs pos="39999">
              <a:srgbClr val="0A128C"/>
            </a:gs>
            <a:gs pos="70000">
              <a:srgbClr val="181CC7"/>
            </a:gs>
            <a:gs pos="88000">
              <a:srgbClr val="7005D4"/>
            </a:gs>
            <a:gs pos="100000">
              <a:srgbClr val="8C3D91"/>
            </a:gs>
          </a:gsLst>
          <a:lin ang="16200000" scaled="0"/>
        </a:gradFill>
      </dgm:spPr>
      <dgm:t>
        <a:bodyPr/>
        <a:lstStyle/>
        <a:p>
          <a:r>
            <a:rPr lang="en-US" altLang="zh-TW" dirty="0" smtClean="0">
              <a:latin typeface="Arial Black" pitchFamily="34" charset="0"/>
            </a:rPr>
            <a:t>Software</a:t>
          </a:r>
          <a:endParaRPr lang="zh-TW" altLang="en-US" dirty="0" smtClean="0">
            <a:latin typeface="Arial Black" pitchFamily="34" charset="0"/>
          </a:endParaRPr>
        </a:p>
      </dgm:t>
    </dgm:pt>
    <dgm:pt modelId="{07B5CA90-AE30-46AE-BDE3-F58C73A989B1}" type="parTrans" cxnId="{374D0E07-6795-4B2E-8AAF-A0D34535E7A8}">
      <dgm:prSet/>
      <dgm:spPr/>
      <dgm:t>
        <a:bodyPr/>
        <a:lstStyle/>
        <a:p>
          <a:endParaRPr lang="zh-TW" altLang="en-US"/>
        </a:p>
      </dgm:t>
    </dgm:pt>
    <dgm:pt modelId="{8C9C4CCF-1F76-4DE3-B36D-1F7C757F63D0}" type="sibTrans" cxnId="{374D0E07-6795-4B2E-8AAF-A0D34535E7A8}">
      <dgm:prSet/>
      <dgm:spPr>
        <a:solidFill>
          <a:srgbClr val="8C95EC"/>
        </a:solidFill>
      </dgm:spPr>
      <dgm:t>
        <a:bodyPr/>
        <a:lstStyle/>
        <a:p>
          <a:endParaRPr lang="zh-TW" altLang="en-US"/>
        </a:p>
      </dgm:t>
    </dgm:pt>
    <dgm:pt modelId="{C0AB6BBA-8ADE-4B90-A5AB-56C2D44C4D21}">
      <dgm:prSet phldrT="[文字]"/>
      <dgm:spPr>
        <a:gradFill rotWithShape="0">
          <a:gsLst>
            <a:gs pos="0">
              <a:srgbClr val="000000"/>
            </a:gs>
            <a:gs pos="39999">
              <a:srgbClr val="0A128C"/>
            </a:gs>
            <a:gs pos="70000">
              <a:srgbClr val="181CC7"/>
            </a:gs>
            <a:gs pos="88000">
              <a:srgbClr val="7005D4"/>
            </a:gs>
            <a:gs pos="100000">
              <a:srgbClr val="8C3D91"/>
            </a:gs>
          </a:gsLst>
          <a:lin ang="16200000" scaled="0"/>
        </a:gradFill>
      </dgm:spPr>
      <dgm:t>
        <a:bodyPr/>
        <a:lstStyle/>
        <a:p>
          <a:r>
            <a:rPr lang="en-US" altLang="zh-TW" dirty="0" smtClean="0">
              <a:latin typeface="Arial Black" pitchFamily="34" charset="0"/>
            </a:rPr>
            <a:t>Hardware</a:t>
          </a:r>
          <a:endParaRPr lang="zh-TW" altLang="en-US" dirty="0">
            <a:latin typeface="Arial Black" pitchFamily="34" charset="0"/>
          </a:endParaRPr>
        </a:p>
      </dgm:t>
    </dgm:pt>
    <dgm:pt modelId="{E12F8B73-9D63-4793-ACEC-CE236567A88B}" type="parTrans" cxnId="{3E6393C0-CD21-4A52-9668-84AE660F5356}">
      <dgm:prSet/>
      <dgm:spPr/>
      <dgm:t>
        <a:bodyPr/>
        <a:lstStyle/>
        <a:p>
          <a:endParaRPr lang="zh-TW" altLang="en-US"/>
        </a:p>
      </dgm:t>
    </dgm:pt>
    <dgm:pt modelId="{63D73D15-F2C3-4264-9D33-71BA5C581779}" type="sibTrans" cxnId="{3E6393C0-CD21-4A52-9668-84AE660F5356}">
      <dgm:prSet/>
      <dgm:spPr>
        <a:solidFill>
          <a:srgbClr val="8C95EC"/>
        </a:solidFill>
      </dgm:spPr>
      <dgm:t>
        <a:bodyPr/>
        <a:lstStyle/>
        <a:p>
          <a:endParaRPr lang="zh-TW" altLang="en-US"/>
        </a:p>
      </dgm:t>
    </dgm:pt>
    <dgm:pt modelId="{7DD9AD0D-DEE7-413E-899C-BCA90242A86A}" type="pres">
      <dgm:prSet presAssocID="{3EA36390-B590-43D8-9CE3-30D9C0ACFB2B}" presName="cycle" presStyleCnt="0">
        <dgm:presLayoutVars>
          <dgm:dir/>
          <dgm:resizeHandles val="exact"/>
        </dgm:presLayoutVars>
      </dgm:prSet>
      <dgm:spPr/>
      <dgm:t>
        <a:bodyPr/>
        <a:lstStyle/>
        <a:p>
          <a:endParaRPr lang="zh-TW" altLang="en-US"/>
        </a:p>
      </dgm:t>
    </dgm:pt>
    <dgm:pt modelId="{955633DC-1DA9-4BF7-8874-2E7301550176}" type="pres">
      <dgm:prSet presAssocID="{CBC12BB6-FFE3-419A-B71C-D0B82185CDB1}" presName="node" presStyleLbl="node1" presStyleIdx="0" presStyleCnt="3">
        <dgm:presLayoutVars>
          <dgm:bulletEnabled val="1"/>
        </dgm:presLayoutVars>
      </dgm:prSet>
      <dgm:spPr/>
      <dgm:t>
        <a:bodyPr/>
        <a:lstStyle/>
        <a:p>
          <a:endParaRPr lang="zh-TW" altLang="en-US"/>
        </a:p>
      </dgm:t>
    </dgm:pt>
    <dgm:pt modelId="{71D0750E-8E5B-4D6C-A176-92497461FF94}" type="pres">
      <dgm:prSet presAssocID="{6F774A2F-0617-472F-BBE1-98646CE11C3B}" presName="sibTrans" presStyleLbl="sibTrans2D1" presStyleIdx="0" presStyleCnt="3" custLinFactX="49207" custLinFactNeighborX="100000" custLinFactNeighborY="-48152"/>
      <dgm:spPr/>
      <dgm:t>
        <a:bodyPr/>
        <a:lstStyle/>
        <a:p>
          <a:endParaRPr lang="zh-TW" altLang="en-US"/>
        </a:p>
      </dgm:t>
    </dgm:pt>
    <dgm:pt modelId="{D2D20AFC-4262-41E9-9307-3C50328ABF84}" type="pres">
      <dgm:prSet presAssocID="{6F774A2F-0617-472F-BBE1-98646CE11C3B}" presName="connectorText" presStyleLbl="sibTrans2D1" presStyleIdx="0" presStyleCnt="3"/>
      <dgm:spPr/>
      <dgm:t>
        <a:bodyPr/>
        <a:lstStyle/>
        <a:p>
          <a:endParaRPr lang="zh-TW" altLang="en-US"/>
        </a:p>
      </dgm:t>
    </dgm:pt>
    <dgm:pt modelId="{4184992B-5ACE-47DF-AFB5-F87B7A1837A9}" type="pres">
      <dgm:prSet presAssocID="{28E3459D-30C9-42A9-8493-C356C45D2717}" presName="node" presStyleLbl="node1" presStyleIdx="1" presStyleCnt="3" custRadScaleRad="128727" custRadScaleInc="-32086">
        <dgm:presLayoutVars>
          <dgm:bulletEnabled val="1"/>
        </dgm:presLayoutVars>
      </dgm:prSet>
      <dgm:spPr/>
      <dgm:t>
        <a:bodyPr/>
        <a:lstStyle/>
        <a:p>
          <a:endParaRPr lang="zh-TW" altLang="en-US"/>
        </a:p>
      </dgm:t>
    </dgm:pt>
    <dgm:pt modelId="{3D0611F2-6DB2-4DE2-98F7-840E5FE165AB}" type="pres">
      <dgm:prSet presAssocID="{8C9C4CCF-1F76-4DE3-B36D-1F7C757F63D0}" presName="sibTrans" presStyleLbl="sibTrans2D1" presStyleIdx="1" presStyleCnt="3" custLinFactNeighborX="-3485" custLinFactNeighborY="62806"/>
      <dgm:spPr/>
      <dgm:t>
        <a:bodyPr/>
        <a:lstStyle/>
        <a:p>
          <a:endParaRPr lang="zh-TW" altLang="en-US"/>
        </a:p>
      </dgm:t>
    </dgm:pt>
    <dgm:pt modelId="{E1E151D3-C8FA-4F20-9CF3-D30E44CD1031}" type="pres">
      <dgm:prSet presAssocID="{8C9C4CCF-1F76-4DE3-B36D-1F7C757F63D0}" presName="connectorText" presStyleLbl="sibTrans2D1" presStyleIdx="1" presStyleCnt="3"/>
      <dgm:spPr/>
      <dgm:t>
        <a:bodyPr/>
        <a:lstStyle/>
        <a:p>
          <a:endParaRPr lang="zh-TW" altLang="en-US"/>
        </a:p>
      </dgm:t>
    </dgm:pt>
    <dgm:pt modelId="{18E227B8-B861-4E71-82E3-AB32300A8EE3}" type="pres">
      <dgm:prSet presAssocID="{C0AB6BBA-8ADE-4B90-A5AB-56C2D44C4D21}" presName="node" presStyleLbl="node1" presStyleIdx="2" presStyleCnt="3" custRadScaleRad="123994" custRadScaleInc="28189">
        <dgm:presLayoutVars>
          <dgm:bulletEnabled val="1"/>
        </dgm:presLayoutVars>
      </dgm:prSet>
      <dgm:spPr/>
      <dgm:t>
        <a:bodyPr/>
        <a:lstStyle/>
        <a:p>
          <a:endParaRPr lang="zh-TW" altLang="en-US"/>
        </a:p>
      </dgm:t>
    </dgm:pt>
    <dgm:pt modelId="{67948879-2AC0-4997-86D1-55A163A005D5}" type="pres">
      <dgm:prSet presAssocID="{63D73D15-F2C3-4264-9D33-71BA5C581779}" presName="sibTrans" presStyleLbl="sibTrans2D1" presStyleIdx="2" presStyleCnt="3" custLinFactX="-19056" custLinFactNeighborX="-100000" custLinFactNeighborY="-62806"/>
      <dgm:spPr/>
      <dgm:t>
        <a:bodyPr/>
        <a:lstStyle/>
        <a:p>
          <a:endParaRPr lang="zh-TW" altLang="en-US"/>
        </a:p>
      </dgm:t>
    </dgm:pt>
    <dgm:pt modelId="{94C393B9-CEC0-4A10-8AA5-CEC97C943FE1}" type="pres">
      <dgm:prSet presAssocID="{63D73D15-F2C3-4264-9D33-71BA5C581779}" presName="connectorText" presStyleLbl="sibTrans2D1" presStyleIdx="2" presStyleCnt="3"/>
      <dgm:spPr/>
      <dgm:t>
        <a:bodyPr/>
        <a:lstStyle/>
        <a:p>
          <a:endParaRPr lang="zh-TW" altLang="en-US"/>
        </a:p>
      </dgm:t>
    </dgm:pt>
  </dgm:ptLst>
  <dgm:cxnLst>
    <dgm:cxn modelId="{9B3DBC27-85BD-4A9B-A876-F92C633C6EE7}" srcId="{3EA36390-B590-43D8-9CE3-30D9C0ACFB2B}" destId="{CBC12BB6-FFE3-419A-B71C-D0B82185CDB1}" srcOrd="0" destOrd="0" parTransId="{C4EC2F71-B6B0-437D-A2E5-C127E15D50F0}" sibTransId="{6F774A2F-0617-472F-BBE1-98646CE11C3B}"/>
    <dgm:cxn modelId="{3E6393C0-CD21-4A52-9668-84AE660F5356}" srcId="{3EA36390-B590-43D8-9CE3-30D9C0ACFB2B}" destId="{C0AB6BBA-8ADE-4B90-A5AB-56C2D44C4D21}" srcOrd="2" destOrd="0" parTransId="{E12F8B73-9D63-4793-ACEC-CE236567A88B}" sibTransId="{63D73D15-F2C3-4264-9D33-71BA5C581779}"/>
    <dgm:cxn modelId="{F07256C5-A228-46D1-B03F-BDD9C5405493}" type="presOf" srcId="{6F774A2F-0617-472F-BBE1-98646CE11C3B}" destId="{71D0750E-8E5B-4D6C-A176-92497461FF94}" srcOrd="0" destOrd="0" presId="urn:microsoft.com/office/officeart/2005/8/layout/cycle2"/>
    <dgm:cxn modelId="{0481BE49-B3D6-4460-B899-5DE9E4F65E17}" type="presOf" srcId="{CBC12BB6-FFE3-419A-B71C-D0B82185CDB1}" destId="{955633DC-1DA9-4BF7-8874-2E7301550176}" srcOrd="0" destOrd="0" presId="urn:microsoft.com/office/officeart/2005/8/layout/cycle2"/>
    <dgm:cxn modelId="{F7972003-45B7-4EB0-9109-95767D00B7FE}" type="presOf" srcId="{28E3459D-30C9-42A9-8493-C356C45D2717}" destId="{4184992B-5ACE-47DF-AFB5-F87B7A1837A9}" srcOrd="0" destOrd="0" presId="urn:microsoft.com/office/officeart/2005/8/layout/cycle2"/>
    <dgm:cxn modelId="{597DAE1E-A8B2-4083-B097-55C75CB09E63}" type="presOf" srcId="{8C9C4CCF-1F76-4DE3-B36D-1F7C757F63D0}" destId="{E1E151D3-C8FA-4F20-9CF3-D30E44CD1031}" srcOrd="1" destOrd="0" presId="urn:microsoft.com/office/officeart/2005/8/layout/cycle2"/>
    <dgm:cxn modelId="{5355259E-7D01-47C0-823E-04763AA832B2}" type="presOf" srcId="{8C9C4CCF-1F76-4DE3-B36D-1F7C757F63D0}" destId="{3D0611F2-6DB2-4DE2-98F7-840E5FE165AB}" srcOrd="0" destOrd="0" presId="urn:microsoft.com/office/officeart/2005/8/layout/cycle2"/>
    <dgm:cxn modelId="{0CE50DBA-CF89-4099-9FDC-5F5FFE1189DA}" type="presOf" srcId="{6F774A2F-0617-472F-BBE1-98646CE11C3B}" destId="{D2D20AFC-4262-41E9-9307-3C50328ABF84}" srcOrd="1" destOrd="0" presId="urn:microsoft.com/office/officeart/2005/8/layout/cycle2"/>
    <dgm:cxn modelId="{144C71C6-2DFB-4FA7-B830-05F31891D22B}" type="presOf" srcId="{63D73D15-F2C3-4264-9D33-71BA5C581779}" destId="{67948879-2AC0-4997-86D1-55A163A005D5}" srcOrd="0" destOrd="0" presId="urn:microsoft.com/office/officeart/2005/8/layout/cycle2"/>
    <dgm:cxn modelId="{3F210BC2-B8D6-414B-871E-B003F047F9AF}" type="presOf" srcId="{3EA36390-B590-43D8-9CE3-30D9C0ACFB2B}" destId="{7DD9AD0D-DEE7-413E-899C-BCA90242A86A}" srcOrd="0" destOrd="0" presId="urn:microsoft.com/office/officeart/2005/8/layout/cycle2"/>
    <dgm:cxn modelId="{374D0E07-6795-4B2E-8AAF-A0D34535E7A8}" srcId="{3EA36390-B590-43D8-9CE3-30D9C0ACFB2B}" destId="{28E3459D-30C9-42A9-8493-C356C45D2717}" srcOrd="1" destOrd="0" parTransId="{07B5CA90-AE30-46AE-BDE3-F58C73A989B1}" sibTransId="{8C9C4CCF-1F76-4DE3-B36D-1F7C757F63D0}"/>
    <dgm:cxn modelId="{926BD822-C703-434C-85BA-7DF805B11342}" type="presOf" srcId="{63D73D15-F2C3-4264-9D33-71BA5C581779}" destId="{94C393B9-CEC0-4A10-8AA5-CEC97C943FE1}" srcOrd="1" destOrd="0" presId="urn:microsoft.com/office/officeart/2005/8/layout/cycle2"/>
    <dgm:cxn modelId="{E837D888-D26B-4CBD-916E-ACEC02FD05FB}" type="presOf" srcId="{C0AB6BBA-8ADE-4B90-A5AB-56C2D44C4D21}" destId="{18E227B8-B861-4E71-82E3-AB32300A8EE3}" srcOrd="0" destOrd="0" presId="urn:microsoft.com/office/officeart/2005/8/layout/cycle2"/>
    <dgm:cxn modelId="{97FB0701-E71B-433D-B688-A4BDED48AE4F}" type="presParOf" srcId="{7DD9AD0D-DEE7-413E-899C-BCA90242A86A}" destId="{955633DC-1DA9-4BF7-8874-2E7301550176}" srcOrd="0" destOrd="0" presId="urn:microsoft.com/office/officeart/2005/8/layout/cycle2"/>
    <dgm:cxn modelId="{F027E081-0DC3-46B3-A9B9-88798C7805B5}" type="presParOf" srcId="{7DD9AD0D-DEE7-413E-899C-BCA90242A86A}" destId="{71D0750E-8E5B-4D6C-A176-92497461FF94}" srcOrd="1" destOrd="0" presId="urn:microsoft.com/office/officeart/2005/8/layout/cycle2"/>
    <dgm:cxn modelId="{5FA14D8A-9033-4C9F-92E7-DABC69548E94}" type="presParOf" srcId="{71D0750E-8E5B-4D6C-A176-92497461FF94}" destId="{D2D20AFC-4262-41E9-9307-3C50328ABF84}" srcOrd="0" destOrd="0" presId="urn:microsoft.com/office/officeart/2005/8/layout/cycle2"/>
    <dgm:cxn modelId="{11AE068B-620B-4F54-A58F-5B331973DD83}" type="presParOf" srcId="{7DD9AD0D-DEE7-413E-899C-BCA90242A86A}" destId="{4184992B-5ACE-47DF-AFB5-F87B7A1837A9}" srcOrd="2" destOrd="0" presId="urn:microsoft.com/office/officeart/2005/8/layout/cycle2"/>
    <dgm:cxn modelId="{50D7C0D3-1750-4DFF-9F7A-FF11C6A4CD03}" type="presParOf" srcId="{7DD9AD0D-DEE7-413E-899C-BCA90242A86A}" destId="{3D0611F2-6DB2-4DE2-98F7-840E5FE165AB}" srcOrd="3" destOrd="0" presId="urn:microsoft.com/office/officeart/2005/8/layout/cycle2"/>
    <dgm:cxn modelId="{298B6DF0-1B25-4F96-A092-D247099F9ED8}" type="presParOf" srcId="{3D0611F2-6DB2-4DE2-98F7-840E5FE165AB}" destId="{E1E151D3-C8FA-4F20-9CF3-D30E44CD1031}" srcOrd="0" destOrd="0" presId="urn:microsoft.com/office/officeart/2005/8/layout/cycle2"/>
    <dgm:cxn modelId="{1E0914CA-4C7B-4F68-931F-94CC1DE2B56A}" type="presParOf" srcId="{7DD9AD0D-DEE7-413E-899C-BCA90242A86A}" destId="{18E227B8-B861-4E71-82E3-AB32300A8EE3}" srcOrd="4" destOrd="0" presId="urn:microsoft.com/office/officeart/2005/8/layout/cycle2"/>
    <dgm:cxn modelId="{EE0BE0B5-4E43-47B2-B40D-9D8C5E926789}" type="presParOf" srcId="{7DD9AD0D-DEE7-413E-899C-BCA90242A86A}" destId="{67948879-2AC0-4997-86D1-55A163A005D5}" srcOrd="5" destOrd="0" presId="urn:microsoft.com/office/officeart/2005/8/layout/cycle2"/>
    <dgm:cxn modelId="{9B59A9DF-F9C1-4082-8E57-F4FE168F9B3D}" type="presParOf" srcId="{67948879-2AC0-4997-86D1-55A163A005D5}" destId="{94C393B9-CEC0-4A10-8AA5-CEC97C943FE1}" srcOrd="0" destOrd="0" presId="urn:microsoft.com/office/officeart/2005/8/layout/cycle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5133B6-77DC-4E7A-AD52-BE30CACDE96A}" type="doc">
      <dgm:prSet loTypeId="urn:microsoft.com/office/officeart/2005/8/layout/vList6" loCatId="process" qsTypeId="urn:microsoft.com/office/officeart/2005/8/quickstyle/simple1#1" qsCatId="simple" csTypeId="urn:microsoft.com/office/officeart/2005/8/colors/accent1_5" csCatId="accent1" phldr="1"/>
      <dgm:spPr/>
      <dgm:t>
        <a:bodyPr/>
        <a:lstStyle/>
        <a:p>
          <a:endParaRPr lang="zh-TW" altLang="en-US"/>
        </a:p>
      </dgm:t>
    </dgm:pt>
    <dgm:pt modelId="{DF1C5B1B-E9E6-4914-A843-3BB99712D421}">
      <dgm:prSet phldrT="[文字]"/>
      <dgm:spPr/>
      <dgm:t>
        <a:bodyPr/>
        <a:lstStyle/>
        <a:p>
          <a:r>
            <a:rPr lang="en-US" altLang="zh-TW" dirty="0" smtClean="0"/>
            <a:t>Events</a:t>
          </a:r>
          <a:endParaRPr lang="zh-TW" altLang="en-US" dirty="0"/>
        </a:p>
      </dgm:t>
    </dgm:pt>
    <dgm:pt modelId="{E0E233B6-A570-448C-BFFF-E71C38043C99}" type="parTrans" cxnId="{DF3366A4-7662-4C19-AEAB-10C6D40C9D0C}">
      <dgm:prSet/>
      <dgm:spPr/>
      <dgm:t>
        <a:bodyPr/>
        <a:lstStyle/>
        <a:p>
          <a:endParaRPr lang="zh-TW" altLang="en-US"/>
        </a:p>
      </dgm:t>
    </dgm:pt>
    <dgm:pt modelId="{675E9975-C788-422A-B86E-D8F0D9179F32}" type="sibTrans" cxnId="{DF3366A4-7662-4C19-AEAB-10C6D40C9D0C}">
      <dgm:prSet/>
      <dgm:spPr/>
      <dgm:t>
        <a:bodyPr/>
        <a:lstStyle/>
        <a:p>
          <a:endParaRPr lang="zh-TW" altLang="en-US"/>
        </a:p>
      </dgm:t>
    </dgm:pt>
    <dgm:pt modelId="{EB1EA6E5-2B33-457C-90D4-0226D50A1186}">
      <dgm:prSet phldrT="[文字]"/>
      <dgm:spPr/>
      <dgm:t>
        <a:bodyPr/>
        <a:lstStyle/>
        <a:p>
          <a:r>
            <a:rPr lang="en-US" altLang="zh-TW" dirty="0" smtClean="0"/>
            <a:t>Camera Event: Motion detection, alarm input, connection failure</a:t>
          </a:r>
          <a:endParaRPr lang="zh-TW" altLang="en-US" dirty="0"/>
        </a:p>
      </dgm:t>
    </dgm:pt>
    <dgm:pt modelId="{6A485D0B-C490-4BD0-A88E-400D9C266B2B}" type="parTrans" cxnId="{13432950-9271-4394-8A80-548B2ED922BF}">
      <dgm:prSet/>
      <dgm:spPr/>
      <dgm:t>
        <a:bodyPr/>
        <a:lstStyle/>
        <a:p>
          <a:endParaRPr lang="zh-TW" altLang="en-US"/>
        </a:p>
      </dgm:t>
    </dgm:pt>
    <dgm:pt modelId="{71C30B92-144D-4BFA-B69C-B2A5AE48B2F8}" type="sibTrans" cxnId="{13432950-9271-4394-8A80-548B2ED922BF}">
      <dgm:prSet/>
      <dgm:spPr/>
      <dgm:t>
        <a:bodyPr/>
        <a:lstStyle/>
        <a:p>
          <a:endParaRPr lang="zh-TW" altLang="en-US"/>
        </a:p>
      </dgm:t>
    </dgm:pt>
    <dgm:pt modelId="{5087D058-68E1-46BD-9AD1-71BF678F07C0}">
      <dgm:prSet phldrT="[文字]"/>
      <dgm:spPr/>
      <dgm:t>
        <a:bodyPr/>
        <a:lstStyle/>
        <a:p>
          <a:r>
            <a:rPr lang="en-US" altLang="zh-TW" dirty="0" smtClean="0"/>
            <a:t>NVR Event: Recording failure</a:t>
          </a:r>
          <a:endParaRPr lang="zh-TW" altLang="en-US" dirty="0"/>
        </a:p>
      </dgm:t>
    </dgm:pt>
    <dgm:pt modelId="{FE342457-9A0F-4BC0-8B35-9D4007C46305}" type="parTrans" cxnId="{DD356EB2-236A-465D-A0E0-618B2484D034}">
      <dgm:prSet/>
      <dgm:spPr/>
      <dgm:t>
        <a:bodyPr/>
        <a:lstStyle/>
        <a:p>
          <a:endParaRPr lang="zh-TW" altLang="en-US"/>
        </a:p>
      </dgm:t>
    </dgm:pt>
    <dgm:pt modelId="{36FC5BA2-ED57-43BE-B620-3C7F79892BBE}" type="sibTrans" cxnId="{DD356EB2-236A-465D-A0E0-618B2484D034}">
      <dgm:prSet/>
      <dgm:spPr/>
      <dgm:t>
        <a:bodyPr/>
        <a:lstStyle/>
        <a:p>
          <a:endParaRPr lang="zh-TW" altLang="en-US"/>
        </a:p>
      </dgm:t>
    </dgm:pt>
    <dgm:pt modelId="{CB4561C9-054C-4EDF-B74E-FC3CE6884780}">
      <dgm:prSet phldrT="[文字]"/>
      <dgm:spPr/>
      <dgm:t>
        <a:bodyPr/>
        <a:lstStyle/>
        <a:p>
          <a:r>
            <a:rPr lang="en-US" altLang="zh-TW" dirty="0" smtClean="0"/>
            <a:t>Actions</a:t>
          </a:r>
          <a:endParaRPr lang="zh-TW" altLang="en-US" dirty="0"/>
        </a:p>
      </dgm:t>
    </dgm:pt>
    <dgm:pt modelId="{99FCB94F-4113-4A6E-A9B8-B468D07F90D6}" type="parTrans" cxnId="{465212EE-362B-4279-BA0B-E8043EF42F21}">
      <dgm:prSet/>
      <dgm:spPr/>
      <dgm:t>
        <a:bodyPr/>
        <a:lstStyle/>
        <a:p>
          <a:endParaRPr lang="zh-TW" altLang="en-US"/>
        </a:p>
      </dgm:t>
    </dgm:pt>
    <dgm:pt modelId="{371B8D19-7ABE-4627-B29F-BD8AE23FA32B}" type="sibTrans" cxnId="{465212EE-362B-4279-BA0B-E8043EF42F21}">
      <dgm:prSet/>
      <dgm:spPr/>
      <dgm:t>
        <a:bodyPr/>
        <a:lstStyle/>
        <a:p>
          <a:endParaRPr lang="zh-TW" altLang="en-US"/>
        </a:p>
      </dgm:t>
    </dgm:pt>
    <dgm:pt modelId="{8C8A2AB3-3F43-40C0-ADE6-BCEBA7F40DAB}">
      <dgm:prSet phldrT="[文字]"/>
      <dgm:spPr/>
      <dgm:t>
        <a:bodyPr/>
        <a:lstStyle/>
        <a:p>
          <a:r>
            <a:rPr lang="en-US" altLang="zh-TW" dirty="0" smtClean="0"/>
            <a:t>External Event: User-defined event</a:t>
          </a:r>
          <a:endParaRPr lang="zh-TW" altLang="en-US" dirty="0"/>
        </a:p>
      </dgm:t>
    </dgm:pt>
    <dgm:pt modelId="{15482C54-E6E9-443D-92A7-32E67D865DF4}" type="parTrans" cxnId="{196B8C61-694A-4545-9A75-DA59A50AE2E5}">
      <dgm:prSet/>
      <dgm:spPr/>
      <dgm:t>
        <a:bodyPr/>
        <a:lstStyle/>
        <a:p>
          <a:endParaRPr lang="zh-TW" altLang="en-US"/>
        </a:p>
      </dgm:t>
    </dgm:pt>
    <dgm:pt modelId="{4DF82426-7D92-46E2-9555-818788A7EE13}" type="sibTrans" cxnId="{196B8C61-694A-4545-9A75-DA59A50AE2E5}">
      <dgm:prSet/>
      <dgm:spPr/>
      <dgm:t>
        <a:bodyPr/>
        <a:lstStyle/>
        <a:p>
          <a:endParaRPr lang="zh-TW" altLang="en-US"/>
        </a:p>
      </dgm:t>
    </dgm:pt>
    <dgm:pt modelId="{D608FDBD-F80A-446E-9FB5-8AE7A811BE75}">
      <dgm:prSet phldrT="[文字]"/>
      <dgm:spPr/>
      <dgm:t>
        <a:bodyPr/>
        <a:lstStyle/>
        <a:p>
          <a:r>
            <a:rPr lang="en-US" altLang="zh-TW" dirty="0" smtClean="0"/>
            <a:t>User-defined action</a:t>
          </a:r>
          <a:endParaRPr lang="zh-TW" altLang="en-US" dirty="0"/>
        </a:p>
      </dgm:t>
    </dgm:pt>
    <dgm:pt modelId="{DBBF0A2D-5825-4C7E-A7D0-A319F976F0AC}" type="sibTrans" cxnId="{CFE1628B-FD0E-4BEB-A509-D0A1ED597BA6}">
      <dgm:prSet/>
      <dgm:spPr/>
      <dgm:t>
        <a:bodyPr/>
        <a:lstStyle/>
        <a:p>
          <a:endParaRPr lang="en-US"/>
        </a:p>
      </dgm:t>
    </dgm:pt>
    <dgm:pt modelId="{374D274A-1FAD-40ED-A609-A60C550509BF}" type="parTrans" cxnId="{CFE1628B-FD0E-4BEB-A509-D0A1ED597BA6}">
      <dgm:prSet/>
      <dgm:spPr/>
      <dgm:t>
        <a:bodyPr/>
        <a:lstStyle/>
        <a:p>
          <a:endParaRPr lang="en-US"/>
        </a:p>
      </dgm:t>
    </dgm:pt>
    <dgm:pt modelId="{19B7A1BC-2897-401B-922E-07BAE81B7F05}">
      <dgm:prSet phldrT="[文字]"/>
      <dgm:spPr/>
      <dgm:t>
        <a:bodyPr/>
        <a:lstStyle/>
        <a:p>
          <a:r>
            <a:rPr lang="en-US" altLang="zh-TW" dirty="0" smtClean="0"/>
            <a:t>SMS and email alert</a:t>
          </a:r>
          <a:endParaRPr lang="zh-TW" altLang="en-US" dirty="0"/>
        </a:p>
      </dgm:t>
    </dgm:pt>
    <dgm:pt modelId="{2CEFEA0C-5B86-41C9-B495-B326EAFE4E7C}" type="sibTrans" cxnId="{D0125A7F-DBB4-4FFD-A01B-89037C567990}">
      <dgm:prSet/>
      <dgm:spPr/>
      <dgm:t>
        <a:bodyPr/>
        <a:lstStyle/>
        <a:p>
          <a:endParaRPr lang="zh-TW" altLang="en-US"/>
        </a:p>
      </dgm:t>
    </dgm:pt>
    <dgm:pt modelId="{2A125EA9-A982-4485-A0E9-CF1613D4FA5E}" type="parTrans" cxnId="{D0125A7F-DBB4-4FFD-A01B-89037C567990}">
      <dgm:prSet/>
      <dgm:spPr/>
      <dgm:t>
        <a:bodyPr/>
        <a:lstStyle/>
        <a:p>
          <a:endParaRPr lang="zh-TW" altLang="en-US"/>
        </a:p>
      </dgm:t>
    </dgm:pt>
    <dgm:pt modelId="{038F6CA6-CC29-4A2A-A1BE-698D34BEDE5E}">
      <dgm:prSet phldrT="[文字]"/>
      <dgm:spPr/>
      <dgm:t>
        <a:bodyPr/>
        <a:lstStyle/>
        <a:p>
          <a:r>
            <a:rPr lang="en-US" altLang="zh-TW" dirty="0" smtClean="0"/>
            <a:t>PTZ camera control, alarm output</a:t>
          </a:r>
          <a:endParaRPr lang="zh-TW" altLang="en-US" dirty="0"/>
        </a:p>
      </dgm:t>
    </dgm:pt>
    <dgm:pt modelId="{DCE77E68-F34F-4598-B1D8-D6E9CBAB82AC}" type="sibTrans" cxnId="{57743D31-F0FA-47B8-A993-4D0EBFCD5126}">
      <dgm:prSet/>
      <dgm:spPr/>
      <dgm:t>
        <a:bodyPr/>
        <a:lstStyle/>
        <a:p>
          <a:endParaRPr lang="en-US"/>
        </a:p>
      </dgm:t>
    </dgm:pt>
    <dgm:pt modelId="{2B924345-A0D5-4C27-BD76-62E64C05D4D0}" type="parTrans" cxnId="{57743D31-F0FA-47B8-A993-4D0EBFCD5126}">
      <dgm:prSet/>
      <dgm:spPr/>
      <dgm:t>
        <a:bodyPr/>
        <a:lstStyle/>
        <a:p>
          <a:endParaRPr lang="en-US"/>
        </a:p>
      </dgm:t>
    </dgm:pt>
    <dgm:pt modelId="{BFA95B05-4181-4EB0-A028-B1632CC7CC3A}">
      <dgm:prSet phldrT="[文字]"/>
      <dgm:spPr/>
      <dgm:t>
        <a:bodyPr/>
        <a:lstStyle/>
        <a:p>
          <a:r>
            <a:rPr lang="en-US" altLang="zh-TW" dirty="0" smtClean="0"/>
            <a:t>Multi-channel recording, NVR buzzer</a:t>
          </a:r>
          <a:endParaRPr lang="zh-TW" altLang="en-US" dirty="0"/>
        </a:p>
      </dgm:t>
    </dgm:pt>
    <dgm:pt modelId="{987AFF26-AA28-4985-9EF6-CC484AF1FD6C}" type="sibTrans" cxnId="{77A67E6F-30D0-4BEA-8000-F68B1650779D}">
      <dgm:prSet/>
      <dgm:spPr/>
      <dgm:t>
        <a:bodyPr/>
        <a:lstStyle/>
        <a:p>
          <a:endParaRPr lang="zh-TW" altLang="en-US"/>
        </a:p>
      </dgm:t>
    </dgm:pt>
    <dgm:pt modelId="{B441EC35-2A23-4EE5-86FE-3598AD72676F}" type="parTrans" cxnId="{77A67E6F-30D0-4BEA-8000-F68B1650779D}">
      <dgm:prSet/>
      <dgm:spPr/>
      <dgm:t>
        <a:bodyPr/>
        <a:lstStyle/>
        <a:p>
          <a:endParaRPr lang="zh-TW" altLang="en-US"/>
        </a:p>
      </dgm:t>
    </dgm:pt>
    <dgm:pt modelId="{816C8622-445A-455D-89A1-6B0B5D874CAF}" type="pres">
      <dgm:prSet presAssocID="{655133B6-77DC-4E7A-AD52-BE30CACDE96A}" presName="Name0" presStyleCnt="0">
        <dgm:presLayoutVars>
          <dgm:dir/>
          <dgm:animLvl val="lvl"/>
          <dgm:resizeHandles/>
        </dgm:presLayoutVars>
      </dgm:prSet>
      <dgm:spPr/>
      <dgm:t>
        <a:bodyPr/>
        <a:lstStyle/>
        <a:p>
          <a:endParaRPr lang="zh-TW" altLang="en-US"/>
        </a:p>
      </dgm:t>
    </dgm:pt>
    <dgm:pt modelId="{EB219E76-8570-4126-910D-58BAE4EB91F7}" type="pres">
      <dgm:prSet presAssocID="{DF1C5B1B-E9E6-4914-A843-3BB99712D421}" presName="linNode" presStyleCnt="0"/>
      <dgm:spPr/>
    </dgm:pt>
    <dgm:pt modelId="{A56E74F5-F400-4766-B2DD-41A14466A097}" type="pres">
      <dgm:prSet presAssocID="{DF1C5B1B-E9E6-4914-A843-3BB99712D421}" presName="parentShp" presStyleLbl="node1" presStyleIdx="0" presStyleCnt="2" custScaleX="73998">
        <dgm:presLayoutVars>
          <dgm:bulletEnabled val="1"/>
        </dgm:presLayoutVars>
      </dgm:prSet>
      <dgm:spPr/>
      <dgm:t>
        <a:bodyPr/>
        <a:lstStyle/>
        <a:p>
          <a:endParaRPr lang="zh-TW" altLang="en-US"/>
        </a:p>
      </dgm:t>
    </dgm:pt>
    <dgm:pt modelId="{CD84BF6B-99DB-49D9-AE67-E3B8639B5AD0}" type="pres">
      <dgm:prSet presAssocID="{DF1C5B1B-E9E6-4914-A843-3BB99712D421}" presName="childShp" presStyleLbl="bgAccFollowNode1" presStyleIdx="0" presStyleCnt="2">
        <dgm:presLayoutVars>
          <dgm:bulletEnabled val="1"/>
        </dgm:presLayoutVars>
      </dgm:prSet>
      <dgm:spPr/>
      <dgm:t>
        <a:bodyPr/>
        <a:lstStyle/>
        <a:p>
          <a:endParaRPr lang="zh-TW" altLang="en-US"/>
        </a:p>
      </dgm:t>
    </dgm:pt>
    <dgm:pt modelId="{FBADFE74-1B23-4BE6-BC9D-7F8D0C5B5E6C}" type="pres">
      <dgm:prSet presAssocID="{675E9975-C788-422A-B86E-D8F0D9179F32}" presName="spacing" presStyleCnt="0"/>
      <dgm:spPr/>
    </dgm:pt>
    <dgm:pt modelId="{870A0307-7C4F-45F1-9D30-B217B931148E}" type="pres">
      <dgm:prSet presAssocID="{CB4561C9-054C-4EDF-B74E-FC3CE6884780}" presName="linNode" presStyleCnt="0"/>
      <dgm:spPr/>
    </dgm:pt>
    <dgm:pt modelId="{CBA930E4-01A0-4B70-844B-B1D309AC120B}" type="pres">
      <dgm:prSet presAssocID="{CB4561C9-054C-4EDF-B74E-FC3CE6884780}" presName="parentShp" presStyleLbl="node1" presStyleIdx="1" presStyleCnt="2" custScaleX="73998">
        <dgm:presLayoutVars>
          <dgm:bulletEnabled val="1"/>
        </dgm:presLayoutVars>
      </dgm:prSet>
      <dgm:spPr/>
      <dgm:t>
        <a:bodyPr/>
        <a:lstStyle/>
        <a:p>
          <a:endParaRPr lang="zh-TW" altLang="en-US"/>
        </a:p>
      </dgm:t>
    </dgm:pt>
    <dgm:pt modelId="{F19F72BD-4E34-400A-95CB-9ABC91E5AA85}" type="pres">
      <dgm:prSet presAssocID="{CB4561C9-054C-4EDF-B74E-FC3CE6884780}" presName="childShp" presStyleLbl="bgAccFollowNode1" presStyleIdx="1" presStyleCnt="2">
        <dgm:presLayoutVars>
          <dgm:bulletEnabled val="1"/>
        </dgm:presLayoutVars>
      </dgm:prSet>
      <dgm:spPr/>
      <dgm:t>
        <a:bodyPr/>
        <a:lstStyle/>
        <a:p>
          <a:endParaRPr lang="zh-TW" altLang="en-US"/>
        </a:p>
      </dgm:t>
    </dgm:pt>
  </dgm:ptLst>
  <dgm:cxnLst>
    <dgm:cxn modelId="{64BB984E-CC92-4927-B7A0-919F7125E6E3}" type="presOf" srcId="{D608FDBD-F80A-446E-9FB5-8AE7A811BE75}" destId="{F19F72BD-4E34-400A-95CB-9ABC91E5AA85}" srcOrd="0" destOrd="3" presId="urn:microsoft.com/office/officeart/2005/8/layout/vList6"/>
    <dgm:cxn modelId="{D0125A7F-DBB4-4FFD-A01B-89037C567990}" srcId="{CB4561C9-054C-4EDF-B74E-FC3CE6884780}" destId="{19B7A1BC-2897-401B-922E-07BAE81B7F05}" srcOrd="2" destOrd="0" parTransId="{2A125EA9-A982-4485-A0E9-CF1613D4FA5E}" sibTransId="{2CEFEA0C-5B86-41C9-B495-B326EAFE4E7C}"/>
    <dgm:cxn modelId="{196B8C61-694A-4545-9A75-DA59A50AE2E5}" srcId="{DF1C5B1B-E9E6-4914-A843-3BB99712D421}" destId="{8C8A2AB3-3F43-40C0-ADE6-BCEBA7F40DAB}" srcOrd="2" destOrd="0" parTransId="{15482C54-E6E9-443D-92A7-32E67D865DF4}" sibTransId="{4DF82426-7D92-46E2-9555-818788A7EE13}"/>
    <dgm:cxn modelId="{DF3366A4-7662-4C19-AEAB-10C6D40C9D0C}" srcId="{655133B6-77DC-4E7A-AD52-BE30CACDE96A}" destId="{DF1C5B1B-E9E6-4914-A843-3BB99712D421}" srcOrd="0" destOrd="0" parTransId="{E0E233B6-A570-448C-BFFF-E71C38043C99}" sibTransId="{675E9975-C788-422A-B86E-D8F0D9179F32}"/>
    <dgm:cxn modelId="{A0A2AB2C-D7E1-4C3B-8A60-F17749F11E1F}" type="presOf" srcId="{BFA95B05-4181-4EB0-A028-B1632CC7CC3A}" destId="{F19F72BD-4E34-400A-95CB-9ABC91E5AA85}" srcOrd="0" destOrd="0" presId="urn:microsoft.com/office/officeart/2005/8/layout/vList6"/>
    <dgm:cxn modelId="{C65C8602-2771-4822-B8E2-DD660F865BD0}" type="presOf" srcId="{CB4561C9-054C-4EDF-B74E-FC3CE6884780}" destId="{CBA930E4-01A0-4B70-844B-B1D309AC120B}" srcOrd="0" destOrd="0" presId="urn:microsoft.com/office/officeart/2005/8/layout/vList6"/>
    <dgm:cxn modelId="{08D51595-ADBF-4D52-B8A3-A7C07CA9B89E}" type="presOf" srcId="{8C8A2AB3-3F43-40C0-ADE6-BCEBA7F40DAB}" destId="{CD84BF6B-99DB-49D9-AE67-E3B8639B5AD0}" srcOrd="0" destOrd="2" presId="urn:microsoft.com/office/officeart/2005/8/layout/vList6"/>
    <dgm:cxn modelId="{ACECD70A-CD50-4598-A03A-12F6FBE1A625}" type="presOf" srcId="{19B7A1BC-2897-401B-922E-07BAE81B7F05}" destId="{F19F72BD-4E34-400A-95CB-9ABC91E5AA85}" srcOrd="0" destOrd="2" presId="urn:microsoft.com/office/officeart/2005/8/layout/vList6"/>
    <dgm:cxn modelId="{465212EE-362B-4279-BA0B-E8043EF42F21}" srcId="{655133B6-77DC-4E7A-AD52-BE30CACDE96A}" destId="{CB4561C9-054C-4EDF-B74E-FC3CE6884780}" srcOrd="1" destOrd="0" parTransId="{99FCB94F-4113-4A6E-A9B8-B468D07F90D6}" sibTransId="{371B8D19-7ABE-4627-B29F-BD8AE23FA32B}"/>
    <dgm:cxn modelId="{94740E3F-B068-406A-BF70-956366040D35}" type="presOf" srcId="{DF1C5B1B-E9E6-4914-A843-3BB99712D421}" destId="{A56E74F5-F400-4766-B2DD-41A14466A097}" srcOrd="0" destOrd="0" presId="urn:microsoft.com/office/officeart/2005/8/layout/vList6"/>
    <dgm:cxn modelId="{DD356EB2-236A-465D-A0E0-618B2484D034}" srcId="{DF1C5B1B-E9E6-4914-A843-3BB99712D421}" destId="{5087D058-68E1-46BD-9AD1-71BF678F07C0}" srcOrd="1" destOrd="0" parTransId="{FE342457-9A0F-4BC0-8B35-9D4007C46305}" sibTransId="{36FC5BA2-ED57-43BE-B620-3C7F79892BBE}"/>
    <dgm:cxn modelId="{2DCA10BB-2C60-4412-96E3-468A7711BC42}" type="presOf" srcId="{655133B6-77DC-4E7A-AD52-BE30CACDE96A}" destId="{816C8622-445A-455D-89A1-6B0B5D874CAF}" srcOrd="0" destOrd="0" presId="urn:microsoft.com/office/officeart/2005/8/layout/vList6"/>
    <dgm:cxn modelId="{77A67E6F-30D0-4BEA-8000-F68B1650779D}" srcId="{CB4561C9-054C-4EDF-B74E-FC3CE6884780}" destId="{BFA95B05-4181-4EB0-A028-B1632CC7CC3A}" srcOrd="0" destOrd="0" parTransId="{B441EC35-2A23-4EE5-86FE-3598AD72676F}" sibTransId="{987AFF26-AA28-4985-9EF6-CC484AF1FD6C}"/>
    <dgm:cxn modelId="{13432950-9271-4394-8A80-548B2ED922BF}" srcId="{DF1C5B1B-E9E6-4914-A843-3BB99712D421}" destId="{EB1EA6E5-2B33-457C-90D4-0226D50A1186}" srcOrd="0" destOrd="0" parTransId="{6A485D0B-C490-4BD0-A88E-400D9C266B2B}" sibTransId="{71C30B92-144D-4BFA-B69C-B2A5AE48B2F8}"/>
    <dgm:cxn modelId="{4C978324-01C6-4CF4-A848-AF6D7AFB0015}" type="presOf" srcId="{5087D058-68E1-46BD-9AD1-71BF678F07C0}" destId="{CD84BF6B-99DB-49D9-AE67-E3B8639B5AD0}" srcOrd="0" destOrd="1" presId="urn:microsoft.com/office/officeart/2005/8/layout/vList6"/>
    <dgm:cxn modelId="{CBCA107A-AD1C-47AD-82FD-99AEF9819E48}" type="presOf" srcId="{EB1EA6E5-2B33-457C-90D4-0226D50A1186}" destId="{CD84BF6B-99DB-49D9-AE67-E3B8639B5AD0}" srcOrd="0" destOrd="0" presId="urn:microsoft.com/office/officeart/2005/8/layout/vList6"/>
    <dgm:cxn modelId="{CFE1628B-FD0E-4BEB-A509-D0A1ED597BA6}" srcId="{CB4561C9-054C-4EDF-B74E-FC3CE6884780}" destId="{D608FDBD-F80A-446E-9FB5-8AE7A811BE75}" srcOrd="3" destOrd="0" parTransId="{374D274A-1FAD-40ED-A609-A60C550509BF}" sibTransId="{DBBF0A2D-5825-4C7E-A7D0-A319F976F0AC}"/>
    <dgm:cxn modelId="{FABC4AC3-E923-44CE-9770-CAE67EB3C268}" type="presOf" srcId="{038F6CA6-CC29-4A2A-A1BE-698D34BEDE5E}" destId="{F19F72BD-4E34-400A-95CB-9ABC91E5AA85}" srcOrd="0" destOrd="1" presId="urn:microsoft.com/office/officeart/2005/8/layout/vList6"/>
    <dgm:cxn modelId="{57743D31-F0FA-47B8-A993-4D0EBFCD5126}" srcId="{CB4561C9-054C-4EDF-B74E-FC3CE6884780}" destId="{038F6CA6-CC29-4A2A-A1BE-698D34BEDE5E}" srcOrd="1" destOrd="0" parTransId="{2B924345-A0D5-4C27-BD76-62E64C05D4D0}" sibTransId="{DCE77E68-F34F-4598-B1D8-D6E9CBAB82AC}"/>
    <dgm:cxn modelId="{3B441A22-C77D-43CD-9F16-AA65A899A113}" type="presParOf" srcId="{816C8622-445A-455D-89A1-6B0B5D874CAF}" destId="{EB219E76-8570-4126-910D-58BAE4EB91F7}" srcOrd="0" destOrd="0" presId="urn:microsoft.com/office/officeart/2005/8/layout/vList6"/>
    <dgm:cxn modelId="{23614E31-7706-47F4-9825-13A5E62C4C49}" type="presParOf" srcId="{EB219E76-8570-4126-910D-58BAE4EB91F7}" destId="{A56E74F5-F400-4766-B2DD-41A14466A097}" srcOrd="0" destOrd="0" presId="urn:microsoft.com/office/officeart/2005/8/layout/vList6"/>
    <dgm:cxn modelId="{A1456607-F03B-4FAD-9498-22E7C2346AFF}" type="presParOf" srcId="{EB219E76-8570-4126-910D-58BAE4EB91F7}" destId="{CD84BF6B-99DB-49D9-AE67-E3B8639B5AD0}" srcOrd="1" destOrd="0" presId="urn:microsoft.com/office/officeart/2005/8/layout/vList6"/>
    <dgm:cxn modelId="{86B48A84-C263-4894-AEDD-7E561B15C68C}" type="presParOf" srcId="{816C8622-445A-455D-89A1-6B0B5D874CAF}" destId="{FBADFE74-1B23-4BE6-BC9D-7F8D0C5B5E6C}" srcOrd="1" destOrd="0" presId="urn:microsoft.com/office/officeart/2005/8/layout/vList6"/>
    <dgm:cxn modelId="{F0572513-5397-4A34-81B4-DEF6FAA0980B}" type="presParOf" srcId="{816C8622-445A-455D-89A1-6B0B5D874CAF}" destId="{870A0307-7C4F-45F1-9D30-B217B931148E}" srcOrd="2" destOrd="0" presId="urn:microsoft.com/office/officeart/2005/8/layout/vList6"/>
    <dgm:cxn modelId="{884C2DBF-B7BA-45E2-8D53-754AFA6C40CB}" type="presParOf" srcId="{870A0307-7C4F-45F1-9D30-B217B931148E}" destId="{CBA930E4-01A0-4B70-844B-B1D309AC120B}" srcOrd="0" destOrd="0" presId="urn:microsoft.com/office/officeart/2005/8/layout/vList6"/>
    <dgm:cxn modelId="{A2EEC819-4686-424E-ACCC-B3E067939801}" type="presParOf" srcId="{870A0307-7C4F-45F1-9D30-B217B931148E}" destId="{F19F72BD-4E34-400A-95CB-9ABC91E5AA85}" srcOrd="1" destOrd="0" presId="urn:microsoft.com/office/officeart/2005/8/layout/vList6"/>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1625BD-BDA7-4E12-AA70-42404DBD4008}" type="doc">
      <dgm:prSet loTypeId="urn:microsoft.com/office/officeart/2005/8/layout/pList2" loCatId="list" qsTypeId="urn:microsoft.com/office/officeart/2005/8/quickstyle/3d1" qsCatId="3D" csTypeId="urn:microsoft.com/office/officeart/2005/8/colors/accent6_5" csCatId="accent6" phldr="1"/>
      <dgm:spPr/>
    </dgm:pt>
    <dgm:pt modelId="{37499959-E764-441F-9598-6789A9C8381A}">
      <dgm:prSet phldrT="[文字]"/>
      <dgm:spPr/>
      <dgm:t>
        <a:bodyPr/>
        <a:lstStyle/>
        <a:p>
          <a:r>
            <a:rPr lang="en-US" altLang="zh-TW" b="1" dirty="0" smtClean="0"/>
            <a:t>Rack Mount</a:t>
          </a:r>
          <a:endParaRPr lang="zh-TW" altLang="en-US" b="1" dirty="0"/>
        </a:p>
      </dgm:t>
    </dgm:pt>
    <dgm:pt modelId="{BF24E0F6-802C-4DF7-9A72-06AFEECDBC51}" type="parTrans" cxnId="{83450881-9AB6-412C-80AA-A5EA273AB6B1}">
      <dgm:prSet/>
      <dgm:spPr/>
      <dgm:t>
        <a:bodyPr/>
        <a:lstStyle/>
        <a:p>
          <a:endParaRPr lang="zh-TW" altLang="en-US"/>
        </a:p>
      </dgm:t>
    </dgm:pt>
    <dgm:pt modelId="{AF7FCF8D-23ED-495C-AB39-18C3234F23BD}" type="sibTrans" cxnId="{83450881-9AB6-412C-80AA-A5EA273AB6B1}">
      <dgm:prSet/>
      <dgm:spPr/>
      <dgm:t>
        <a:bodyPr/>
        <a:lstStyle/>
        <a:p>
          <a:endParaRPr lang="zh-TW" altLang="en-US"/>
        </a:p>
      </dgm:t>
    </dgm:pt>
    <dgm:pt modelId="{26EECC6A-24DA-48A8-9981-70ECE41DE46F}">
      <dgm:prSet phldrT="[文字]"/>
      <dgm:spPr/>
      <dgm:t>
        <a:bodyPr/>
        <a:lstStyle/>
        <a:p>
          <a:r>
            <a:rPr lang="en-US" altLang="zh-TW" b="1" dirty="0" smtClean="0"/>
            <a:t>Tower</a:t>
          </a:r>
          <a:endParaRPr lang="zh-TW" altLang="en-US" b="1" dirty="0"/>
        </a:p>
      </dgm:t>
    </dgm:pt>
    <dgm:pt modelId="{6D306F92-9CA1-4E32-824F-D76E984B1B17}" type="parTrans" cxnId="{32A09EB1-325B-4A2B-B622-1EBF1F71C32D}">
      <dgm:prSet/>
      <dgm:spPr/>
      <dgm:t>
        <a:bodyPr/>
        <a:lstStyle/>
        <a:p>
          <a:endParaRPr lang="zh-TW" altLang="en-US"/>
        </a:p>
      </dgm:t>
    </dgm:pt>
    <dgm:pt modelId="{6A9A45B6-7413-412F-A63A-BEC9F606E9AC}" type="sibTrans" cxnId="{32A09EB1-325B-4A2B-B622-1EBF1F71C32D}">
      <dgm:prSet/>
      <dgm:spPr/>
      <dgm:t>
        <a:bodyPr/>
        <a:lstStyle/>
        <a:p>
          <a:endParaRPr lang="zh-TW" altLang="en-US"/>
        </a:p>
      </dgm:t>
    </dgm:pt>
    <dgm:pt modelId="{DFE2B381-7BDE-42F9-AAFE-9FC248D6B47C}">
      <dgm:prSet phldrT="[文字]"/>
      <dgm:spPr/>
      <dgm:t>
        <a:bodyPr/>
        <a:lstStyle/>
        <a:p>
          <a:r>
            <a:rPr lang="en-US" altLang="zh-TW" b="1" dirty="0" err="1" smtClean="0"/>
            <a:t>Lite</a:t>
          </a:r>
          <a:endParaRPr lang="zh-TW" altLang="en-US" b="1" dirty="0"/>
        </a:p>
      </dgm:t>
    </dgm:pt>
    <dgm:pt modelId="{7A7F714B-912E-4281-9796-FA4914F03C98}" type="parTrans" cxnId="{3E1C3F36-F210-4229-8071-DC311A856455}">
      <dgm:prSet/>
      <dgm:spPr/>
      <dgm:t>
        <a:bodyPr/>
        <a:lstStyle/>
        <a:p>
          <a:endParaRPr lang="zh-TW" altLang="en-US"/>
        </a:p>
      </dgm:t>
    </dgm:pt>
    <dgm:pt modelId="{754E4F53-3765-4526-B793-8C3759E58789}" type="sibTrans" cxnId="{3E1C3F36-F210-4229-8071-DC311A856455}">
      <dgm:prSet/>
      <dgm:spPr/>
      <dgm:t>
        <a:bodyPr/>
        <a:lstStyle/>
        <a:p>
          <a:endParaRPr lang="zh-TW" altLang="en-US"/>
        </a:p>
      </dgm:t>
    </dgm:pt>
    <dgm:pt modelId="{75F038F5-9BBE-4A65-B498-4ACF927BB60A}" type="pres">
      <dgm:prSet presAssocID="{301625BD-BDA7-4E12-AA70-42404DBD4008}" presName="Name0" presStyleCnt="0">
        <dgm:presLayoutVars>
          <dgm:dir/>
          <dgm:resizeHandles val="exact"/>
        </dgm:presLayoutVars>
      </dgm:prSet>
      <dgm:spPr/>
    </dgm:pt>
    <dgm:pt modelId="{545A1D91-2BFE-4A50-8526-54C248FD4FD5}" type="pres">
      <dgm:prSet presAssocID="{301625BD-BDA7-4E12-AA70-42404DBD4008}" presName="bkgdShp" presStyleLbl="alignAccFollowNode1" presStyleIdx="0" presStyleCnt="1" custScaleY="139617"/>
      <dgm:spPr/>
    </dgm:pt>
    <dgm:pt modelId="{19B63591-D9DD-4499-924A-1EF2CD46F081}" type="pres">
      <dgm:prSet presAssocID="{301625BD-BDA7-4E12-AA70-42404DBD4008}" presName="linComp" presStyleCnt="0"/>
      <dgm:spPr/>
    </dgm:pt>
    <dgm:pt modelId="{F182399B-0025-4777-A58B-4CF36740A2BA}" type="pres">
      <dgm:prSet presAssocID="{37499959-E764-441F-9598-6789A9C8381A}" presName="compNode" presStyleCnt="0"/>
      <dgm:spPr/>
    </dgm:pt>
    <dgm:pt modelId="{940E9A69-ADFB-411A-AD7A-45B5E917DF9A}" type="pres">
      <dgm:prSet presAssocID="{37499959-E764-441F-9598-6789A9C8381A}" presName="node" presStyleLbl="node1" presStyleIdx="0" presStyleCnt="3" custScaleY="62774" custLinFactNeighborX="-1761" custLinFactNeighborY="-1329">
        <dgm:presLayoutVars>
          <dgm:bulletEnabled val="1"/>
        </dgm:presLayoutVars>
      </dgm:prSet>
      <dgm:spPr/>
      <dgm:t>
        <a:bodyPr/>
        <a:lstStyle/>
        <a:p>
          <a:endParaRPr lang="zh-TW" altLang="en-US"/>
        </a:p>
      </dgm:t>
    </dgm:pt>
    <dgm:pt modelId="{217D2A4F-5C23-4C66-A4F1-C4C43CB3BDA8}" type="pres">
      <dgm:prSet presAssocID="{37499959-E764-441F-9598-6789A9C8381A}" presName="invisiNode" presStyleLbl="node1" presStyleIdx="0" presStyleCnt="3"/>
      <dgm:spPr/>
    </dgm:pt>
    <dgm:pt modelId="{F523E6E1-8188-46D2-8941-2C5BC9CF91C3}" type="pres">
      <dgm:prSet presAssocID="{37499959-E764-441F-9598-6789A9C8381A}" presName="imagNode" presStyleLbl="fgImgPlace1" presStyleIdx="0" presStyleCnt="3" custScaleY="126097" custLinFactNeighborX="-1761" custLinFactNeighborY="-18832"/>
      <dgm:spPr>
        <a:solidFill>
          <a:schemeClr val="bg1"/>
        </a:solidFill>
      </dgm:spPr>
    </dgm:pt>
    <dgm:pt modelId="{4426FD15-8878-4D98-AB87-68DD84B99EF8}" type="pres">
      <dgm:prSet presAssocID="{AF7FCF8D-23ED-495C-AB39-18C3234F23BD}" presName="sibTrans" presStyleLbl="sibTrans2D1" presStyleIdx="0" presStyleCnt="0"/>
      <dgm:spPr/>
      <dgm:t>
        <a:bodyPr/>
        <a:lstStyle/>
        <a:p>
          <a:endParaRPr lang="zh-TW" altLang="en-US"/>
        </a:p>
      </dgm:t>
    </dgm:pt>
    <dgm:pt modelId="{9363AD90-3F26-4D60-9DC1-08CB0B715C2E}" type="pres">
      <dgm:prSet presAssocID="{26EECC6A-24DA-48A8-9981-70ECE41DE46F}" presName="compNode" presStyleCnt="0"/>
      <dgm:spPr/>
    </dgm:pt>
    <dgm:pt modelId="{1557F4E5-3DCC-464D-AB93-9E0070FF9D77}" type="pres">
      <dgm:prSet presAssocID="{26EECC6A-24DA-48A8-9981-70ECE41DE46F}" presName="node" presStyleLbl="node1" presStyleIdx="1" presStyleCnt="3" custScaleY="57780" custLinFactNeighborX="1762" custLinFactNeighborY="-3634">
        <dgm:presLayoutVars>
          <dgm:bulletEnabled val="1"/>
        </dgm:presLayoutVars>
      </dgm:prSet>
      <dgm:spPr/>
      <dgm:t>
        <a:bodyPr/>
        <a:lstStyle/>
        <a:p>
          <a:endParaRPr lang="zh-TW" altLang="en-US"/>
        </a:p>
      </dgm:t>
    </dgm:pt>
    <dgm:pt modelId="{7591D77A-37AA-45A5-A764-DFFC45B4A463}" type="pres">
      <dgm:prSet presAssocID="{26EECC6A-24DA-48A8-9981-70ECE41DE46F}" presName="invisiNode" presStyleLbl="node1" presStyleIdx="1" presStyleCnt="3"/>
      <dgm:spPr/>
    </dgm:pt>
    <dgm:pt modelId="{588A7F8C-2FBA-4002-A25C-0718EB52AD2B}" type="pres">
      <dgm:prSet presAssocID="{26EECC6A-24DA-48A8-9981-70ECE41DE46F}" presName="imagNode" presStyleLbl="fgImgPlace1" presStyleIdx="1" presStyleCnt="3"/>
      <dgm:spPr/>
    </dgm:pt>
    <dgm:pt modelId="{D4FEA1AC-98C1-45B9-9662-E66FBD32DA9A}" type="pres">
      <dgm:prSet presAssocID="{6A9A45B6-7413-412F-A63A-BEC9F606E9AC}" presName="sibTrans" presStyleLbl="sibTrans2D1" presStyleIdx="0" presStyleCnt="0"/>
      <dgm:spPr/>
      <dgm:t>
        <a:bodyPr/>
        <a:lstStyle/>
        <a:p>
          <a:endParaRPr lang="zh-TW" altLang="en-US"/>
        </a:p>
      </dgm:t>
    </dgm:pt>
    <dgm:pt modelId="{923234E7-DA60-4A4A-A5B9-2CC9B9FF20EA}" type="pres">
      <dgm:prSet presAssocID="{DFE2B381-7BDE-42F9-AAFE-9FC248D6B47C}" presName="compNode" presStyleCnt="0"/>
      <dgm:spPr/>
    </dgm:pt>
    <dgm:pt modelId="{5DFC6535-3D1D-4C15-81B5-92A0A113E891}" type="pres">
      <dgm:prSet presAssocID="{DFE2B381-7BDE-42F9-AAFE-9FC248D6B47C}" presName="node" presStyleLbl="node1" presStyleIdx="2" presStyleCnt="3" custScaleY="61401" custLinFactNeighborX="0" custLinFactNeighborY="-1329">
        <dgm:presLayoutVars>
          <dgm:bulletEnabled val="1"/>
        </dgm:presLayoutVars>
      </dgm:prSet>
      <dgm:spPr/>
      <dgm:t>
        <a:bodyPr/>
        <a:lstStyle/>
        <a:p>
          <a:endParaRPr lang="zh-TW" altLang="en-US"/>
        </a:p>
      </dgm:t>
    </dgm:pt>
    <dgm:pt modelId="{3E4791BE-4C52-4CB3-A637-EE29EBE7F280}" type="pres">
      <dgm:prSet presAssocID="{DFE2B381-7BDE-42F9-AAFE-9FC248D6B47C}" presName="invisiNode" presStyleLbl="node1" presStyleIdx="2" presStyleCnt="3"/>
      <dgm:spPr/>
    </dgm:pt>
    <dgm:pt modelId="{1B76F6B5-468F-4F96-BD5B-D5C3536D2997}" type="pres">
      <dgm:prSet presAssocID="{DFE2B381-7BDE-42F9-AAFE-9FC248D6B47C}" presName="imagNode" presStyleLbl="fgImgPlace1" presStyleIdx="2" presStyleCnt="3"/>
      <dgm:spPr/>
    </dgm:pt>
  </dgm:ptLst>
  <dgm:cxnLst>
    <dgm:cxn modelId="{C58AE73D-DFD3-495E-911A-1884AEC429B4}" type="presOf" srcId="{6A9A45B6-7413-412F-A63A-BEC9F606E9AC}" destId="{D4FEA1AC-98C1-45B9-9662-E66FBD32DA9A}" srcOrd="0" destOrd="0" presId="urn:microsoft.com/office/officeart/2005/8/layout/pList2"/>
    <dgm:cxn modelId="{7AA70AEA-9021-4BD4-8848-CAD9E0668D40}" type="presOf" srcId="{AF7FCF8D-23ED-495C-AB39-18C3234F23BD}" destId="{4426FD15-8878-4D98-AB87-68DD84B99EF8}" srcOrd="0" destOrd="0" presId="urn:microsoft.com/office/officeart/2005/8/layout/pList2"/>
    <dgm:cxn modelId="{ABB4BD4C-1C02-4B07-98DF-7DD925B7CAAB}" type="presOf" srcId="{DFE2B381-7BDE-42F9-AAFE-9FC248D6B47C}" destId="{5DFC6535-3D1D-4C15-81B5-92A0A113E891}" srcOrd="0" destOrd="0" presId="urn:microsoft.com/office/officeart/2005/8/layout/pList2"/>
    <dgm:cxn modelId="{3E1C3F36-F210-4229-8071-DC311A856455}" srcId="{301625BD-BDA7-4E12-AA70-42404DBD4008}" destId="{DFE2B381-7BDE-42F9-AAFE-9FC248D6B47C}" srcOrd="2" destOrd="0" parTransId="{7A7F714B-912E-4281-9796-FA4914F03C98}" sibTransId="{754E4F53-3765-4526-B793-8C3759E58789}"/>
    <dgm:cxn modelId="{83450881-9AB6-412C-80AA-A5EA273AB6B1}" srcId="{301625BD-BDA7-4E12-AA70-42404DBD4008}" destId="{37499959-E764-441F-9598-6789A9C8381A}" srcOrd="0" destOrd="0" parTransId="{BF24E0F6-802C-4DF7-9A72-06AFEECDBC51}" sibTransId="{AF7FCF8D-23ED-495C-AB39-18C3234F23BD}"/>
    <dgm:cxn modelId="{4AD385DF-7FFF-451C-BDFD-EFC973BF87A9}" type="presOf" srcId="{37499959-E764-441F-9598-6789A9C8381A}" destId="{940E9A69-ADFB-411A-AD7A-45B5E917DF9A}" srcOrd="0" destOrd="0" presId="urn:microsoft.com/office/officeart/2005/8/layout/pList2"/>
    <dgm:cxn modelId="{32A09EB1-325B-4A2B-B622-1EBF1F71C32D}" srcId="{301625BD-BDA7-4E12-AA70-42404DBD4008}" destId="{26EECC6A-24DA-48A8-9981-70ECE41DE46F}" srcOrd="1" destOrd="0" parTransId="{6D306F92-9CA1-4E32-824F-D76E984B1B17}" sibTransId="{6A9A45B6-7413-412F-A63A-BEC9F606E9AC}"/>
    <dgm:cxn modelId="{CEF7F51D-49EB-40C8-ACF2-096DFD7CF1E2}" type="presOf" srcId="{301625BD-BDA7-4E12-AA70-42404DBD4008}" destId="{75F038F5-9BBE-4A65-B498-4ACF927BB60A}" srcOrd="0" destOrd="0" presId="urn:microsoft.com/office/officeart/2005/8/layout/pList2"/>
    <dgm:cxn modelId="{416DBE18-EFF8-4EB6-BF47-5BD0358C4F00}" type="presOf" srcId="{26EECC6A-24DA-48A8-9981-70ECE41DE46F}" destId="{1557F4E5-3DCC-464D-AB93-9E0070FF9D77}" srcOrd="0" destOrd="0" presId="urn:microsoft.com/office/officeart/2005/8/layout/pList2"/>
    <dgm:cxn modelId="{5EF5EE36-14C1-4E89-8409-0FAC93B4673D}" type="presParOf" srcId="{75F038F5-9BBE-4A65-B498-4ACF927BB60A}" destId="{545A1D91-2BFE-4A50-8526-54C248FD4FD5}" srcOrd="0" destOrd="0" presId="urn:microsoft.com/office/officeart/2005/8/layout/pList2"/>
    <dgm:cxn modelId="{EE1B76AC-1E3F-4BC1-BAC6-9EDA073CEEBD}" type="presParOf" srcId="{75F038F5-9BBE-4A65-B498-4ACF927BB60A}" destId="{19B63591-D9DD-4499-924A-1EF2CD46F081}" srcOrd="1" destOrd="0" presId="urn:microsoft.com/office/officeart/2005/8/layout/pList2"/>
    <dgm:cxn modelId="{2A7DD3AF-E278-403E-835A-36525D16D5AA}" type="presParOf" srcId="{19B63591-D9DD-4499-924A-1EF2CD46F081}" destId="{F182399B-0025-4777-A58B-4CF36740A2BA}" srcOrd="0" destOrd="0" presId="urn:microsoft.com/office/officeart/2005/8/layout/pList2"/>
    <dgm:cxn modelId="{3B5709D5-54B3-4AF0-9EB8-BF7E947DF42F}" type="presParOf" srcId="{F182399B-0025-4777-A58B-4CF36740A2BA}" destId="{940E9A69-ADFB-411A-AD7A-45B5E917DF9A}" srcOrd="0" destOrd="0" presId="urn:microsoft.com/office/officeart/2005/8/layout/pList2"/>
    <dgm:cxn modelId="{7604500B-C724-44BD-A273-C2051839E861}" type="presParOf" srcId="{F182399B-0025-4777-A58B-4CF36740A2BA}" destId="{217D2A4F-5C23-4C66-A4F1-C4C43CB3BDA8}" srcOrd="1" destOrd="0" presId="urn:microsoft.com/office/officeart/2005/8/layout/pList2"/>
    <dgm:cxn modelId="{CE762FBF-0761-4ECE-99D6-E05188702623}" type="presParOf" srcId="{F182399B-0025-4777-A58B-4CF36740A2BA}" destId="{F523E6E1-8188-46D2-8941-2C5BC9CF91C3}" srcOrd="2" destOrd="0" presId="urn:microsoft.com/office/officeart/2005/8/layout/pList2"/>
    <dgm:cxn modelId="{06CF5CE5-18CA-4341-A105-438DB5B8CB2A}" type="presParOf" srcId="{19B63591-D9DD-4499-924A-1EF2CD46F081}" destId="{4426FD15-8878-4D98-AB87-68DD84B99EF8}" srcOrd="1" destOrd="0" presId="urn:microsoft.com/office/officeart/2005/8/layout/pList2"/>
    <dgm:cxn modelId="{ECD70620-5731-4460-B753-91AE7F59CB35}" type="presParOf" srcId="{19B63591-D9DD-4499-924A-1EF2CD46F081}" destId="{9363AD90-3F26-4D60-9DC1-08CB0B715C2E}" srcOrd="2" destOrd="0" presId="urn:microsoft.com/office/officeart/2005/8/layout/pList2"/>
    <dgm:cxn modelId="{14772613-6F42-477A-A318-107E9AF6720A}" type="presParOf" srcId="{9363AD90-3F26-4D60-9DC1-08CB0B715C2E}" destId="{1557F4E5-3DCC-464D-AB93-9E0070FF9D77}" srcOrd="0" destOrd="0" presId="urn:microsoft.com/office/officeart/2005/8/layout/pList2"/>
    <dgm:cxn modelId="{A1AADEDD-46FD-47D0-8C91-8F4054A0A78B}" type="presParOf" srcId="{9363AD90-3F26-4D60-9DC1-08CB0B715C2E}" destId="{7591D77A-37AA-45A5-A764-DFFC45B4A463}" srcOrd="1" destOrd="0" presId="urn:microsoft.com/office/officeart/2005/8/layout/pList2"/>
    <dgm:cxn modelId="{85543EB2-3FD2-4ECD-B667-89E5EA2601B6}" type="presParOf" srcId="{9363AD90-3F26-4D60-9DC1-08CB0B715C2E}" destId="{588A7F8C-2FBA-4002-A25C-0718EB52AD2B}" srcOrd="2" destOrd="0" presId="urn:microsoft.com/office/officeart/2005/8/layout/pList2"/>
    <dgm:cxn modelId="{EA03657F-37C9-4D79-9FEC-5BD3EB1935DF}" type="presParOf" srcId="{19B63591-D9DD-4499-924A-1EF2CD46F081}" destId="{D4FEA1AC-98C1-45B9-9662-E66FBD32DA9A}" srcOrd="3" destOrd="0" presId="urn:microsoft.com/office/officeart/2005/8/layout/pList2"/>
    <dgm:cxn modelId="{684B64BC-07DD-4A08-85A5-6AE7CA315DFE}" type="presParOf" srcId="{19B63591-D9DD-4499-924A-1EF2CD46F081}" destId="{923234E7-DA60-4A4A-A5B9-2CC9B9FF20EA}" srcOrd="4" destOrd="0" presId="urn:microsoft.com/office/officeart/2005/8/layout/pList2"/>
    <dgm:cxn modelId="{F6A8AFF1-022D-4429-B626-16E34E57A4E2}" type="presParOf" srcId="{923234E7-DA60-4A4A-A5B9-2CC9B9FF20EA}" destId="{5DFC6535-3D1D-4C15-81B5-92A0A113E891}" srcOrd="0" destOrd="0" presId="urn:microsoft.com/office/officeart/2005/8/layout/pList2"/>
    <dgm:cxn modelId="{79B7DB7D-542E-4A87-BC20-C5CE52B37EEC}" type="presParOf" srcId="{923234E7-DA60-4A4A-A5B9-2CC9B9FF20EA}" destId="{3E4791BE-4C52-4CB3-A637-EE29EBE7F280}" srcOrd="1" destOrd="0" presId="urn:microsoft.com/office/officeart/2005/8/layout/pList2"/>
    <dgm:cxn modelId="{9C287741-0D07-46F1-A2E5-A7FD722D2AE0}" type="presParOf" srcId="{923234E7-DA60-4A4A-A5B9-2CC9B9FF20EA}" destId="{1B76F6B5-468F-4F96-BD5B-D5C3536D2997}" srcOrd="2" destOrd="0" presId="urn:microsoft.com/office/officeart/2005/8/layout/pList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200">
                <a:ea typeface="+mn-ea"/>
                <a:cs typeface="+mn-cs"/>
              </a:defRPr>
            </a:lvl1pPr>
          </a:lstStyle>
          <a:p>
            <a:pPr>
              <a:defRPr/>
            </a:pPr>
            <a:endParaRPr lang="en-US"/>
          </a:p>
        </p:txBody>
      </p:sp>
      <p:sp>
        <p:nvSpPr>
          <p:cNvPr id="819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200">
                <a:ea typeface="+mn-ea"/>
                <a:cs typeface="+mn-cs"/>
              </a:defRPr>
            </a:lvl1pPr>
          </a:lstStyle>
          <a:p>
            <a:pPr>
              <a:defRPr/>
            </a:pPr>
            <a:endParaRPr lang="en-US"/>
          </a:p>
        </p:txBody>
      </p:sp>
      <p:sp>
        <p:nvSpPr>
          <p:cNvPr id="819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ea typeface="+mn-ea"/>
                <a:cs typeface="+mn-cs"/>
              </a:defRPr>
            </a:lvl1pPr>
          </a:lstStyle>
          <a:p>
            <a:pPr>
              <a:defRPr/>
            </a:pPr>
            <a:endParaRPr lang="en-US"/>
          </a:p>
        </p:txBody>
      </p:sp>
      <p:sp>
        <p:nvSpPr>
          <p:cNvPr id="819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ea typeface="+mn-ea"/>
                <a:cs typeface="+mn-cs"/>
              </a:defRPr>
            </a:lvl1pPr>
          </a:lstStyle>
          <a:p>
            <a:pPr>
              <a:defRPr/>
            </a:pPr>
            <a:fld id="{7E60E869-2564-4F28-852E-EE4280F09E9D}"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200">
                <a:ea typeface="+mn-ea"/>
                <a:cs typeface="+mn-cs"/>
              </a:defRPr>
            </a:lvl1pPr>
          </a:lstStyle>
          <a:p>
            <a:pPr>
              <a:defRPr/>
            </a:pPr>
            <a:endParaRPr lang="de-DE"/>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200">
                <a:ea typeface="+mn-ea"/>
                <a:cs typeface="+mn-cs"/>
              </a:defRPr>
            </a:lvl1pPr>
          </a:lstStyle>
          <a:p>
            <a:pPr>
              <a:defRPr/>
            </a:pPr>
            <a:endParaRPr lang="de-DE"/>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ea typeface="+mn-ea"/>
                <a:cs typeface="+mn-cs"/>
              </a:defRPr>
            </a:lvl1pPr>
          </a:lstStyle>
          <a:p>
            <a:pPr>
              <a:defRPr/>
            </a:pPr>
            <a:endParaRPr lang="de-DE"/>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ea typeface="+mn-ea"/>
                <a:cs typeface="+mn-cs"/>
              </a:defRPr>
            </a:lvl1pPr>
          </a:lstStyle>
          <a:p>
            <a:pPr>
              <a:defRPr/>
            </a:pPr>
            <a:fld id="{24CCEB2B-B3D0-48EC-8A7E-11529F68F06F}" type="slidenum">
              <a:rPr lang="de-DE"/>
              <a:pPr>
                <a:defRPr/>
              </a:pPr>
              <a:t>‹#›</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144588" y="687388"/>
            <a:ext cx="4570412" cy="3427412"/>
          </a:xfrm>
          <a:ln/>
        </p:spPr>
      </p:sp>
      <p:sp>
        <p:nvSpPr>
          <p:cNvPr id="28674" name="Rectangle 3"/>
          <p:cNvSpPr>
            <a:spLocks noGrp="1" noChangeArrowheads="1"/>
          </p:cNvSpPr>
          <p:nvPr>
            <p:ph type="body" idx="1"/>
          </p:nvPr>
        </p:nvSpPr>
        <p:spPr>
          <a:xfrm>
            <a:off x="685800" y="4343400"/>
            <a:ext cx="5486400" cy="4113213"/>
          </a:xfrm>
          <a:noFill/>
          <a:ln/>
        </p:spPr>
        <p:txBody>
          <a:bodyPr lIns="91412" tIns="45705" rIns="91412" bIns="45705"/>
          <a:lstStyle/>
          <a:p>
            <a:endParaRPr lang="zh-TW"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投影片圖像版面配置區 1"/>
          <p:cNvSpPr>
            <a:spLocks noGrp="1" noRot="1" noChangeAspect="1"/>
          </p:cNvSpPr>
          <p:nvPr>
            <p:ph type="sldImg"/>
          </p:nvPr>
        </p:nvSpPr>
        <p:spPr>
          <a:ln/>
        </p:spPr>
      </p:sp>
      <p:sp>
        <p:nvSpPr>
          <p:cNvPr id="49154" name="備忘稿版面配置區 2"/>
          <p:cNvSpPr>
            <a:spLocks noGrp="1"/>
          </p:cNvSpPr>
          <p:nvPr>
            <p:ph type="body" idx="1"/>
          </p:nvPr>
        </p:nvSpPr>
        <p:spPr>
          <a:noFill/>
          <a:ln/>
        </p:spPr>
        <p:txBody>
          <a:bodyPr/>
          <a:lstStyle/>
          <a:p>
            <a:r>
              <a:rPr lang="en-US" altLang="zh-TW" smtClean="0">
                <a:latin typeface="微軟正黑體" pitchFamily="34" charset="-120"/>
                <a:ea typeface="微軟正黑體" pitchFamily="34" charset="-120"/>
                <a:cs typeface="Calibri" pitchFamily="34" charset="0"/>
              </a:rPr>
              <a:t>Recommend HDDs are </a:t>
            </a:r>
            <a:r>
              <a:rPr lang="zh-TW" altLang="en-US" smtClean="0">
                <a:latin typeface="微軟正黑體" pitchFamily="34" charset="-120"/>
                <a:ea typeface="微軟正黑體" pitchFamily="34" charset="-120"/>
                <a:cs typeface="Calibri" pitchFamily="34" charset="0"/>
              </a:rPr>
              <a:t>通過壓力實測驗證串流傳輸、影像錄影及各種</a:t>
            </a:r>
            <a:r>
              <a:rPr lang="en-US" altLang="zh-TW" smtClean="0">
                <a:latin typeface="微軟正黑體" pitchFamily="34" charset="-120"/>
                <a:ea typeface="微軟正黑體" pitchFamily="34" charset="-120"/>
                <a:cs typeface="Calibri" pitchFamily="34" charset="0"/>
              </a:rPr>
              <a:t>RAID</a:t>
            </a:r>
            <a:r>
              <a:rPr lang="zh-TW" altLang="en-US" smtClean="0">
                <a:latin typeface="微軟正黑體" pitchFamily="34" charset="-120"/>
                <a:ea typeface="微軟正黑體" pitchFamily="34" charset="-120"/>
                <a:cs typeface="Calibri" pitchFamily="34" charset="0"/>
              </a:rPr>
              <a:t>功能</a:t>
            </a:r>
            <a:r>
              <a:rPr lang="en-US" altLang="zh-TW" smtClean="0">
                <a:latin typeface="微軟正黑體" pitchFamily="34" charset="-120"/>
                <a:ea typeface="微軟正黑體" pitchFamily="34" charset="-120"/>
                <a:cs typeface="Calibri" pitchFamily="34" charset="0"/>
              </a:rPr>
              <a:t>,</a:t>
            </a:r>
            <a:r>
              <a:rPr lang="zh-TW" altLang="en-US" smtClean="0">
                <a:latin typeface="微軟正黑體" pitchFamily="34" charset="-120"/>
                <a:ea typeface="微軟正黑體" pitchFamily="34" charset="-120"/>
                <a:cs typeface="Calibri" pitchFamily="34" charset="0"/>
              </a:rPr>
              <a:t> 確保</a:t>
            </a:r>
            <a:r>
              <a:rPr lang="en-US" altLang="zh-TW" smtClean="0">
                <a:latin typeface="微軟正黑體" pitchFamily="34" charset="-120"/>
                <a:ea typeface="微軟正黑體" pitchFamily="34" charset="-120"/>
                <a:cs typeface="Calibri" pitchFamily="34" charset="0"/>
              </a:rPr>
              <a:t>NVR</a:t>
            </a:r>
            <a:r>
              <a:rPr lang="zh-TW" altLang="en-US" smtClean="0">
                <a:latin typeface="微軟正黑體" pitchFamily="34" charset="-120"/>
                <a:ea typeface="微軟正黑體" pitchFamily="34" charset="-120"/>
                <a:cs typeface="Calibri" pitchFamily="34" charset="0"/>
              </a:rPr>
              <a:t>的可靠度</a:t>
            </a:r>
          </a:p>
          <a:p>
            <a:endParaRPr lang="zh-TW" altLang="en-US" smtClean="0">
              <a:cs typeface="Calibri" pitchFamily="34" charset="0"/>
            </a:endParaRPr>
          </a:p>
        </p:txBody>
      </p:sp>
      <p:sp>
        <p:nvSpPr>
          <p:cNvPr id="4" name="投影片編號版面配置區 3"/>
          <p:cNvSpPr>
            <a:spLocks noGrp="1"/>
          </p:cNvSpPr>
          <p:nvPr>
            <p:ph type="sldNum" sz="quarter" idx="5"/>
          </p:nvPr>
        </p:nvSpPr>
        <p:spPr/>
        <p:txBody>
          <a:bodyPr/>
          <a:lstStyle/>
          <a:p>
            <a:pPr>
              <a:defRPr/>
            </a:pPr>
            <a:fld id="{BDF71591-88E0-467F-A0C2-108EF8F8D0A8}" type="slidenum">
              <a:rPr lang="de-DE" smtClean="0"/>
              <a:pPr>
                <a:defRPr/>
              </a:pPr>
              <a:t>12</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投影片圖像版面配置區 1"/>
          <p:cNvSpPr>
            <a:spLocks noGrp="1" noRot="1" noChangeAspect="1"/>
          </p:cNvSpPr>
          <p:nvPr>
            <p:ph type="sldImg"/>
          </p:nvPr>
        </p:nvSpPr>
        <p:spPr>
          <a:ln/>
        </p:spPr>
      </p:sp>
      <p:sp>
        <p:nvSpPr>
          <p:cNvPr id="3" name="備忘稿版面配置區 2"/>
          <p:cNvSpPr>
            <a:spLocks noGrp="1"/>
          </p:cNvSpPr>
          <p:nvPr>
            <p:ph type="body" idx="1"/>
          </p:nvPr>
        </p:nvSpPr>
        <p:spPr/>
        <p:txBody>
          <a:bodyPr>
            <a:normAutofit/>
          </a:bodyPr>
          <a:lstStyle/>
          <a:p>
            <a:pPr>
              <a:defRPr/>
            </a:pPr>
            <a:r>
              <a:rPr lang="en-US" altLang="zh-TW" dirty="0" smtClean="0">
                <a:solidFill>
                  <a:srgbClr val="C00000"/>
                </a:solidFill>
              </a:rPr>
              <a:t>Note:</a:t>
            </a:r>
          </a:p>
          <a:p>
            <a:pPr marL="285750" indent="-285750">
              <a:buFont typeface="Arial" pitchFamily="34" charset="0"/>
              <a:buChar char="•"/>
              <a:defRPr/>
            </a:pPr>
            <a:r>
              <a:rPr lang="en-US" altLang="zh-TW" dirty="0" smtClean="0">
                <a:solidFill>
                  <a:srgbClr val="C00000"/>
                </a:solidFill>
              </a:rPr>
              <a:t>Lower failure rate </a:t>
            </a:r>
          </a:p>
          <a:p>
            <a:pPr marL="285750" indent="-285750">
              <a:buFont typeface="Arial" pitchFamily="34" charset="0"/>
              <a:buChar char="•"/>
              <a:defRPr/>
            </a:pPr>
            <a:r>
              <a:rPr lang="en-US" altLang="zh-TW" dirty="0" smtClean="0">
                <a:solidFill>
                  <a:srgbClr val="C00000"/>
                </a:solidFill>
              </a:rPr>
              <a:t>100% inspection in </a:t>
            </a:r>
            <a:r>
              <a:rPr lang="en-US" altLang="zh-TW" dirty="0" err="1" smtClean="0">
                <a:solidFill>
                  <a:srgbClr val="C00000"/>
                </a:solidFill>
              </a:rPr>
              <a:t>Sanyodenki</a:t>
            </a:r>
            <a:r>
              <a:rPr lang="en-US" altLang="zh-TW" dirty="0" smtClean="0">
                <a:solidFill>
                  <a:srgbClr val="C00000"/>
                </a:solidFill>
              </a:rPr>
              <a:t> production line</a:t>
            </a:r>
            <a:endParaRPr lang="zh-TW" altLang="en-US" dirty="0" smtClean="0">
              <a:solidFill>
                <a:srgbClr val="C00000"/>
              </a:solidFill>
            </a:endParaRPr>
          </a:p>
          <a:p>
            <a:pPr>
              <a:defRPr/>
            </a:pPr>
            <a:endParaRPr lang="zh-TW" altLang="en-US" dirty="0"/>
          </a:p>
        </p:txBody>
      </p:sp>
      <p:sp>
        <p:nvSpPr>
          <p:cNvPr id="4" name="投影片編號版面配置區 3"/>
          <p:cNvSpPr>
            <a:spLocks noGrp="1"/>
          </p:cNvSpPr>
          <p:nvPr>
            <p:ph type="sldNum" sz="quarter" idx="5"/>
          </p:nvPr>
        </p:nvSpPr>
        <p:spPr/>
        <p:txBody>
          <a:bodyPr/>
          <a:lstStyle/>
          <a:p>
            <a:pPr>
              <a:defRPr/>
            </a:pPr>
            <a:fld id="{5C4CCA05-E541-4B91-B414-92491839F566}" type="slidenum">
              <a:rPr lang="de-DE" smtClean="0"/>
              <a:pPr>
                <a:defRPr/>
              </a:pPr>
              <a:t>15</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投影片圖像版面配置區 1"/>
          <p:cNvSpPr>
            <a:spLocks noGrp="1" noRot="1" noChangeAspect="1"/>
          </p:cNvSpPr>
          <p:nvPr>
            <p:ph type="sldImg"/>
          </p:nvPr>
        </p:nvSpPr>
        <p:spPr>
          <a:ln/>
        </p:spPr>
      </p:sp>
      <p:sp>
        <p:nvSpPr>
          <p:cNvPr id="55298" name="備忘稿版面配置區 2"/>
          <p:cNvSpPr>
            <a:spLocks noGrp="1"/>
          </p:cNvSpPr>
          <p:nvPr>
            <p:ph type="body" idx="1"/>
          </p:nvPr>
        </p:nvSpPr>
        <p:spPr>
          <a:noFill/>
          <a:ln/>
        </p:spPr>
        <p:txBody>
          <a:bodyPr/>
          <a:lstStyle/>
          <a:p>
            <a:r>
              <a:rPr lang="en-US" altLang="zh-TW" b="1" smtClean="0"/>
              <a:t>Advanced RAID with Hot-swap Design</a:t>
            </a:r>
            <a:r>
              <a:rPr lang="en-US" altLang="zh-TW" smtClean="0"/>
              <a:t/>
            </a:r>
            <a:br>
              <a:rPr lang="en-US" altLang="zh-TW" smtClean="0"/>
            </a:br>
            <a:r>
              <a:rPr lang="en-US" altLang="zh-TW" smtClean="0"/>
              <a:t>The VioStor NVR supports RAID 0, 1, 5, 6, 5+hot spare, single, and JBOD disk configurations. Its hot-swap design allows a failed drive of a disk volume (RAID 1 or above) to be replaced by hot swapping without turning off the server.</a:t>
            </a:r>
          </a:p>
          <a:p>
            <a:r>
              <a:rPr lang="en-US" altLang="zh-TW" b="1" smtClean="0"/>
              <a:t>Online RAID Capacity Expansion and Online RAID Level Migration</a:t>
            </a:r>
            <a:endParaRPr lang="en-US" altLang="zh-TW" smtClean="0"/>
          </a:p>
          <a:p>
            <a:r>
              <a:rPr lang="en-US" altLang="zh-TW" b="1" smtClean="0"/>
              <a:t>Online RAID Capacity Expansion</a:t>
            </a:r>
            <a:r>
              <a:rPr lang="en-US" altLang="zh-TW" smtClean="0"/>
              <a:t/>
            </a:r>
            <a:br>
              <a:rPr lang="en-US" altLang="zh-TW" smtClean="0"/>
            </a:br>
            <a:r>
              <a:rPr lang="en-US" altLang="zh-TW" smtClean="0"/>
              <a:t>The storage capacity of a RAID configuration can be expanded by replacing the hard drives with larger ones. All the data will be kept and seamlessly moved to the newly installed hard drives. There is no need to turn off the server during the process.</a:t>
            </a:r>
          </a:p>
          <a:p>
            <a:r>
              <a:rPr lang="en-US" altLang="zh-TW" b="1" smtClean="0"/>
              <a:t>Online RAID Level Migration</a:t>
            </a:r>
            <a:r>
              <a:rPr lang="en-US" altLang="zh-TW" smtClean="0"/>
              <a:t/>
            </a:r>
            <a:br>
              <a:rPr lang="en-US" altLang="zh-TW" smtClean="0"/>
            </a:br>
            <a:r>
              <a:rPr lang="en-US" altLang="zh-TW" smtClean="0"/>
              <a:t>Upgrade the disk configuration to a higher RAID level with the data retained without turning off the server.</a:t>
            </a:r>
          </a:p>
          <a:p>
            <a:endParaRPr lang="zh-TW" altLang="en-US" smtClean="0"/>
          </a:p>
        </p:txBody>
      </p:sp>
      <p:sp>
        <p:nvSpPr>
          <p:cNvPr id="4" name="投影片編號版面配置區 3"/>
          <p:cNvSpPr>
            <a:spLocks noGrp="1"/>
          </p:cNvSpPr>
          <p:nvPr>
            <p:ph type="sldNum" sz="quarter" idx="5"/>
          </p:nvPr>
        </p:nvSpPr>
        <p:spPr/>
        <p:txBody>
          <a:bodyPr/>
          <a:lstStyle/>
          <a:p>
            <a:pPr>
              <a:defRPr/>
            </a:pPr>
            <a:fld id="{984E955E-B049-41A5-9EA5-BB74149F798C}" type="slidenum">
              <a:rPr lang="de-DE" smtClean="0"/>
              <a:pPr>
                <a:defRPr/>
              </a:pPr>
              <a:t>16</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投影片圖像版面配置區 1"/>
          <p:cNvSpPr>
            <a:spLocks noGrp="1" noRot="1" noChangeAspect="1"/>
          </p:cNvSpPr>
          <p:nvPr>
            <p:ph type="sldImg"/>
          </p:nvPr>
        </p:nvSpPr>
        <p:spPr>
          <a:ln/>
        </p:spPr>
      </p:sp>
      <p:sp>
        <p:nvSpPr>
          <p:cNvPr id="57346" name="備忘稿版面配置區 2"/>
          <p:cNvSpPr>
            <a:spLocks noGrp="1"/>
          </p:cNvSpPr>
          <p:nvPr>
            <p:ph type="body" idx="1"/>
          </p:nvPr>
        </p:nvSpPr>
        <p:spPr>
          <a:noFill/>
          <a:ln/>
        </p:spPr>
        <p:txBody>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8E8E6FB4-7BE8-4FB5-80CD-661A77091665}" type="slidenum">
              <a:rPr lang="de-DE" smtClean="0"/>
              <a:pPr>
                <a:defRPr/>
              </a:pPr>
              <a:t>17</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投影片圖像版面配置區 1"/>
          <p:cNvSpPr>
            <a:spLocks noGrp="1" noRot="1" noChangeAspect="1"/>
          </p:cNvSpPr>
          <p:nvPr>
            <p:ph type="sldImg"/>
          </p:nvPr>
        </p:nvSpPr>
        <p:spPr>
          <a:ln/>
        </p:spPr>
      </p:sp>
      <p:sp>
        <p:nvSpPr>
          <p:cNvPr id="59394" name="備忘稿版面配置區 2"/>
          <p:cNvSpPr>
            <a:spLocks noGrp="1"/>
          </p:cNvSpPr>
          <p:nvPr>
            <p:ph type="body" idx="1"/>
          </p:nvPr>
        </p:nvSpPr>
        <p:spPr>
          <a:noFill/>
          <a:ln/>
        </p:spPr>
        <p:txBody>
          <a:bodyPr/>
          <a:lstStyle/>
          <a:p>
            <a:r>
              <a:rPr lang="en-US" altLang="zh-TW" smtClean="0">
                <a:solidFill>
                  <a:srgbClr val="608D17"/>
                </a:solidFill>
                <a:latin typeface="微軟正黑體" pitchFamily="34" charset="-120"/>
                <a:ea typeface="微軟正黑體" pitchFamily="34" charset="-120"/>
                <a:cs typeface="Calibri" pitchFamily="34" charset="0"/>
              </a:rPr>
              <a:t>QNAP</a:t>
            </a:r>
            <a:r>
              <a:rPr lang="zh-TW" altLang="en-US" smtClean="0">
                <a:solidFill>
                  <a:srgbClr val="608D17"/>
                </a:solidFill>
                <a:latin typeface="微軟正黑體" pitchFamily="34" charset="-120"/>
                <a:ea typeface="微軟正黑體" pitchFamily="34" charset="-120"/>
                <a:cs typeface="Calibri" pitchFamily="34" charset="0"/>
              </a:rPr>
              <a:t>的</a:t>
            </a:r>
            <a:r>
              <a:rPr lang="en-US" altLang="zh-TW" smtClean="0">
                <a:solidFill>
                  <a:srgbClr val="608D17"/>
                </a:solidFill>
                <a:latin typeface="微軟正黑體" pitchFamily="34" charset="-120"/>
                <a:ea typeface="微軟正黑體" pitchFamily="34" charset="-120"/>
                <a:cs typeface="Calibri" pitchFamily="34" charset="0"/>
              </a:rPr>
              <a:t>NVR</a:t>
            </a:r>
            <a:r>
              <a:rPr lang="zh-TW" altLang="en-US" smtClean="0">
                <a:solidFill>
                  <a:srgbClr val="608D17"/>
                </a:solidFill>
                <a:latin typeface="微軟正黑體" pitchFamily="34" charset="-120"/>
                <a:ea typeface="微軟正黑體" pitchFamily="34" charset="-120"/>
                <a:cs typeface="Calibri" pitchFamily="34" charset="0"/>
              </a:rPr>
              <a:t>系統</a:t>
            </a:r>
            <a:r>
              <a:rPr lang="en-US" altLang="zh-TW" smtClean="0">
                <a:solidFill>
                  <a:srgbClr val="608D17"/>
                </a:solidFill>
                <a:latin typeface="微軟正黑體" pitchFamily="34" charset="-120"/>
                <a:ea typeface="微軟正黑體" pitchFamily="34" charset="-120"/>
                <a:cs typeface="Calibri" pitchFamily="34" charset="0"/>
              </a:rPr>
              <a:t>,</a:t>
            </a:r>
            <a:r>
              <a:rPr lang="zh-TW" altLang="en-US" smtClean="0">
                <a:solidFill>
                  <a:srgbClr val="608D17"/>
                </a:solidFill>
                <a:latin typeface="微軟正黑體" pitchFamily="34" charset="-120"/>
                <a:ea typeface="微軟正黑體" pitchFamily="34" charset="-120"/>
                <a:cs typeface="Calibri" pitchFamily="34" charset="0"/>
              </a:rPr>
              <a:t> 支援</a:t>
            </a:r>
            <a:r>
              <a:rPr lang="en-US" altLang="zh-TW" smtClean="0">
                <a:solidFill>
                  <a:srgbClr val="608D17"/>
                </a:solidFill>
                <a:latin typeface="微軟正黑體" pitchFamily="34" charset="-120"/>
                <a:ea typeface="微軟正黑體" pitchFamily="34" charset="-120"/>
                <a:cs typeface="Calibri" pitchFamily="34" charset="0"/>
              </a:rPr>
              <a:t>HTTPS</a:t>
            </a:r>
            <a:r>
              <a:rPr lang="zh-TW" altLang="en-US" smtClean="0">
                <a:solidFill>
                  <a:srgbClr val="608D17"/>
                </a:solidFill>
                <a:latin typeface="微軟正黑體" pitchFamily="34" charset="-120"/>
                <a:ea typeface="微軟正黑體" pitchFamily="34" charset="-120"/>
                <a:cs typeface="Calibri" pitchFamily="34" charset="0"/>
              </a:rPr>
              <a:t>的安全傳輸協定</a:t>
            </a:r>
            <a:r>
              <a:rPr lang="en-US" altLang="zh-TW" smtClean="0">
                <a:solidFill>
                  <a:srgbClr val="608D17"/>
                </a:solidFill>
                <a:latin typeface="微軟正黑體" pitchFamily="34" charset="-120"/>
                <a:ea typeface="微軟正黑體" pitchFamily="34" charset="-120"/>
                <a:cs typeface="Calibri" pitchFamily="34" charset="0"/>
              </a:rPr>
              <a:t>,</a:t>
            </a:r>
            <a:r>
              <a:rPr lang="zh-TW" altLang="en-US" smtClean="0">
                <a:solidFill>
                  <a:srgbClr val="608D17"/>
                </a:solidFill>
                <a:latin typeface="微軟正黑體" pitchFamily="34" charset="-120"/>
                <a:ea typeface="微軟正黑體" pitchFamily="34" charset="-120"/>
                <a:cs typeface="Calibri" pitchFamily="34" charset="0"/>
              </a:rPr>
              <a:t> 可以增強遠端連線時的傳輸影像安全性。</a:t>
            </a:r>
            <a:endParaRPr lang="zh-TW" altLang="en-US" smtClean="0">
              <a:cs typeface="Calibri" pitchFamily="34" charset="0"/>
            </a:endParaRPr>
          </a:p>
        </p:txBody>
      </p:sp>
      <p:sp>
        <p:nvSpPr>
          <p:cNvPr id="4" name="投影片編號版面配置區 3"/>
          <p:cNvSpPr>
            <a:spLocks noGrp="1"/>
          </p:cNvSpPr>
          <p:nvPr>
            <p:ph type="sldNum" sz="quarter" idx="5"/>
          </p:nvPr>
        </p:nvSpPr>
        <p:spPr/>
        <p:txBody>
          <a:bodyPr/>
          <a:lstStyle/>
          <a:p>
            <a:pPr>
              <a:defRPr/>
            </a:pPr>
            <a:fld id="{EE5ECF02-971D-4478-AC1F-585F48615DEB}" type="slidenum">
              <a:rPr lang="de-DE" smtClean="0"/>
              <a:pPr>
                <a:defRPr/>
              </a:pPr>
              <a:t>18</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投影片圖像版面配置區 1"/>
          <p:cNvSpPr>
            <a:spLocks noGrp="1" noRot="1" noChangeAspect="1"/>
          </p:cNvSpPr>
          <p:nvPr>
            <p:ph type="sldImg"/>
          </p:nvPr>
        </p:nvSpPr>
        <p:spPr>
          <a:ln/>
        </p:spPr>
      </p:sp>
      <p:sp>
        <p:nvSpPr>
          <p:cNvPr id="3" name="備忘稿版面配置區 2"/>
          <p:cNvSpPr>
            <a:spLocks noGrp="1"/>
          </p:cNvSpPr>
          <p:nvPr>
            <p:ph type="body" idx="1"/>
          </p:nvPr>
        </p:nvSpPr>
        <p:spPr/>
        <p:txBody>
          <a:bodyPr>
            <a:normAutofit lnSpcReduction="10000"/>
          </a:bodyPr>
          <a:lstStyle/>
          <a:p>
            <a:pPr>
              <a:buFont typeface="Wingdings"/>
              <a:buChar char="Ø"/>
              <a:defRPr/>
            </a:pPr>
            <a:r>
              <a:rPr lang="sl-SI" altLang="zh-TW" b="1" dirty="0" smtClean="0">
                <a:latin typeface="Calibri" pitchFamily="34" charset="0"/>
                <a:cs typeface="Calibri" pitchFamily="34" charset="0"/>
                <a:sym typeface="Wingdings"/>
              </a:rPr>
              <a:t> </a:t>
            </a:r>
            <a:r>
              <a:rPr lang="en-US" altLang="zh-TW" b="1" dirty="0" smtClean="0"/>
              <a:t>PC-less network surveillance </a:t>
            </a:r>
            <a:r>
              <a:rPr lang="en-US" altLang="zh-TW" dirty="0" smtClean="0"/>
              <a:t>by HD (high definition) HDMI or VGA </a:t>
            </a:r>
            <a:r>
              <a:rPr lang="en-US" altLang="zh-TW" b="1" dirty="0" smtClean="0"/>
              <a:t>Local Display</a:t>
            </a:r>
            <a:endParaRPr lang="sl-SI" altLang="zh-TW" b="1" dirty="0" smtClean="0">
              <a:latin typeface="Calibri" pitchFamily="34" charset="0"/>
              <a:cs typeface="Calibri" pitchFamily="34" charset="0"/>
              <a:sym typeface="Wingdings"/>
            </a:endParaRPr>
          </a:p>
          <a:p>
            <a:pPr>
              <a:buFont typeface="Wingdings"/>
              <a:buChar char="Ø"/>
              <a:defRPr/>
            </a:pPr>
            <a:r>
              <a:rPr lang="sl-SI" altLang="zh-TW" dirty="0" smtClean="0">
                <a:latin typeface="Calibri" pitchFamily="34" charset="0"/>
                <a:cs typeface="Calibri" pitchFamily="34" charset="0"/>
                <a:sym typeface="Wingdings"/>
              </a:rPr>
              <a:t> </a:t>
            </a:r>
            <a:r>
              <a:rPr lang="sl-SI" altLang="zh-TW" b="1" dirty="0" smtClean="0">
                <a:latin typeface="Calibri" pitchFamily="34" charset="0"/>
                <a:cs typeface="Calibri" pitchFamily="34" charset="0"/>
                <a:sym typeface="Wingdings"/>
              </a:rPr>
              <a:t>Multi-server monitoring</a:t>
            </a:r>
            <a:r>
              <a:rPr lang="sl-SI" altLang="zh-TW" dirty="0" smtClean="0">
                <a:latin typeface="Calibri" pitchFamily="34" charset="0"/>
                <a:cs typeface="Calibri" pitchFamily="34" charset="0"/>
                <a:sym typeface="Wingdings"/>
              </a:rPr>
              <a:t> </a:t>
            </a:r>
            <a:r>
              <a:rPr lang="en-US" altLang="zh-TW" dirty="0" smtClean="0">
                <a:latin typeface="Calibri" pitchFamily="34" charset="0"/>
                <a:cs typeface="Calibri" pitchFamily="34" charset="0"/>
                <a:sym typeface="Wingdings"/>
              </a:rPr>
              <a:t>enables simultaneous monitoring of up to </a:t>
            </a:r>
            <a:r>
              <a:rPr lang="sl-SI" altLang="zh-TW" b="1" dirty="0" smtClean="0">
                <a:latin typeface="Calibri" pitchFamily="34" charset="0"/>
                <a:cs typeface="Calibri" pitchFamily="34" charset="0"/>
                <a:sym typeface="Wingdings"/>
              </a:rPr>
              <a:t>128 IP </a:t>
            </a:r>
            <a:r>
              <a:rPr lang="en-US" altLang="zh-TW" b="1" dirty="0" smtClean="0">
                <a:latin typeface="Calibri" pitchFamily="34" charset="0"/>
                <a:cs typeface="Calibri" pitchFamily="34" charset="0"/>
                <a:sym typeface="Wingdings"/>
              </a:rPr>
              <a:t>c</a:t>
            </a:r>
            <a:r>
              <a:rPr lang="sl-SI" altLang="zh-TW" b="1" dirty="0" smtClean="0">
                <a:latin typeface="Calibri" pitchFamily="34" charset="0"/>
                <a:cs typeface="Calibri" pitchFamily="34" charset="0"/>
                <a:sym typeface="Wingdings"/>
              </a:rPr>
              <a:t>amer</a:t>
            </a:r>
            <a:r>
              <a:rPr lang="en-US" altLang="zh-TW" b="1" dirty="0" smtClean="0">
                <a:latin typeface="Calibri" pitchFamily="34" charset="0"/>
                <a:cs typeface="Calibri" pitchFamily="34" charset="0"/>
                <a:sym typeface="Wingdings"/>
              </a:rPr>
              <a:t>as (This software is bundled with NVR &amp; no extra charge)</a:t>
            </a:r>
            <a:endParaRPr lang="sl-SI" altLang="zh-TW" dirty="0" smtClean="0">
              <a:latin typeface="Calibri" pitchFamily="34" charset="0"/>
              <a:cs typeface="Calibri" pitchFamily="34" charset="0"/>
              <a:sym typeface="Wingdings"/>
            </a:endParaRPr>
          </a:p>
          <a:p>
            <a:pPr>
              <a:buFont typeface="Wingdings"/>
              <a:buChar char="Ø"/>
              <a:defRPr/>
            </a:pPr>
            <a:r>
              <a:rPr lang="sl-SI" altLang="zh-TW" dirty="0" smtClean="0">
                <a:latin typeface="Calibri" pitchFamily="34" charset="0"/>
                <a:cs typeface="Calibri" pitchFamily="34" charset="0"/>
                <a:sym typeface="Wingdings"/>
              </a:rPr>
              <a:t> </a:t>
            </a:r>
            <a:r>
              <a:rPr lang="en-US" altLang="zh-TW" b="1" dirty="0" smtClean="0">
                <a:latin typeface="Calibri" pitchFamily="34" charset="0"/>
                <a:cs typeface="Calibri" pitchFamily="34" charset="0"/>
                <a:sym typeface="Wingdings"/>
              </a:rPr>
              <a:t>Quick playback </a:t>
            </a:r>
            <a:r>
              <a:rPr lang="en-US" altLang="zh-TW" dirty="0" smtClean="0">
                <a:latin typeface="Calibri" pitchFamily="34" charset="0"/>
                <a:cs typeface="Calibri" pitchFamily="34" charset="0"/>
                <a:sym typeface="Wingdings"/>
              </a:rPr>
              <a:t>of up to</a:t>
            </a:r>
            <a:r>
              <a:rPr lang="sl-SI" altLang="zh-TW" dirty="0" smtClean="0">
                <a:latin typeface="Calibri" pitchFamily="34" charset="0"/>
                <a:cs typeface="Calibri" pitchFamily="34" charset="0"/>
                <a:sym typeface="Wingdings"/>
              </a:rPr>
              <a:t> </a:t>
            </a:r>
            <a:r>
              <a:rPr lang="sl-SI" altLang="zh-TW" b="1" dirty="0" smtClean="0">
                <a:latin typeface="Calibri" pitchFamily="34" charset="0"/>
                <a:cs typeface="Calibri" pitchFamily="34" charset="0"/>
                <a:sym typeface="Wingdings"/>
              </a:rPr>
              <a:t>16 </a:t>
            </a:r>
            <a:r>
              <a:rPr lang="en-US" altLang="zh-TW" b="1" dirty="0" smtClean="0">
                <a:latin typeface="Calibri" pitchFamily="34" charset="0"/>
                <a:cs typeface="Calibri" pitchFamily="34" charset="0"/>
                <a:sym typeface="Wingdings"/>
              </a:rPr>
              <a:t>channels</a:t>
            </a:r>
            <a:r>
              <a:rPr lang="en-US" altLang="zh-TW" dirty="0" smtClean="0">
                <a:latin typeface="Calibri" pitchFamily="34" charset="0"/>
                <a:cs typeface="Calibri" pitchFamily="34" charset="0"/>
                <a:sym typeface="Wingdings"/>
              </a:rPr>
              <a:t> at the same time with </a:t>
            </a:r>
            <a:r>
              <a:rPr lang="en-US" altLang="zh-TW" b="1" dirty="0" smtClean="0">
                <a:latin typeface="Calibri" pitchFamily="34" charset="0"/>
                <a:cs typeface="Calibri" pitchFamily="34" charset="0"/>
                <a:sym typeface="Wingdings"/>
              </a:rPr>
              <a:t>intelligent video analytics</a:t>
            </a:r>
            <a:r>
              <a:rPr lang="en-US" altLang="zh-TW" dirty="0" smtClean="0">
                <a:latin typeface="Calibri" pitchFamily="34" charset="0"/>
                <a:cs typeface="Calibri" pitchFamily="34" charset="0"/>
                <a:sym typeface="Wingdings"/>
              </a:rPr>
              <a:t> like motion detection, missing object, foreign object, out of focus and camera occlusion.</a:t>
            </a:r>
            <a:endParaRPr lang="sl-SI" altLang="zh-TW" dirty="0" smtClean="0">
              <a:latin typeface="Calibri" pitchFamily="34" charset="0"/>
              <a:cs typeface="Calibri" pitchFamily="34" charset="0"/>
              <a:sym typeface="Wingdings"/>
            </a:endParaRPr>
          </a:p>
          <a:p>
            <a:pPr>
              <a:buFont typeface="Wingdings"/>
              <a:buChar char="Ø"/>
              <a:defRPr/>
            </a:pPr>
            <a:r>
              <a:rPr lang="sl-SI" altLang="zh-TW" dirty="0" smtClean="0">
                <a:latin typeface="Calibri" pitchFamily="34" charset="0"/>
                <a:cs typeface="Calibri" pitchFamily="34" charset="0"/>
                <a:sym typeface="Wingdings"/>
              </a:rPr>
              <a:t> </a:t>
            </a:r>
            <a:r>
              <a:rPr lang="en-US" altLang="zh-TW" b="1" dirty="0" smtClean="0">
                <a:latin typeface="Calibri" pitchFamily="34" charset="0"/>
                <a:cs typeface="Calibri" pitchFamily="34" charset="0"/>
                <a:sym typeface="Wingdings"/>
              </a:rPr>
              <a:t>Advanced Event Management</a:t>
            </a:r>
            <a:r>
              <a:rPr lang="sl-SI" altLang="zh-TW" b="1" dirty="0" smtClean="0">
                <a:latin typeface="Calibri" pitchFamily="34" charset="0"/>
                <a:cs typeface="Calibri" pitchFamily="34" charset="0"/>
                <a:sym typeface="Wingdings"/>
              </a:rPr>
              <a:t> </a:t>
            </a:r>
            <a:r>
              <a:rPr lang="en-US" altLang="zh-TW" dirty="0" smtClean="0">
                <a:latin typeface="Calibri" pitchFamily="34" charset="0"/>
                <a:cs typeface="Calibri" pitchFamily="34" charset="0"/>
                <a:sym typeface="Wingdings"/>
              </a:rPr>
              <a:t>helps to initiate various actions when an event is triggered, such as multi-channel recording, navigating a PTZ camera to a preset position, activating a buzzer, sending text message, email or sending a command to other security systems via the alarm output.</a:t>
            </a:r>
            <a:endParaRPr lang="sl-SI" altLang="zh-TW" dirty="0" smtClean="0">
              <a:latin typeface="Calibri" pitchFamily="34" charset="0"/>
              <a:cs typeface="Calibri" pitchFamily="34" charset="0"/>
              <a:sym typeface="Wingdings"/>
            </a:endParaRPr>
          </a:p>
          <a:p>
            <a:pPr>
              <a:defRPr/>
            </a:pPr>
            <a:endParaRPr lang="zh-TW" altLang="en-US" dirty="0"/>
          </a:p>
        </p:txBody>
      </p:sp>
      <p:sp>
        <p:nvSpPr>
          <p:cNvPr id="4" name="投影片編號版面配置區 3"/>
          <p:cNvSpPr>
            <a:spLocks noGrp="1"/>
          </p:cNvSpPr>
          <p:nvPr>
            <p:ph type="sldNum" sz="quarter" idx="5"/>
          </p:nvPr>
        </p:nvSpPr>
        <p:spPr/>
        <p:txBody>
          <a:bodyPr/>
          <a:lstStyle/>
          <a:p>
            <a:pPr>
              <a:defRPr/>
            </a:pPr>
            <a:fld id="{C729A341-566D-4635-99BD-9D29802C7B7F}" type="slidenum">
              <a:rPr lang="de-DE" smtClean="0"/>
              <a:pPr>
                <a:defRPr/>
              </a:pPr>
              <a:t>20</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投影片圖像版面配置區 1"/>
          <p:cNvSpPr>
            <a:spLocks noGrp="1" noRot="1" noChangeAspect="1"/>
          </p:cNvSpPr>
          <p:nvPr>
            <p:ph type="sldImg"/>
          </p:nvPr>
        </p:nvSpPr>
        <p:spPr>
          <a:ln/>
        </p:spPr>
      </p:sp>
      <p:sp>
        <p:nvSpPr>
          <p:cNvPr id="67586" name="備忘稿版面配置區 2"/>
          <p:cNvSpPr>
            <a:spLocks noGrp="1"/>
          </p:cNvSpPr>
          <p:nvPr>
            <p:ph type="body" idx="1"/>
          </p:nvPr>
        </p:nvSpPr>
        <p:spPr>
          <a:noFill/>
          <a:ln/>
        </p:spPr>
        <p:txBody>
          <a:bodyPr/>
          <a:lstStyle/>
          <a:p>
            <a:r>
              <a:rPr lang="en-US" altLang="zh-TW" smtClean="0"/>
              <a:t>All our apps are free!!</a:t>
            </a:r>
            <a:endParaRPr lang="zh-TW" altLang="en-US" smtClean="0"/>
          </a:p>
        </p:txBody>
      </p:sp>
      <p:sp>
        <p:nvSpPr>
          <p:cNvPr id="4" name="投影片編號版面配置區 3"/>
          <p:cNvSpPr>
            <a:spLocks noGrp="1"/>
          </p:cNvSpPr>
          <p:nvPr>
            <p:ph type="sldNum" sz="quarter" idx="5"/>
          </p:nvPr>
        </p:nvSpPr>
        <p:spPr/>
        <p:txBody>
          <a:bodyPr/>
          <a:lstStyle/>
          <a:p>
            <a:pPr>
              <a:defRPr/>
            </a:pPr>
            <a:fld id="{C8DF621E-592D-43F8-8108-AB1615434F59}" type="slidenum">
              <a:rPr lang="de-DE" smtClean="0"/>
              <a:pPr>
                <a:defRPr/>
              </a:pPr>
              <a:t>22</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p:txBody>
          <a:bodyPr/>
          <a:lstStyle/>
          <a:p>
            <a:pPr>
              <a:defRPr/>
            </a:pPr>
            <a:fld id="{B304511F-64E1-4E0D-AD83-FB38D2C4C169}" type="slidenum">
              <a:rPr lang="de-DE" altLang="zh-TW" smtClean="0"/>
              <a:pPr>
                <a:defRPr/>
              </a:pPr>
              <a:t>23</a:t>
            </a:fld>
            <a:endParaRPr lang="de-DE" altLang="zh-TW" smtClean="0"/>
          </a:p>
        </p:txBody>
      </p:sp>
      <p:sp>
        <p:nvSpPr>
          <p:cNvPr id="69634" name="Rectangle 7"/>
          <p:cNvSpPr txBox="1">
            <a:spLocks noGrp="1" noChangeArrowheads="1"/>
          </p:cNvSpPr>
          <p:nvPr/>
        </p:nvSpPr>
        <p:spPr bwMode="auto">
          <a:xfrm>
            <a:off x="3887788" y="8689975"/>
            <a:ext cx="2970212" cy="454025"/>
          </a:xfrm>
          <a:prstGeom prst="rect">
            <a:avLst/>
          </a:prstGeom>
          <a:noFill/>
          <a:ln w="9525">
            <a:noFill/>
            <a:miter lim="800000"/>
            <a:headEnd/>
            <a:tailEnd/>
          </a:ln>
        </p:spPr>
        <p:txBody>
          <a:bodyPr lIns="94824" tIns="47416" rIns="94824" bIns="47416" anchor="b"/>
          <a:lstStyle/>
          <a:p>
            <a:pPr algn="r" defTabSz="947738"/>
            <a:fld id="{58F63B54-51BA-4CFF-B6C2-B5F463774E30}" type="slidenum">
              <a:rPr kumimoji="0" lang="en-GB" altLang="zh-TW" sz="1300"/>
              <a:pPr algn="r" defTabSz="947738"/>
              <a:t>23</a:t>
            </a:fld>
            <a:endParaRPr kumimoji="0" lang="en-GB" altLang="zh-TW" sz="1300"/>
          </a:p>
        </p:txBody>
      </p:sp>
      <p:sp>
        <p:nvSpPr>
          <p:cNvPr id="69635" name="Rectangle 2"/>
          <p:cNvSpPr>
            <a:spLocks noGrp="1" noRot="1" noChangeAspect="1" noChangeArrowheads="1" noTextEdit="1"/>
          </p:cNvSpPr>
          <p:nvPr>
            <p:ph type="sldImg"/>
          </p:nvPr>
        </p:nvSpPr>
        <p:spPr>
          <a:xfrm>
            <a:off x="1143000" y="685800"/>
            <a:ext cx="4573588" cy="3430588"/>
          </a:xfrm>
          <a:ln/>
        </p:spPr>
      </p:sp>
      <p:sp>
        <p:nvSpPr>
          <p:cNvPr id="69636" name="Rectangle 3"/>
          <p:cNvSpPr>
            <a:spLocks noGrp="1" noChangeArrowheads="1"/>
          </p:cNvSpPr>
          <p:nvPr>
            <p:ph type="body" idx="1"/>
          </p:nvPr>
        </p:nvSpPr>
        <p:spPr>
          <a:xfrm>
            <a:off x="914400" y="4343400"/>
            <a:ext cx="5029200" cy="4114800"/>
          </a:xfrm>
          <a:noFill/>
          <a:ln/>
        </p:spPr>
        <p:txBody>
          <a:bodyPr lIns="94824" tIns="47416" rIns="94824" bIns="47416"/>
          <a:lstStyle/>
          <a:p>
            <a:pPr eaLnBrk="1" hangingPunct="1"/>
            <a:endParaRPr lang="de-DE" altLang="zh-TW"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投影片圖像版面配置區 1"/>
          <p:cNvSpPr>
            <a:spLocks noGrp="1" noRot="1" noChangeAspect="1"/>
          </p:cNvSpPr>
          <p:nvPr>
            <p:ph type="sldImg"/>
          </p:nvPr>
        </p:nvSpPr>
        <p:spPr>
          <a:ln/>
        </p:spPr>
      </p:sp>
      <p:sp>
        <p:nvSpPr>
          <p:cNvPr id="72706" name="備忘稿版面配置區 2"/>
          <p:cNvSpPr>
            <a:spLocks noGrp="1"/>
          </p:cNvSpPr>
          <p:nvPr>
            <p:ph type="body" idx="1"/>
          </p:nvPr>
        </p:nvSpPr>
        <p:spPr>
          <a:noFill/>
          <a:ln/>
        </p:spPr>
        <p:txBody>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F6505165-B646-4EDF-92CD-4B844ED67E59}" type="slidenum">
              <a:rPr lang="de-DE" smtClean="0"/>
              <a:pPr>
                <a:defRPr/>
              </a:pPr>
              <a:t>25</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投影片圖像版面配置區 1"/>
          <p:cNvSpPr>
            <a:spLocks noGrp="1" noRot="1" noChangeAspect="1"/>
          </p:cNvSpPr>
          <p:nvPr>
            <p:ph type="sldImg"/>
          </p:nvPr>
        </p:nvSpPr>
        <p:spPr>
          <a:ln/>
        </p:spPr>
      </p:sp>
      <p:sp>
        <p:nvSpPr>
          <p:cNvPr id="77826" name="備忘稿版面配置區 2"/>
          <p:cNvSpPr>
            <a:spLocks noGrp="1"/>
          </p:cNvSpPr>
          <p:nvPr>
            <p:ph type="body" idx="1"/>
          </p:nvPr>
        </p:nvSpPr>
        <p:spPr>
          <a:noFill/>
          <a:ln/>
        </p:spPr>
        <p:txBody>
          <a:bodyPr/>
          <a:lstStyle/>
          <a:p>
            <a:r>
              <a:rPr lang="en-US" altLang="zh-TW" smtClean="0"/>
              <a:t>This is the over-view of our product roadmap</a:t>
            </a:r>
            <a:endParaRPr lang="zh-TW" altLang="en-US" smtClean="0"/>
          </a:p>
        </p:txBody>
      </p:sp>
      <p:sp>
        <p:nvSpPr>
          <p:cNvPr id="4" name="投影片編號版面配置區 3"/>
          <p:cNvSpPr>
            <a:spLocks noGrp="1"/>
          </p:cNvSpPr>
          <p:nvPr>
            <p:ph type="sldNum" sz="quarter" idx="5"/>
          </p:nvPr>
        </p:nvSpPr>
        <p:spPr/>
        <p:txBody>
          <a:bodyPr/>
          <a:lstStyle/>
          <a:p>
            <a:pPr>
              <a:defRPr/>
            </a:pPr>
            <a:fld id="{CFF515D5-2A21-48DD-87B7-4498C73CC8BB}" type="slidenum">
              <a:rPr lang="zh-TW" altLang="en-US" smtClean="0"/>
              <a:pPr>
                <a:defRPr/>
              </a:pPr>
              <a:t>30</a:t>
            </a:fld>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p:txBody>
          <a:bodyPr/>
          <a:lstStyle/>
          <a:p>
            <a:pPr>
              <a:defRPr/>
            </a:pPr>
            <a:fld id="{0900DF5C-F67C-4698-AD00-25CF0B0A19C4}" type="slidenum">
              <a:rPr lang="de-DE" altLang="zh-TW" smtClean="0"/>
              <a:pPr>
                <a:defRPr/>
              </a:pPr>
              <a:t>2</a:t>
            </a:fld>
            <a:endParaRPr lang="de-DE" altLang="zh-TW" smtClean="0"/>
          </a:p>
        </p:txBody>
      </p:sp>
      <p:sp>
        <p:nvSpPr>
          <p:cNvPr id="30722" name="Rectangle 7"/>
          <p:cNvSpPr txBox="1">
            <a:spLocks noGrp="1" noChangeArrowheads="1"/>
          </p:cNvSpPr>
          <p:nvPr/>
        </p:nvSpPr>
        <p:spPr bwMode="auto">
          <a:xfrm>
            <a:off x="3887788" y="8689975"/>
            <a:ext cx="2970212" cy="454025"/>
          </a:xfrm>
          <a:prstGeom prst="rect">
            <a:avLst/>
          </a:prstGeom>
          <a:noFill/>
          <a:ln w="9525">
            <a:noFill/>
            <a:miter lim="800000"/>
            <a:headEnd/>
            <a:tailEnd/>
          </a:ln>
        </p:spPr>
        <p:txBody>
          <a:bodyPr lIns="94824" tIns="47416" rIns="94824" bIns="47416" anchor="b"/>
          <a:lstStyle/>
          <a:p>
            <a:pPr algn="r" defTabSz="947738"/>
            <a:fld id="{F3928CF4-DDEF-4C82-95B5-F97AE779EE3E}" type="slidenum">
              <a:rPr kumimoji="0" lang="en-GB" altLang="zh-TW" sz="1300"/>
              <a:pPr algn="r" defTabSz="947738"/>
              <a:t>2</a:t>
            </a:fld>
            <a:endParaRPr kumimoji="0" lang="en-GB" altLang="zh-TW" sz="1300"/>
          </a:p>
        </p:txBody>
      </p:sp>
      <p:sp>
        <p:nvSpPr>
          <p:cNvPr id="30723" name="Rectangle 2"/>
          <p:cNvSpPr>
            <a:spLocks noGrp="1" noRot="1" noChangeAspect="1" noChangeArrowheads="1" noTextEdit="1"/>
          </p:cNvSpPr>
          <p:nvPr>
            <p:ph type="sldImg"/>
          </p:nvPr>
        </p:nvSpPr>
        <p:spPr>
          <a:xfrm>
            <a:off x="1143000" y="685800"/>
            <a:ext cx="4573588" cy="3430588"/>
          </a:xfrm>
          <a:ln/>
        </p:spPr>
      </p:sp>
      <p:sp>
        <p:nvSpPr>
          <p:cNvPr id="30724" name="Rectangle 3"/>
          <p:cNvSpPr>
            <a:spLocks noGrp="1" noChangeArrowheads="1"/>
          </p:cNvSpPr>
          <p:nvPr>
            <p:ph type="body" idx="1"/>
          </p:nvPr>
        </p:nvSpPr>
        <p:spPr>
          <a:xfrm>
            <a:off x="914400" y="4343400"/>
            <a:ext cx="5029200" cy="4114800"/>
          </a:xfrm>
          <a:noFill/>
          <a:ln/>
        </p:spPr>
        <p:txBody>
          <a:bodyPr lIns="94824" tIns="47416" rIns="94824" bIns="47416"/>
          <a:lstStyle/>
          <a:p>
            <a:pPr eaLnBrk="1" hangingPunct="1"/>
            <a:endParaRPr lang="de-DE" altLang="zh-TW"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p:txBody>
          <a:bodyPr/>
          <a:lstStyle/>
          <a:p>
            <a:pPr>
              <a:defRPr/>
            </a:pPr>
            <a:fld id="{4D5A2271-0603-4DB0-9D7D-401E53D800F2}" type="slidenum">
              <a:rPr lang="de-DE" altLang="zh-TW" smtClean="0"/>
              <a:pPr>
                <a:defRPr/>
              </a:pPr>
              <a:t>31</a:t>
            </a:fld>
            <a:endParaRPr lang="de-DE" altLang="zh-TW" smtClean="0"/>
          </a:p>
        </p:txBody>
      </p:sp>
      <p:sp>
        <p:nvSpPr>
          <p:cNvPr id="79874" name="Rectangle 7"/>
          <p:cNvSpPr txBox="1">
            <a:spLocks noGrp="1" noChangeArrowheads="1"/>
          </p:cNvSpPr>
          <p:nvPr/>
        </p:nvSpPr>
        <p:spPr bwMode="auto">
          <a:xfrm>
            <a:off x="3887788" y="8689975"/>
            <a:ext cx="2970212" cy="454025"/>
          </a:xfrm>
          <a:prstGeom prst="rect">
            <a:avLst/>
          </a:prstGeom>
          <a:noFill/>
          <a:ln w="9525">
            <a:noFill/>
            <a:miter lim="800000"/>
            <a:headEnd/>
            <a:tailEnd/>
          </a:ln>
        </p:spPr>
        <p:txBody>
          <a:bodyPr lIns="94824" tIns="47416" rIns="94824" bIns="47416" anchor="b"/>
          <a:lstStyle/>
          <a:p>
            <a:pPr algn="r" defTabSz="947738"/>
            <a:fld id="{999CA8EB-A894-4027-9032-805FBB16C170}" type="slidenum">
              <a:rPr kumimoji="0" lang="en-GB" altLang="zh-TW" sz="1300"/>
              <a:pPr algn="r" defTabSz="947738"/>
              <a:t>31</a:t>
            </a:fld>
            <a:endParaRPr kumimoji="0" lang="en-GB" altLang="zh-TW" sz="1300"/>
          </a:p>
        </p:txBody>
      </p:sp>
      <p:sp>
        <p:nvSpPr>
          <p:cNvPr id="79875" name="Rectangle 2"/>
          <p:cNvSpPr>
            <a:spLocks noGrp="1" noRot="1" noChangeAspect="1" noChangeArrowheads="1" noTextEdit="1"/>
          </p:cNvSpPr>
          <p:nvPr>
            <p:ph type="sldImg"/>
          </p:nvPr>
        </p:nvSpPr>
        <p:spPr>
          <a:xfrm>
            <a:off x="1143000" y="685800"/>
            <a:ext cx="4573588" cy="3430588"/>
          </a:xfrm>
          <a:ln/>
        </p:spPr>
      </p:sp>
      <p:sp>
        <p:nvSpPr>
          <p:cNvPr id="79876" name="Rectangle 3"/>
          <p:cNvSpPr>
            <a:spLocks noGrp="1" noChangeArrowheads="1"/>
          </p:cNvSpPr>
          <p:nvPr>
            <p:ph type="body" idx="1"/>
          </p:nvPr>
        </p:nvSpPr>
        <p:spPr>
          <a:xfrm>
            <a:off x="914400" y="4343400"/>
            <a:ext cx="5029200" cy="4114800"/>
          </a:xfrm>
          <a:noFill/>
          <a:ln/>
        </p:spPr>
        <p:txBody>
          <a:bodyPr lIns="94824" tIns="47416" rIns="94824" bIns="47416"/>
          <a:lstStyle/>
          <a:p>
            <a:pPr eaLnBrk="1" hangingPunct="1"/>
            <a:endParaRPr lang="de-DE" altLang="zh-TW"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投影片圖像版面配置區 1"/>
          <p:cNvSpPr>
            <a:spLocks noGrp="1" noRot="1" noChangeAspect="1"/>
          </p:cNvSpPr>
          <p:nvPr>
            <p:ph type="sldImg"/>
          </p:nvPr>
        </p:nvSpPr>
        <p:spPr>
          <a:ln/>
        </p:spPr>
      </p:sp>
      <p:sp>
        <p:nvSpPr>
          <p:cNvPr id="81922" name="備忘稿版面配置區 2"/>
          <p:cNvSpPr>
            <a:spLocks noGrp="1"/>
          </p:cNvSpPr>
          <p:nvPr>
            <p:ph type="body" idx="1"/>
          </p:nvPr>
        </p:nvSpPr>
        <p:spPr>
          <a:noFill/>
          <a:ln/>
        </p:spPr>
        <p:txBody>
          <a:bodyPr/>
          <a:lstStyle/>
          <a:p>
            <a:r>
              <a:rPr lang="en-US" altLang="zh-TW" smtClean="0"/>
              <a:t>Besides hardware update,  we will  support Single NVR expend the storage capacity to multiple NAS. </a:t>
            </a:r>
          </a:p>
          <a:p>
            <a:r>
              <a:rPr lang="en-US" altLang="zh-TW" smtClean="0"/>
              <a:t>This solution can support your hotel, bank or government project which request to record several months or a year.</a:t>
            </a:r>
          </a:p>
          <a:p>
            <a:r>
              <a:rPr lang="en-US" altLang="zh-TW" smtClean="0"/>
              <a:t>(Here is the concept of NAS Expansion &lt;&lt;Jump to the next page&gt;&gt;</a:t>
            </a:r>
          </a:p>
        </p:txBody>
      </p:sp>
      <p:sp>
        <p:nvSpPr>
          <p:cNvPr id="4" name="投影片編號版面配置區 3"/>
          <p:cNvSpPr>
            <a:spLocks noGrp="1"/>
          </p:cNvSpPr>
          <p:nvPr>
            <p:ph type="sldNum" sz="quarter" idx="5"/>
          </p:nvPr>
        </p:nvSpPr>
        <p:spPr/>
        <p:txBody>
          <a:bodyPr/>
          <a:lstStyle/>
          <a:p>
            <a:pPr>
              <a:defRPr/>
            </a:pPr>
            <a:fld id="{268F5CA8-BE49-468B-B556-9B0F87D601C6}" type="slidenum">
              <a:rPr lang="de-DE" smtClean="0"/>
              <a:pPr>
                <a:defRPr/>
              </a:pPr>
              <a:t>32</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投影片圖像版面配置區 1"/>
          <p:cNvSpPr>
            <a:spLocks noGrp="1" noRot="1" noChangeAspect="1"/>
          </p:cNvSpPr>
          <p:nvPr>
            <p:ph type="sldImg"/>
          </p:nvPr>
        </p:nvSpPr>
        <p:spPr>
          <a:ln/>
        </p:spPr>
      </p:sp>
      <p:sp>
        <p:nvSpPr>
          <p:cNvPr id="83970" name="備忘稿版面配置區 2"/>
          <p:cNvSpPr>
            <a:spLocks noGrp="1"/>
          </p:cNvSpPr>
          <p:nvPr>
            <p:ph type="body" idx="1"/>
          </p:nvPr>
        </p:nvSpPr>
        <p:spPr>
          <a:noFill/>
          <a:ln/>
        </p:spPr>
        <p:txBody>
          <a:bodyPr/>
          <a:lstStyle/>
          <a:p>
            <a:r>
              <a:rPr lang="en-US" altLang="zh-TW" smtClean="0"/>
              <a:t>how many channel which the NVR can support is the number of NAS which you can expend to.</a:t>
            </a:r>
            <a:endParaRPr lang="zh-TW" altLang="en-US" smtClean="0"/>
          </a:p>
          <a:p>
            <a:endParaRPr lang="zh-TW" altLang="en-US" smtClean="0"/>
          </a:p>
        </p:txBody>
      </p:sp>
      <p:sp>
        <p:nvSpPr>
          <p:cNvPr id="4" name="投影片編號版面配置區 3"/>
          <p:cNvSpPr>
            <a:spLocks noGrp="1"/>
          </p:cNvSpPr>
          <p:nvPr>
            <p:ph type="sldNum" sz="quarter" idx="5"/>
          </p:nvPr>
        </p:nvSpPr>
        <p:spPr/>
        <p:txBody>
          <a:bodyPr/>
          <a:lstStyle/>
          <a:p>
            <a:pPr>
              <a:defRPr/>
            </a:pPr>
            <a:fld id="{5594B707-BE5F-40D3-A213-C29DD5C462B5}" type="slidenum">
              <a:rPr lang="de-DE" smtClean="0"/>
              <a:pPr>
                <a:defRPr/>
              </a:pPr>
              <a:t>33</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投影片圖像版面配置區 1"/>
          <p:cNvSpPr>
            <a:spLocks noGrp="1" noRot="1" noChangeAspect="1"/>
          </p:cNvSpPr>
          <p:nvPr>
            <p:ph type="sldImg"/>
          </p:nvPr>
        </p:nvSpPr>
        <p:spPr>
          <a:ln/>
        </p:spPr>
      </p:sp>
      <p:sp>
        <p:nvSpPr>
          <p:cNvPr id="86018" name="備忘稿版面配置區 2"/>
          <p:cNvSpPr>
            <a:spLocks noGrp="1"/>
          </p:cNvSpPr>
          <p:nvPr>
            <p:ph type="body" idx="1"/>
          </p:nvPr>
        </p:nvSpPr>
        <p:spPr>
          <a:noFill/>
          <a:ln/>
        </p:spPr>
        <p:txBody>
          <a:bodyPr/>
          <a:lstStyle/>
          <a:p>
            <a:r>
              <a:rPr lang="en-US" altLang="zh-TW" smtClean="0"/>
              <a:t>Edge recording is an important feature to make sure the whole video clips is complete when there is an unknown disconnection between camera and QNAP NVR.</a:t>
            </a:r>
          </a:p>
          <a:p>
            <a:r>
              <a:rPr lang="en-US" altLang="zh-TW" smtClean="0"/>
              <a:t>This function will merge the video which is recording at camera SD card during the disconnection and store those video into QNAP NVR.</a:t>
            </a:r>
          </a:p>
          <a:p>
            <a:r>
              <a:rPr lang="en-US" altLang="zh-TW" smtClean="0"/>
              <a:t>Thus, when user playback videos , they can playback complete videos.</a:t>
            </a:r>
            <a:endParaRPr lang="zh-TW" altLang="en-US" smtClean="0"/>
          </a:p>
        </p:txBody>
      </p:sp>
      <p:sp>
        <p:nvSpPr>
          <p:cNvPr id="4" name="投影片編號版面配置區 3"/>
          <p:cNvSpPr>
            <a:spLocks noGrp="1"/>
          </p:cNvSpPr>
          <p:nvPr>
            <p:ph type="sldNum" sz="quarter" idx="5"/>
          </p:nvPr>
        </p:nvSpPr>
        <p:spPr/>
        <p:txBody>
          <a:bodyPr/>
          <a:lstStyle/>
          <a:p>
            <a:pPr>
              <a:defRPr/>
            </a:pPr>
            <a:fld id="{0A8C11FF-474C-448B-B5DF-96A676EC8012}" type="slidenum">
              <a:rPr lang="de-DE" smtClean="0"/>
              <a:pPr>
                <a:defRPr/>
              </a:pPr>
              <a:t>34</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投影片圖像版面配置區 1"/>
          <p:cNvSpPr>
            <a:spLocks noGrp="1" noRot="1" noChangeAspect="1"/>
          </p:cNvSpPr>
          <p:nvPr>
            <p:ph type="sldImg"/>
          </p:nvPr>
        </p:nvSpPr>
        <p:spPr>
          <a:ln/>
        </p:spPr>
      </p:sp>
      <p:sp>
        <p:nvSpPr>
          <p:cNvPr id="88066" name="備忘稿版面配置區 2"/>
          <p:cNvSpPr>
            <a:spLocks noGrp="1"/>
          </p:cNvSpPr>
          <p:nvPr>
            <p:ph type="body" idx="1"/>
          </p:nvPr>
        </p:nvSpPr>
        <p:spPr>
          <a:noFill/>
          <a:ln/>
        </p:spPr>
        <p:txBody>
          <a:bodyPr/>
          <a:lstStyle/>
          <a:p>
            <a:r>
              <a:rPr lang="en-US" altLang="zh-TW" smtClean="0"/>
              <a:t>Edge recording is an important feature to make sure the whole video clips is complete when there is an unknown disconnection between camera and QNAP NVR.</a:t>
            </a:r>
          </a:p>
          <a:p>
            <a:r>
              <a:rPr lang="en-US" altLang="zh-TW" smtClean="0"/>
              <a:t>This function will merge the video which is recording at camera SD card during the disconnection and store those video into QNAP NVR.</a:t>
            </a:r>
          </a:p>
          <a:p>
            <a:r>
              <a:rPr lang="en-US" altLang="zh-TW" smtClean="0"/>
              <a:t>Thus, when user playback videos , they can playback complete videos.</a:t>
            </a:r>
            <a:endParaRPr lang="zh-TW" altLang="en-US" smtClean="0"/>
          </a:p>
        </p:txBody>
      </p:sp>
      <p:sp>
        <p:nvSpPr>
          <p:cNvPr id="4" name="投影片編號版面配置區 3"/>
          <p:cNvSpPr>
            <a:spLocks noGrp="1"/>
          </p:cNvSpPr>
          <p:nvPr>
            <p:ph type="sldNum" sz="quarter" idx="5"/>
          </p:nvPr>
        </p:nvSpPr>
        <p:spPr/>
        <p:txBody>
          <a:bodyPr/>
          <a:lstStyle/>
          <a:p>
            <a:pPr>
              <a:defRPr/>
            </a:pPr>
            <a:fld id="{22D97251-D303-4C2C-92A0-E17FBBFECF20}" type="slidenum">
              <a:rPr lang="de-DE" smtClean="0"/>
              <a:pPr>
                <a:defRPr/>
              </a:pPr>
              <a:t>35</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投影片圖像版面配置區 1"/>
          <p:cNvSpPr>
            <a:spLocks noGrp="1" noRot="1" noChangeAspect="1"/>
          </p:cNvSpPr>
          <p:nvPr>
            <p:ph type="sldImg"/>
          </p:nvPr>
        </p:nvSpPr>
        <p:spPr>
          <a:ln/>
        </p:spPr>
      </p:sp>
      <p:sp>
        <p:nvSpPr>
          <p:cNvPr id="90114" name="備忘稿版面配置區 2"/>
          <p:cNvSpPr>
            <a:spLocks noGrp="1"/>
          </p:cNvSpPr>
          <p:nvPr>
            <p:ph type="body" idx="1"/>
          </p:nvPr>
        </p:nvSpPr>
        <p:spPr>
          <a:noFill/>
          <a:ln/>
        </p:spPr>
        <p:txBody>
          <a:bodyPr/>
          <a:lstStyle/>
          <a:p>
            <a:r>
              <a:rPr lang="en-US" altLang="zh-TW" smtClean="0"/>
              <a:t>Two-way audio is one of camera functions. This function will be activated soon. Then, user can monitor and send voice messages for quick reaction.</a:t>
            </a:r>
            <a:endParaRPr lang="zh-TW" altLang="en-US" smtClean="0"/>
          </a:p>
        </p:txBody>
      </p:sp>
      <p:sp>
        <p:nvSpPr>
          <p:cNvPr id="4" name="投影片編號版面配置區 3"/>
          <p:cNvSpPr>
            <a:spLocks noGrp="1"/>
          </p:cNvSpPr>
          <p:nvPr>
            <p:ph type="sldNum" sz="quarter" idx="5"/>
          </p:nvPr>
        </p:nvSpPr>
        <p:spPr/>
        <p:txBody>
          <a:bodyPr/>
          <a:lstStyle/>
          <a:p>
            <a:pPr>
              <a:defRPr/>
            </a:pPr>
            <a:fld id="{DF91899D-D55E-4016-8B1C-8CB5B28FE36F}" type="slidenum">
              <a:rPr lang="de-DE" smtClean="0"/>
              <a:pPr>
                <a:defRPr/>
              </a:pPr>
              <a:t>36</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投影片圖像版面配置區 1"/>
          <p:cNvSpPr>
            <a:spLocks noGrp="1" noRot="1" noChangeAspect="1"/>
          </p:cNvSpPr>
          <p:nvPr>
            <p:ph type="sldImg"/>
          </p:nvPr>
        </p:nvSpPr>
        <p:spPr>
          <a:ln/>
        </p:spPr>
      </p:sp>
      <p:sp>
        <p:nvSpPr>
          <p:cNvPr id="92162" name="備忘稿版面配置區 2"/>
          <p:cNvSpPr>
            <a:spLocks noGrp="1"/>
          </p:cNvSpPr>
          <p:nvPr>
            <p:ph type="body" idx="1"/>
          </p:nvPr>
        </p:nvSpPr>
        <p:spPr>
          <a:noFill/>
          <a:ln/>
        </p:spPr>
        <p:txBody>
          <a:bodyPr/>
          <a:lstStyle/>
          <a:p>
            <a:r>
              <a:rPr lang="en-US" altLang="zh-TW" smtClean="0"/>
              <a:t>The Latest CMS server will be launched at the end of April. This CMS server can manage up to 1024 channels. When you have bigger scale projects, we will be able to support your requirment.</a:t>
            </a:r>
            <a:endParaRPr lang="zh-TW" altLang="en-US" smtClean="0"/>
          </a:p>
        </p:txBody>
      </p:sp>
      <p:sp>
        <p:nvSpPr>
          <p:cNvPr id="4" name="投影片編號版面配置區 3"/>
          <p:cNvSpPr>
            <a:spLocks noGrp="1"/>
          </p:cNvSpPr>
          <p:nvPr>
            <p:ph type="sldNum" sz="quarter" idx="5"/>
          </p:nvPr>
        </p:nvSpPr>
        <p:spPr/>
        <p:txBody>
          <a:bodyPr/>
          <a:lstStyle/>
          <a:p>
            <a:pPr>
              <a:defRPr/>
            </a:pPr>
            <a:fld id="{9DA550AD-44E1-4F2E-8D3A-37C93A97ED4C}" type="slidenum">
              <a:rPr lang="de-DE" smtClean="0"/>
              <a:pPr>
                <a:defRPr/>
              </a:pPr>
              <a:t>37</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投影片圖像版面配置區 1"/>
          <p:cNvSpPr>
            <a:spLocks noGrp="1" noRot="1" noChangeAspect="1"/>
          </p:cNvSpPr>
          <p:nvPr>
            <p:ph type="sldImg"/>
          </p:nvPr>
        </p:nvSpPr>
        <p:spPr>
          <a:ln/>
        </p:spPr>
      </p:sp>
      <p:sp>
        <p:nvSpPr>
          <p:cNvPr id="94210" name="備忘稿版面配置區 2"/>
          <p:cNvSpPr>
            <a:spLocks noGrp="1"/>
          </p:cNvSpPr>
          <p:nvPr>
            <p:ph type="body" idx="1"/>
          </p:nvPr>
        </p:nvSpPr>
        <p:spPr>
          <a:noFill/>
          <a:ln/>
        </p:spPr>
        <p:txBody>
          <a:bodyPr/>
          <a:lstStyle/>
          <a:p>
            <a:r>
              <a:rPr lang="en-US" altLang="zh-TW" smtClean="0"/>
              <a:t>The Latest CMS server will be launched at the end of April. This CMS server can manage up to 1024 channels. When you have bigger scale projects, we will be able to support your requirment.</a:t>
            </a:r>
            <a:endParaRPr lang="zh-TW" altLang="en-US" smtClean="0"/>
          </a:p>
        </p:txBody>
      </p:sp>
      <p:sp>
        <p:nvSpPr>
          <p:cNvPr id="4" name="投影片編號版面配置區 3"/>
          <p:cNvSpPr>
            <a:spLocks noGrp="1"/>
          </p:cNvSpPr>
          <p:nvPr>
            <p:ph type="sldNum" sz="quarter" idx="5"/>
          </p:nvPr>
        </p:nvSpPr>
        <p:spPr/>
        <p:txBody>
          <a:bodyPr/>
          <a:lstStyle/>
          <a:p>
            <a:pPr>
              <a:defRPr/>
            </a:pPr>
            <a:fld id="{E644F3D1-7FAA-48DE-B0F5-1840B9A0264F}" type="slidenum">
              <a:rPr lang="de-DE" smtClean="0"/>
              <a:pPr>
                <a:defRPr/>
              </a:pPr>
              <a:t>38</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p:txBody>
          <a:bodyPr/>
          <a:lstStyle/>
          <a:p>
            <a:pPr>
              <a:defRPr/>
            </a:pPr>
            <a:fld id="{6FD75524-FDB1-44BC-97BF-F5BADF5502E3}" type="slidenum">
              <a:rPr lang="de-DE" altLang="zh-TW" smtClean="0"/>
              <a:pPr>
                <a:defRPr/>
              </a:pPr>
              <a:t>39</a:t>
            </a:fld>
            <a:endParaRPr lang="de-DE" altLang="zh-TW" smtClean="0"/>
          </a:p>
        </p:txBody>
      </p:sp>
      <p:sp>
        <p:nvSpPr>
          <p:cNvPr id="96258" name="Rectangle 7"/>
          <p:cNvSpPr txBox="1">
            <a:spLocks noGrp="1" noChangeArrowheads="1"/>
          </p:cNvSpPr>
          <p:nvPr/>
        </p:nvSpPr>
        <p:spPr bwMode="auto">
          <a:xfrm>
            <a:off x="3887788" y="8689975"/>
            <a:ext cx="2970212" cy="454025"/>
          </a:xfrm>
          <a:prstGeom prst="rect">
            <a:avLst/>
          </a:prstGeom>
          <a:noFill/>
          <a:ln w="9525">
            <a:noFill/>
            <a:miter lim="800000"/>
            <a:headEnd/>
            <a:tailEnd/>
          </a:ln>
        </p:spPr>
        <p:txBody>
          <a:bodyPr lIns="94824" tIns="47416" rIns="94824" bIns="47416" anchor="b"/>
          <a:lstStyle/>
          <a:p>
            <a:pPr algn="r" defTabSz="947738"/>
            <a:fld id="{4547B300-D837-4A93-A312-58C02EEC331F}" type="slidenum">
              <a:rPr kumimoji="0" lang="en-GB" altLang="zh-TW" sz="1300"/>
              <a:pPr algn="r" defTabSz="947738"/>
              <a:t>39</a:t>
            </a:fld>
            <a:endParaRPr kumimoji="0" lang="en-GB" altLang="zh-TW" sz="1300"/>
          </a:p>
        </p:txBody>
      </p:sp>
      <p:sp>
        <p:nvSpPr>
          <p:cNvPr id="96259" name="Rectangle 2"/>
          <p:cNvSpPr>
            <a:spLocks noGrp="1" noRot="1" noChangeAspect="1" noChangeArrowheads="1" noTextEdit="1"/>
          </p:cNvSpPr>
          <p:nvPr>
            <p:ph type="sldImg"/>
          </p:nvPr>
        </p:nvSpPr>
        <p:spPr>
          <a:xfrm>
            <a:off x="1143000" y="685800"/>
            <a:ext cx="4573588" cy="3430588"/>
          </a:xfrm>
          <a:ln/>
        </p:spPr>
      </p:sp>
      <p:sp>
        <p:nvSpPr>
          <p:cNvPr id="96260" name="Rectangle 3"/>
          <p:cNvSpPr>
            <a:spLocks noGrp="1" noChangeArrowheads="1"/>
          </p:cNvSpPr>
          <p:nvPr>
            <p:ph type="body" idx="1"/>
          </p:nvPr>
        </p:nvSpPr>
        <p:spPr>
          <a:xfrm>
            <a:off x="914400" y="4343400"/>
            <a:ext cx="5029200" cy="4114800"/>
          </a:xfrm>
          <a:noFill/>
          <a:ln/>
        </p:spPr>
        <p:txBody>
          <a:bodyPr lIns="94824" tIns="47416" rIns="94824" bIns="47416"/>
          <a:lstStyle/>
          <a:p>
            <a:pPr eaLnBrk="1" hangingPunct="1"/>
            <a:endParaRPr lang="de-DE" altLang="zh-TW"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投影片圖像版面配置區 1"/>
          <p:cNvSpPr>
            <a:spLocks noGrp="1" noRot="1" noChangeAspect="1" noTextEdit="1"/>
          </p:cNvSpPr>
          <p:nvPr>
            <p:ph type="sldImg"/>
          </p:nvPr>
        </p:nvSpPr>
        <p:spPr>
          <a:ln/>
        </p:spPr>
      </p:sp>
      <p:sp>
        <p:nvSpPr>
          <p:cNvPr id="100354" name="備忘稿版面配置區 2"/>
          <p:cNvSpPr>
            <a:spLocks noGrp="1"/>
          </p:cNvSpPr>
          <p:nvPr>
            <p:ph type="body" idx="1"/>
          </p:nvPr>
        </p:nvSpPr>
        <p:spPr>
          <a:noFill/>
          <a:ln/>
        </p:spPr>
        <p:txBody>
          <a:bodyPr/>
          <a:lstStyle/>
          <a:p>
            <a:pPr eaLnBrk="1" hangingPunct="1">
              <a:spcBef>
                <a:spcPct val="0"/>
              </a:spcBef>
            </a:pPr>
            <a:endParaRPr lang="zh-TW" altLang="zh-TW" smtClean="0"/>
          </a:p>
        </p:txBody>
      </p:sp>
      <p:sp>
        <p:nvSpPr>
          <p:cNvPr id="80899" name="投影片編號版面配置區 3"/>
          <p:cNvSpPr>
            <a:spLocks noGrp="1"/>
          </p:cNvSpPr>
          <p:nvPr>
            <p:ph type="sldNum" sz="quarter" idx="5"/>
          </p:nvPr>
        </p:nvSpPr>
        <p:spPr/>
        <p:txBody>
          <a:bodyPr/>
          <a:lstStyle/>
          <a:p>
            <a:pPr>
              <a:defRPr/>
            </a:pPr>
            <a:fld id="{4FB20D1F-8FA0-45FD-93E0-DF6F39CD0B1E}" type="slidenum">
              <a:rPr lang="zh-TW" altLang="en-US" smtClean="0"/>
              <a:pPr>
                <a:defRPr/>
              </a:pPr>
              <a:t>42</a:t>
            </a:fld>
            <a:endParaRPr lang="en-US" altLang="zh-TW"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投影片圖像版面配置區 1"/>
          <p:cNvSpPr>
            <a:spLocks noGrp="1" noRot="1" noChangeAspect="1"/>
          </p:cNvSpPr>
          <p:nvPr>
            <p:ph type="sldImg"/>
          </p:nvPr>
        </p:nvSpPr>
        <p:spPr>
          <a:ln/>
        </p:spPr>
      </p:sp>
      <p:sp>
        <p:nvSpPr>
          <p:cNvPr id="32770" name="備忘稿版面配置區 2"/>
          <p:cNvSpPr>
            <a:spLocks noGrp="1"/>
          </p:cNvSpPr>
          <p:nvPr>
            <p:ph type="body" idx="1"/>
          </p:nvPr>
        </p:nvSpPr>
        <p:spPr>
          <a:noFill/>
          <a:ln/>
        </p:spPr>
        <p:txBody>
          <a:bodyPr/>
          <a:lstStyle/>
          <a:p>
            <a:r>
              <a:rPr lang="en-US" altLang="zh-TW" smtClean="0"/>
              <a:t>QNAP is a worldwide storage brand from Taiwan&amp; our main business is NAS( Network attached storage) which is a storage product.</a:t>
            </a:r>
          </a:p>
          <a:p>
            <a:r>
              <a:rPr lang="en-US" altLang="zh-TW" smtClean="0"/>
              <a:t>We are RD- orientated company and 50% of our employees are engineers, because we focus on producing good and stable product instead of fancy marketing.</a:t>
            </a:r>
            <a:endParaRPr lang="zh-TW" altLang="en-US" smtClean="0"/>
          </a:p>
          <a:p>
            <a:r>
              <a:rPr lang="en-US" altLang="zh-TW" smtClean="0"/>
              <a:t>Since NAS development is getting mature, we use this technology to innovate VioStor NVR&amp; we merge a company which produce digital signage&amp; video wall.</a:t>
            </a:r>
          </a:p>
          <a:p>
            <a:r>
              <a:rPr lang="en-US" altLang="zh-TW" smtClean="0"/>
              <a:t>We will increase this solution into NVR product line in the near future.</a:t>
            </a:r>
          </a:p>
        </p:txBody>
      </p:sp>
      <p:sp>
        <p:nvSpPr>
          <p:cNvPr id="4" name="投影片編號版面配置區 3"/>
          <p:cNvSpPr>
            <a:spLocks noGrp="1"/>
          </p:cNvSpPr>
          <p:nvPr>
            <p:ph type="sldNum" sz="quarter" idx="5"/>
          </p:nvPr>
        </p:nvSpPr>
        <p:spPr/>
        <p:txBody>
          <a:bodyPr/>
          <a:lstStyle/>
          <a:p>
            <a:pPr>
              <a:defRPr/>
            </a:pPr>
            <a:fld id="{986E6681-980F-44A9-B765-BF362BB142B5}" type="slidenum">
              <a:rPr lang="de-DE" smtClean="0"/>
              <a:pPr>
                <a:defRPr/>
              </a:pPr>
              <a:t>3</a:t>
            </a:fld>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p:txBody>
          <a:bodyPr/>
          <a:lstStyle/>
          <a:p>
            <a:pPr>
              <a:defRPr/>
            </a:pPr>
            <a:fld id="{896FD6CC-22DF-4E13-A33F-58B11A90CAFA}" type="slidenum">
              <a:rPr lang="de-DE" altLang="zh-TW" smtClean="0"/>
              <a:pPr>
                <a:defRPr/>
              </a:pPr>
              <a:t>43</a:t>
            </a:fld>
            <a:endParaRPr lang="de-DE" altLang="zh-TW" smtClean="0"/>
          </a:p>
        </p:txBody>
      </p:sp>
      <p:sp>
        <p:nvSpPr>
          <p:cNvPr id="102402" name="Rectangle 7"/>
          <p:cNvSpPr txBox="1">
            <a:spLocks noGrp="1" noChangeArrowheads="1"/>
          </p:cNvSpPr>
          <p:nvPr/>
        </p:nvSpPr>
        <p:spPr bwMode="auto">
          <a:xfrm>
            <a:off x="3887788" y="8689975"/>
            <a:ext cx="2970212" cy="454025"/>
          </a:xfrm>
          <a:prstGeom prst="rect">
            <a:avLst/>
          </a:prstGeom>
          <a:noFill/>
          <a:ln w="9525">
            <a:noFill/>
            <a:miter lim="800000"/>
            <a:headEnd/>
            <a:tailEnd/>
          </a:ln>
        </p:spPr>
        <p:txBody>
          <a:bodyPr lIns="94824" tIns="47416" rIns="94824" bIns="47416" anchor="b"/>
          <a:lstStyle/>
          <a:p>
            <a:pPr algn="r" defTabSz="947738"/>
            <a:fld id="{29367490-1A47-4DB5-B9D6-A437A2E47603}" type="slidenum">
              <a:rPr kumimoji="0" lang="en-GB" altLang="zh-TW" sz="1300"/>
              <a:pPr algn="r" defTabSz="947738"/>
              <a:t>43</a:t>
            </a:fld>
            <a:endParaRPr kumimoji="0" lang="en-GB" altLang="zh-TW" sz="1300"/>
          </a:p>
        </p:txBody>
      </p:sp>
      <p:sp>
        <p:nvSpPr>
          <p:cNvPr id="102403" name="Rectangle 2"/>
          <p:cNvSpPr>
            <a:spLocks noGrp="1" noRot="1" noChangeAspect="1" noChangeArrowheads="1" noTextEdit="1"/>
          </p:cNvSpPr>
          <p:nvPr>
            <p:ph type="sldImg"/>
          </p:nvPr>
        </p:nvSpPr>
        <p:spPr>
          <a:xfrm>
            <a:off x="1143000" y="685800"/>
            <a:ext cx="4573588" cy="3430588"/>
          </a:xfrm>
          <a:ln/>
        </p:spPr>
      </p:sp>
      <p:sp>
        <p:nvSpPr>
          <p:cNvPr id="102404" name="Rectangle 3"/>
          <p:cNvSpPr>
            <a:spLocks noGrp="1" noChangeArrowheads="1"/>
          </p:cNvSpPr>
          <p:nvPr>
            <p:ph type="body" idx="1"/>
          </p:nvPr>
        </p:nvSpPr>
        <p:spPr>
          <a:xfrm>
            <a:off x="914400" y="4343400"/>
            <a:ext cx="5029200" cy="4114800"/>
          </a:xfrm>
          <a:noFill/>
          <a:ln/>
        </p:spPr>
        <p:txBody>
          <a:bodyPr lIns="94824" tIns="47416" rIns="94824" bIns="47416"/>
          <a:lstStyle/>
          <a:p>
            <a:pPr eaLnBrk="1" hangingPunct="1"/>
            <a:endParaRPr lang="de-DE" altLang="zh-TW"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投影片圖像版面配置區 1"/>
          <p:cNvSpPr>
            <a:spLocks noGrp="1" noRot="1" noChangeAspect="1"/>
          </p:cNvSpPr>
          <p:nvPr>
            <p:ph type="sldImg"/>
          </p:nvPr>
        </p:nvSpPr>
        <p:spPr>
          <a:ln/>
        </p:spPr>
      </p:sp>
      <p:sp>
        <p:nvSpPr>
          <p:cNvPr id="104450" name="備忘稿版面配置區 2"/>
          <p:cNvSpPr>
            <a:spLocks noGrp="1"/>
          </p:cNvSpPr>
          <p:nvPr>
            <p:ph type="body" idx="1"/>
          </p:nvPr>
        </p:nvSpPr>
        <p:spPr>
          <a:noFill/>
          <a:ln/>
        </p:spPr>
        <p:txBody>
          <a:bodyPr/>
          <a:lstStyle/>
          <a:p>
            <a:pPr indent="-323850">
              <a:spcBef>
                <a:spcPct val="0"/>
              </a:spcBef>
            </a:pPr>
            <a:r>
              <a:rPr lang="en-US" altLang="zh-TW" smtClean="0">
                <a:latin typeface="Calibri" pitchFamily="34" charset="0"/>
                <a:ea typeface="標楷體" pitchFamily="65" charset="-120"/>
                <a:cs typeface="Calibri" pitchFamily="34" charset="0"/>
              </a:rPr>
              <a:t>* Storage technology is the key to make a reliable NVR</a:t>
            </a:r>
          </a:p>
          <a:p>
            <a:pPr indent="-323850">
              <a:spcBef>
                <a:spcPct val="0"/>
              </a:spcBef>
            </a:pPr>
            <a:r>
              <a:rPr lang="en-US" altLang="zh-TW" smtClean="0">
                <a:latin typeface="Calibri" pitchFamily="34" charset="0"/>
                <a:ea typeface="標楷體" pitchFamily="65" charset="-120"/>
                <a:cs typeface="Calibri" pitchFamily="34" charset="0"/>
              </a:rPr>
              <a:t>       That is why many DVR makers still can not make a good NVR yet</a:t>
            </a:r>
          </a:p>
        </p:txBody>
      </p:sp>
      <p:sp>
        <p:nvSpPr>
          <p:cNvPr id="4" name="投影片編號版面配置區 3"/>
          <p:cNvSpPr>
            <a:spLocks noGrp="1"/>
          </p:cNvSpPr>
          <p:nvPr>
            <p:ph type="sldNum" sz="quarter" idx="5"/>
          </p:nvPr>
        </p:nvSpPr>
        <p:spPr/>
        <p:txBody>
          <a:bodyPr/>
          <a:lstStyle/>
          <a:p>
            <a:pPr>
              <a:defRPr/>
            </a:pPr>
            <a:fld id="{0116014E-4614-4C9B-9361-B614D7E0E8F1}" type="slidenum">
              <a:rPr lang="en-US" altLang="zh-TW" smtClean="0"/>
              <a:pPr>
                <a:defRPr/>
              </a:pPr>
              <a:t>44</a:t>
            </a:fld>
            <a:endParaRPr lang="en-US" altLang="zh-TW"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p:txBody>
          <a:bodyPr/>
          <a:lstStyle/>
          <a:p>
            <a:pPr>
              <a:defRPr/>
            </a:pPr>
            <a:fld id="{4392873F-4FE0-4F94-8583-1E8F15BFCDD8}" type="slidenum">
              <a:rPr lang="de-DE" altLang="zh-TW" smtClean="0"/>
              <a:pPr>
                <a:defRPr/>
              </a:pPr>
              <a:t>46</a:t>
            </a:fld>
            <a:endParaRPr lang="de-DE" altLang="zh-TW" smtClean="0"/>
          </a:p>
        </p:txBody>
      </p:sp>
      <p:sp>
        <p:nvSpPr>
          <p:cNvPr id="107522" name="Rectangle 7"/>
          <p:cNvSpPr txBox="1">
            <a:spLocks noGrp="1" noChangeArrowheads="1"/>
          </p:cNvSpPr>
          <p:nvPr/>
        </p:nvSpPr>
        <p:spPr bwMode="auto">
          <a:xfrm>
            <a:off x="3887788" y="8689975"/>
            <a:ext cx="2970212" cy="454025"/>
          </a:xfrm>
          <a:prstGeom prst="rect">
            <a:avLst/>
          </a:prstGeom>
          <a:noFill/>
          <a:ln w="9525">
            <a:noFill/>
            <a:miter lim="800000"/>
            <a:headEnd/>
            <a:tailEnd/>
          </a:ln>
        </p:spPr>
        <p:txBody>
          <a:bodyPr lIns="94824" tIns="47416" rIns="94824" bIns="47416" anchor="b"/>
          <a:lstStyle/>
          <a:p>
            <a:pPr algn="r" defTabSz="947738"/>
            <a:fld id="{8175878C-DCA6-4AED-80AD-0367BD58C129}" type="slidenum">
              <a:rPr kumimoji="0" lang="en-GB" altLang="zh-TW" sz="1300"/>
              <a:pPr algn="r" defTabSz="947738"/>
              <a:t>46</a:t>
            </a:fld>
            <a:endParaRPr kumimoji="0" lang="en-GB" altLang="zh-TW" sz="1300"/>
          </a:p>
        </p:txBody>
      </p:sp>
      <p:sp>
        <p:nvSpPr>
          <p:cNvPr id="107523" name="Rectangle 2"/>
          <p:cNvSpPr>
            <a:spLocks noGrp="1" noRot="1" noChangeAspect="1" noChangeArrowheads="1" noTextEdit="1"/>
          </p:cNvSpPr>
          <p:nvPr>
            <p:ph type="sldImg"/>
          </p:nvPr>
        </p:nvSpPr>
        <p:spPr>
          <a:xfrm>
            <a:off x="1143000" y="685800"/>
            <a:ext cx="4573588" cy="3430588"/>
          </a:xfrm>
          <a:ln/>
        </p:spPr>
      </p:sp>
      <p:sp>
        <p:nvSpPr>
          <p:cNvPr id="107524" name="Rectangle 3"/>
          <p:cNvSpPr>
            <a:spLocks noGrp="1" noChangeArrowheads="1"/>
          </p:cNvSpPr>
          <p:nvPr>
            <p:ph type="body" idx="1"/>
          </p:nvPr>
        </p:nvSpPr>
        <p:spPr>
          <a:xfrm>
            <a:off x="914400" y="4343400"/>
            <a:ext cx="5029200" cy="4114800"/>
          </a:xfrm>
          <a:noFill/>
          <a:ln/>
        </p:spPr>
        <p:txBody>
          <a:bodyPr lIns="94824" tIns="47416" rIns="94824" bIns="47416"/>
          <a:lstStyle/>
          <a:p>
            <a:pPr eaLnBrk="1" hangingPunct="1"/>
            <a:endParaRPr lang="de-DE" altLang="zh-TW"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p:txBody>
          <a:bodyPr/>
          <a:lstStyle/>
          <a:p>
            <a:pPr defTabSz="971550">
              <a:defRPr/>
            </a:pPr>
            <a:fld id="{518C9188-9668-44FF-823A-50969D1AC4F6}" type="slidenum">
              <a:rPr lang="en-US" altLang="zh-TW" smtClean="0"/>
              <a:pPr defTabSz="971550">
                <a:defRPr/>
              </a:pPr>
              <a:t>4</a:t>
            </a:fld>
            <a:endParaRPr lang="en-US" altLang="zh-TW" dirty="0" smtClean="0"/>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eaLnBrk="1" hangingPunct="1"/>
            <a:r>
              <a:rPr lang="en-US" altLang="zh-TW" smtClean="0"/>
              <a:t>For the SMB NAS, we are the top 3 in the world.</a:t>
            </a:r>
          </a:p>
          <a:p>
            <a:pPr eaLnBrk="1" hangingPunct="1"/>
            <a:r>
              <a:rPr lang="en-US" altLang="zh-TW" smtClean="0"/>
              <a:t>Our outstanding product has been reported by PC world as the top 100 high-tech product.  Apple, Android market and facebook are one of the product been reported&amp; QNAP NVR is the only Storage company which is reported.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投影片圖像版面配置區 1"/>
          <p:cNvSpPr>
            <a:spLocks noGrp="1" noRot="1" noChangeAspect="1"/>
          </p:cNvSpPr>
          <p:nvPr>
            <p:ph type="sldImg"/>
          </p:nvPr>
        </p:nvSpPr>
        <p:spPr>
          <a:ln/>
        </p:spPr>
      </p:sp>
      <p:sp>
        <p:nvSpPr>
          <p:cNvPr id="37890" name="備忘稿版面配置區 2"/>
          <p:cNvSpPr>
            <a:spLocks noGrp="1"/>
          </p:cNvSpPr>
          <p:nvPr>
            <p:ph type="body" idx="1"/>
          </p:nvPr>
        </p:nvSpPr>
        <p:spPr>
          <a:noFill/>
          <a:ln/>
        </p:spPr>
        <p:txBody>
          <a:bodyPr/>
          <a:lstStyle/>
          <a:p>
            <a:r>
              <a:rPr lang="en-US" altLang="zh-TW" smtClean="0"/>
              <a:t>QNAP NVR is not software based and we focus on embedded NVR solution. </a:t>
            </a:r>
          </a:p>
          <a:p>
            <a:r>
              <a:rPr lang="en-US" altLang="zh-TW" smtClean="0"/>
              <a:t>After being approved by market, we are in top 10 player in this field.</a:t>
            </a:r>
          </a:p>
          <a:p>
            <a:r>
              <a:rPr lang="en-US" altLang="zh-TW" smtClean="0"/>
              <a:t>We believe we will definitely going up, because we have the core knowledge of network and storage which are the most important factors of an outstanding back-end.</a:t>
            </a:r>
            <a:endParaRPr lang="zh-TW" altLang="en-US" smtClean="0"/>
          </a:p>
          <a:p>
            <a:endParaRPr lang="zh-TW" altLang="en-US" smtClean="0"/>
          </a:p>
        </p:txBody>
      </p:sp>
      <p:sp>
        <p:nvSpPr>
          <p:cNvPr id="4" name="投影片編號版面配置區 3"/>
          <p:cNvSpPr>
            <a:spLocks noGrp="1"/>
          </p:cNvSpPr>
          <p:nvPr>
            <p:ph type="sldNum" sz="quarter" idx="5"/>
          </p:nvPr>
        </p:nvSpPr>
        <p:spPr/>
        <p:txBody>
          <a:bodyPr/>
          <a:lstStyle/>
          <a:p>
            <a:pPr>
              <a:defRPr/>
            </a:pPr>
            <a:fld id="{1484F33E-0DBF-4C5B-AD63-48BF8584D28F}" type="slidenum">
              <a:rPr lang="de-DE" smtClean="0"/>
              <a:pPr>
                <a:defRPr/>
              </a:pPr>
              <a:t>6</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p:txBody>
          <a:bodyPr/>
          <a:lstStyle/>
          <a:p>
            <a:pPr>
              <a:defRPr/>
            </a:pPr>
            <a:fld id="{4E77CD1D-70BA-4DF5-B812-B822D682E7A5}" type="slidenum">
              <a:rPr lang="de-DE" altLang="zh-TW" smtClean="0"/>
              <a:pPr>
                <a:defRPr/>
              </a:pPr>
              <a:t>8</a:t>
            </a:fld>
            <a:endParaRPr lang="de-DE" altLang="zh-TW" smtClean="0"/>
          </a:p>
        </p:txBody>
      </p:sp>
      <p:sp>
        <p:nvSpPr>
          <p:cNvPr id="40962" name="Rectangle 7"/>
          <p:cNvSpPr txBox="1">
            <a:spLocks noGrp="1" noChangeArrowheads="1"/>
          </p:cNvSpPr>
          <p:nvPr/>
        </p:nvSpPr>
        <p:spPr bwMode="auto">
          <a:xfrm>
            <a:off x="3887788" y="8689975"/>
            <a:ext cx="2970212" cy="454025"/>
          </a:xfrm>
          <a:prstGeom prst="rect">
            <a:avLst/>
          </a:prstGeom>
          <a:noFill/>
          <a:ln w="9525">
            <a:noFill/>
            <a:miter lim="800000"/>
            <a:headEnd/>
            <a:tailEnd/>
          </a:ln>
        </p:spPr>
        <p:txBody>
          <a:bodyPr lIns="94824" tIns="47416" rIns="94824" bIns="47416" anchor="b"/>
          <a:lstStyle/>
          <a:p>
            <a:pPr algn="r" defTabSz="947738"/>
            <a:fld id="{C0B1F802-C923-459C-92DC-D976485A2352}" type="slidenum">
              <a:rPr kumimoji="0" lang="en-GB" altLang="zh-TW" sz="1300"/>
              <a:pPr algn="r" defTabSz="947738"/>
              <a:t>8</a:t>
            </a:fld>
            <a:endParaRPr kumimoji="0" lang="en-GB" altLang="zh-TW" sz="1300"/>
          </a:p>
        </p:txBody>
      </p:sp>
      <p:sp>
        <p:nvSpPr>
          <p:cNvPr id="40963" name="Rectangle 2"/>
          <p:cNvSpPr>
            <a:spLocks noGrp="1" noRot="1" noChangeAspect="1" noChangeArrowheads="1" noTextEdit="1"/>
          </p:cNvSpPr>
          <p:nvPr>
            <p:ph type="sldImg"/>
          </p:nvPr>
        </p:nvSpPr>
        <p:spPr>
          <a:xfrm>
            <a:off x="1143000" y="685800"/>
            <a:ext cx="4573588" cy="3430588"/>
          </a:xfrm>
          <a:ln/>
        </p:spPr>
      </p:sp>
      <p:sp>
        <p:nvSpPr>
          <p:cNvPr id="40964" name="Rectangle 3"/>
          <p:cNvSpPr>
            <a:spLocks noGrp="1" noChangeArrowheads="1"/>
          </p:cNvSpPr>
          <p:nvPr>
            <p:ph type="body" idx="1"/>
          </p:nvPr>
        </p:nvSpPr>
        <p:spPr>
          <a:xfrm>
            <a:off x="914400" y="4343400"/>
            <a:ext cx="5029200" cy="4114800"/>
          </a:xfrm>
          <a:noFill/>
          <a:ln/>
        </p:spPr>
        <p:txBody>
          <a:bodyPr lIns="94824" tIns="47416" rIns="94824" bIns="47416"/>
          <a:lstStyle/>
          <a:p>
            <a:pPr eaLnBrk="1" hangingPunct="1"/>
            <a:endParaRPr lang="de-DE" altLang="zh-TW"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投影片圖像版面配置區 1"/>
          <p:cNvSpPr>
            <a:spLocks noGrp="1" noRot="1" noChangeAspect="1" noTextEdit="1"/>
          </p:cNvSpPr>
          <p:nvPr>
            <p:ph type="sldImg"/>
          </p:nvPr>
        </p:nvSpPr>
        <p:spPr>
          <a:ln/>
        </p:spPr>
      </p:sp>
      <p:sp>
        <p:nvSpPr>
          <p:cNvPr id="43010" name="備忘稿版面配置區 2"/>
          <p:cNvSpPr>
            <a:spLocks noGrp="1"/>
          </p:cNvSpPr>
          <p:nvPr>
            <p:ph type="body" idx="1"/>
          </p:nvPr>
        </p:nvSpPr>
        <p:spPr>
          <a:noFill/>
          <a:ln/>
        </p:spPr>
        <p:txBody>
          <a:bodyPr/>
          <a:lstStyle/>
          <a:p>
            <a:endParaRPr lang="zh-TW" altLang="zh-TW" smtClean="0"/>
          </a:p>
        </p:txBody>
      </p:sp>
      <p:sp>
        <p:nvSpPr>
          <p:cNvPr id="27651" name="投影片編號版面配置區 3"/>
          <p:cNvSpPr>
            <a:spLocks noGrp="1"/>
          </p:cNvSpPr>
          <p:nvPr>
            <p:ph type="sldNum" sz="quarter" idx="5"/>
          </p:nvPr>
        </p:nvSpPr>
        <p:spPr/>
        <p:txBody>
          <a:bodyPr/>
          <a:lstStyle/>
          <a:p>
            <a:pPr>
              <a:defRPr/>
            </a:pPr>
            <a:fld id="{834E1AB4-ED65-4DAD-89DC-B3459D47D454}" type="slidenum">
              <a:rPr lang="zh-TW" altLang="en-US" smtClean="0"/>
              <a:pPr>
                <a:defRPr/>
              </a:pPr>
              <a:t>9</a:t>
            </a:fld>
            <a:endParaRPr lang="en-US" altLang="zh-TW"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投影片圖像版面配置區 1"/>
          <p:cNvSpPr>
            <a:spLocks noGrp="1" noRot="1" noChangeAspect="1" noTextEdit="1"/>
          </p:cNvSpPr>
          <p:nvPr>
            <p:ph type="sldImg"/>
          </p:nvPr>
        </p:nvSpPr>
        <p:spPr>
          <a:ln/>
        </p:spPr>
      </p:sp>
      <p:sp>
        <p:nvSpPr>
          <p:cNvPr id="45058" name="備忘稿版面配置區 2"/>
          <p:cNvSpPr>
            <a:spLocks noGrp="1"/>
          </p:cNvSpPr>
          <p:nvPr>
            <p:ph type="body" idx="1"/>
          </p:nvPr>
        </p:nvSpPr>
        <p:spPr>
          <a:noFill/>
          <a:ln/>
        </p:spPr>
        <p:txBody>
          <a:bodyPr/>
          <a:lstStyle/>
          <a:p>
            <a:r>
              <a:rPr lang="en-US" altLang="zh-TW" smtClean="0"/>
              <a:t>QNAP NVR is only produce Standalone NVR which we also call “turnkey solution”.</a:t>
            </a:r>
          </a:p>
          <a:p>
            <a:r>
              <a:rPr lang="en-US" altLang="zh-TW" smtClean="0"/>
              <a:t>Most important keys of the turnkey are “hardware”, “software”All  in one~ of course “integration”will be the key to optimizing system. </a:t>
            </a:r>
          </a:p>
          <a:p>
            <a:r>
              <a:rPr lang="en-US" altLang="zh-TW" smtClean="0"/>
              <a:t>QNAP complete these 3 important tasks by ourselves to ensure optimizing system!!</a:t>
            </a:r>
          </a:p>
          <a:p>
            <a:r>
              <a:rPr lang="en-US" altLang="zh-TW" smtClean="0"/>
              <a:t>We use industry-level hardware, stable OS, integrate&amp; test cameras in our labs. </a:t>
            </a:r>
          </a:p>
          <a:p>
            <a:r>
              <a:rPr lang="en-US" altLang="zh-TW" smtClean="0"/>
              <a:t>Since  we strictly control every details, we are confident that QNAP can offer the most reliable turnkey solution to you.</a:t>
            </a:r>
            <a:endParaRPr lang="zh-TW" altLang="zh-TW" smtClean="0"/>
          </a:p>
        </p:txBody>
      </p:sp>
      <p:sp>
        <p:nvSpPr>
          <p:cNvPr id="45059" name="投影片編號版面配置區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A235A21-4523-4DC7-8CDD-B610CEF9328A}" type="slidenum">
              <a:rPr kumimoji="0" lang="zh-TW" altLang="en-US" sz="1200"/>
              <a:pPr algn="r"/>
              <a:t>10</a:t>
            </a:fld>
            <a:endParaRPr kumimoji="0" lang="en-US" altLang="zh-TW"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投影片圖像版面配置區 1"/>
          <p:cNvSpPr>
            <a:spLocks noGrp="1" noRot="1" noChangeAspect="1"/>
          </p:cNvSpPr>
          <p:nvPr>
            <p:ph type="sldImg"/>
          </p:nvPr>
        </p:nvSpPr>
        <p:spPr>
          <a:ln/>
        </p:spPr>
      </p:sp>
      <p:sp>
        <p:nvSpPr>
          <p:cNvPr id="47106" name="備忘稿版面配置區 2"/>
          <p:cNvSpPr>
            <a:spLocks noGrp="1"/>
          </p:cNvSpPr>
          <p:nvPr>
            <p:ph type="body" idx="1"/>
          </p:nvPr>
        </p:nvSpPr>
        <p:spPr>
          <a:noFill/>
          <a:ln/>
        </p:spPr>
        <p:txBody>
          <a:bodyPr/>
          <a:lstStyle/>
          <a:p>
            <a:r>
              <a:rPr lang="en-US" altLang="zh-TW" smtClean="0"/>
              <a:t>QNAP VioStor NVR is Linux Embedded system. why do we choose this OS, because Linux system is more stable and without the risky of virus attach.</a:t>
            </a:r>
          </a:p>
          <a:p>
            <a:r>
              <a:rPr lang="en-US" altLang="zh-TW" smtClean="0"/>
              <a:t>Also,  when you first time to install our system, we have a 6-step guideline to lead you how to finish all the settings.</a:t>
            </a:r>
          </a:p>
          <a:p>
            <a:r>
              <a:rPr lang="en-US" altLang="zh-TW" smtClean="0"/>
              <a:t>Comparing with PC based, you need to build a PC, install a software, make sure all the software is not conflicting… The installation  procedure will be usually longer and more complicated. </a:t>
            </a:r>
          </a:p>
          <a:p>
            <a:r>
              <a:rPr lang="en-US" altLang="zh-TW" smtClean="0"/>
              <a:t>If you are using QNAP VioStor NVR. Those chaos will be solved. Also,  our system can do the problem analysis by system logs which can help you identify the root cause easier!  Overall maintenance cost will be lower for sure.</a:t>
            </a:r>
          </a:p>
        </p:txBody>
      </p:sp>
      <p:sp>
        <p:nvSpPr>
          <p:cNvPr id="4" name="投影片編號版面配置區 3"/>
          <p:cNvSpPr>
            <a:spLocks noGrp="1"/>
          </p:cNvSpPr>
          <p:nvPr>
            <p:ph type="sldNum" sz="quarter" idx="5"/>
          </p:nvPr>
        </p:nvSpPr>
        <p:spPr/>
        <p:txBody>
          <a:bodyPr/>
          <a:lstStyle/>
          <a:p>
            <a:pPr>
              <a:defRPr/>
            </a:pPr>
            <a:fld id="{E85F1F8D-15EA-498E-97B0-36A81C049EB6}" type="slidenum">
              <a:rPr lang="de-DE" smtClean="0"/>
              <a:pPr>
                <a:defRPr/>
              </a:pPr>
              <a:t>11</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29" name="Rectangle 7"/>
          <p:cNvSpPr>
            <a:spLocks noGrp="1" noChangeArrowheads="1"/>
          </p:cNvSpPr>
          <p:nvPr>
            <p:ph type="ctrTitle"/>
          </p:nvPr>
        </p:nvSpPr>
        <p:spPr>
          <a:xfrm>
            <a:off x="1423988" y="1663700"/>
            <a:ext cx="6796087" cy="1081088"/>
          </a:xfrm>
        </p:spPr>
        <p:txBody>
          <a:bodyPr anchor="b"/>
          <a:lstStyle>
            <a:lvl1pPr algn="r">
              <a:lnSpc>
                <a:spcPct val="110000"/>
              </a:lnSpc>
              <a:defRPr sz="3200"/>
            </a:lvl1pPr>
          </a:lstStyle>
          <a:p>
            <a:r>
              <a:rPr lang="de-DE"/>
              <a:t>Titelmasterformat durch Klicken bearbeiten</a:t>
            </a:r>
          </a:p>
        </p:txBody>
      </p:sp>
      <p:sp>
        <p:nvSpPr>
          <p:cNvPr id="111630" name="Rectangle 12"/>
          <p:cNvSpPr>
            <a:spLocks noGrp="1" noChangeArrowheads="1"/>
          </p:cNvSpPr>
          <p:nvPr>
            <p:ph type="subTitle" idx="1"/>
          </p:nvPr>
        </p:nvSpPr>
        <p:spPr bwMode="gray">
          <a:xfrm>
            <a:off x="4329113" y="2827338"/>
            <a:ext cx="3914775" cy="800100"/>
          </a:xfrm>
        </p:spPr>
        <p:txBody>
          <a:bodyPr tIns="45720" bIns="45720"/>
          <a:lstStyle>
            <a:lvl1pPr marL="0" indent="0" algn="r">
              <a:buFont typeface="Wingdings" pitchFamily="2" charset="2"/>
              <a:buNone/>
              <a:defRPr sz="2400">
                <a:solidFill>
                  <a:schemeClr val="bg1"/>
                </a:solidFill>
              </a:defRPr>
            </a:lvl1pPr>
          </a:lstStyle>
          <a:p>
            <a:r>
              <a:rPr lang="de-DE"/>
              <a:t>Formatvorlage des Untertitelmasters durch Klicken bearbeiten</a:t>
            </a:r>
          </a:p>
        </p:txBody>
      </p:sp>
      <p:sp>
        <p:nvSpPr>
          <p:cNvPr id="4" name="Rectangle 3"/>
          <p:cNvSpPr>
            <a:spLocks noGrp="1" noChangeArrowheads="1"/>
          </p:cNvSpPr>
          <p:nvPr>
            <p:ph type="ftr" sz="quarter" idx="10"/>
          </p:nvPr>
        </p:nvSpPr>
        <p:spPr>
          <a:xfrm>
            <a:off x="3124200" y="6245225"/>
            <a:ext cx="2895600" cy="476250"/>
          </a:xfrm>
        </p:spPr>
        <p:txBody>
          <a:bodyPr/>
          <a:lstStyle>
            <a:lvl1pPr>
              <a:defRPr>
                <a:solidFill>
                  <a:schemeClr val="tx1"/>
                </a:solidFill>
              </a:defRPr>
            </a:lvl1pPr>
          </a:lstStyle>
          <a:p>
            <a:pPr>
              <a:defRPr/>
            </a:pPr>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89725" y="265113"/>
            <a:ext cx="2130425" cy="55372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95275" y="265113"/>
            <a:ext cx="6242050" cy="55372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TW"/>
              <a:t>Click to edit Master title style</a:t>
            </a:r>
            <a:endParaRPr lang="zh-TW"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TW"/>
              <a:t>Click to edit Master subtitle style</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7"/>
          <p:cNvSpPr>
            <a:spLocks noGrp="1" noChangeArrowheads="1"/>
          </p:cNvSpPr>
          <p:nvPr>
            <p:ph type="sldNum" sz="quarter" idx="11"/>
          </p:nvPr>
        </p:nvSpPr>
        <p:spPr>
          <a:ln/>
        </p:spPr>
        <p:txBody>
          <a:bodyPr/>
          <a:lstStyle>
            <a:lvl1pPr>
              <a:defRPr/>
            </a:lvl1pPr>
          </a:lstStyle>
          <a:p>
            <a:pPr>
              <a:defRPr/>
            </a:pPr>
            <a:fld id="{0151256F-EBF9-4806-8D37-838BD8FD074B}" type="slidenum">
              <a:rPr lang="zh-TW" altLang="en-US"/>
              <a:pPr>
                <a:defRPr/>
              </a:pPr>
              <a:t>‹#›</a:t>
            </a:fld>
            <a:endParaRPr lang="en-US" altLang="zh-TW"/>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7"/>
          <p:cNvSpPr>
            <a:spLocks noGrp="1" noChangeArrowheads="1"/>
          </p:cNvSpPr>
          <p:nvPr>
            <p:ph type="sldNum" sz="quarter" idx="11"/>
          </p:nvPr>
        </p:nvSpPr>
        <p:spPr>
          <a:ln/>
        </p:spPr>
        <p:txBody>
          <a:bodyPr/>
          <a:lstStyle>
            <a:lvl1pPr>
              <a:defRPr/>
            </a:lvl1pPr>
          </a:lstStyle>
          <a:p>
            <a:pPr>
              <a:defRPr/>
            </a:pPr>
            <a:fld id="{423ECE1A-3349-47A1-9124-0EF8237093E9}" type="slidenum">
              <a:rPr lang="zh-TW" altLang="en-US"/>
              <a:pPr>
                <a:defRPr/>
              </a:pPr>
              <a:t>‹#›</a:t>
            </a:fld>
            <a:endParaRPr lang="en-US"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TW"/>
              <a:t>Click to edit Master title style</a:t>
            </a:r>
            <a:endParaRPr lang="zh-TW"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TW"/>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7"/>
          <p:cNvSpPr>
            <a:spLocks noGrp="1" noChangeArrowheads="1"/>
          </p:cNvSpPr>
          <p:nvPr>
            <p:ph type="sldNum" sz="quarter" idx="11"/>
          </p:nvPr>
        </p:nvSpPr>
        <p:spPr>
          <a:ln/>
        </p:spPr>
        <p:txBody>
          <a:bodyPr/>
          <a:lstStyle>
            <a:lvl1pPr>
              <a:defRPr/>
            </a:lvl1pPr>
          </a:lstStyle>
          <a:p>
            <a:pPr>
              <a:defRPr/>
            </a:pPr>
            <a:fld id="{E6530152-1761-4BFF-88E0-8A6A8641E60A}" type="slidenum">
              <a:rPr lang="zh-TW" altLang="en-US"/>
              <a:pPr>
                <a:defRPr/>
              </a:pPr>
              <a:t>‹#›</a:t>
            </a:fld>
            <a:endParaRPr lang="en-US" altLang="zh-TW"/>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1"/>
          </p:nvPr>
        </p:nvSpPr>
        <p:spPr>
          <a:ln/>
        </p:spPr>
        <p:txBody>
          <a:bodyPr/>
          <a:lstStyle>
            <a:lvl1pPr>
              <a:defRPr/>
            </a:lvl1pPr>
          </a:lstStyle>
          <a:p>
            <a:pPr>
              <a:defRPr/>
            </a:pPr>
            <a:fld id="{89E68E1C-09C0-4FA6-99B5-083BDCE56C40}" type="slidenum">
              <a:rPr lang="zh-TW" altLang="en-US"/>
              <a:pPr>
                <a:defRPr/>
              </a:pPr>
              <a:t>‹#›</a:t>
            </a:fld>
            <a:endParaRPr lang="en-US" altLang="zh-TW"/>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TW"/>
              <a:t>Click to edit Master title style</a:t>
            </a:r>
            <a:endParaRPr lang="zh-TW"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7"/>
          <p:cNvSpPr>
            <a:spLocks noGrp="1" noChangeArrowheads="1"/>
          </p:cNvSpPr>
          <p:nvPr>
            <p:ph type="sldNum" sz="quarter" idx="11"/>
          </p:nvPr>
        </p:nvSpPr>
        <p:spPr>
          <a:ln/>
        </p:spPr>
        <p:txBody>
          <a:bodyPr/>
          <a:lstStyle>
            <a:lvl1pPr>
              <a:defRPr/>
            </a:lvl1pPr>
          </a:lstStyle>
          <a:p>
            <a:pPr>
              <a:defRPr/>
            </a:pPr>
            <a:fld id="{F9D021DB-B678-40BD-AD7F-144A08F41791}" type="slidenum">
              <a:rPr lang="zh-TW" altLang="en-US"/>
              <a:pPr>
                <a:defRPr/>
              </a:pPr>
              <a:t>‹#›</a:t>
            </a:fld>
            <a:endParaRPr lang="en-US" altLang="zh-TW"/>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7"/>
          <p:cNvSpPr>
            <a:spLocks noGrp="1" noChangeArrowheads="1"/>
          </p:cNvSpPr>
          <p:nvPr>
            <p:ph type="sldNum" sz="quarter" idx="11"/>
          </p:nvPr>
        </p:nvSpPr>
        <p:spPr>
          <a:ln/>
        </p:spPr>
        <p:txBody>
          <a:bodyPr/>
          <a:lstStyle>
            <a:lvl1pPr>
              <a:defRPr/>
            </a:lvl1pPr>
          </a:lstStyle>
          <a:p>
            <a:pPr>
              <a:defRPr/>
            </a:pPr>
            <a:fld id="{24FE6567-B6E9-43E8-9F86-54C6E5834005}" type="slidenum">
              <a:rPr lang="zh-TW" altLang="en-US"/>
              <a:pPr>
                <a:defRPr/>
              </a:pPr>
              <a:t>‹#›</a:t>
            </a:fld>
            <a:endParaRPr lang="en-US" altLang="zh-TW"/>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7"/>
          <p:cNvSpPr>
            <a:spLocks noGrp="1" noChangeArrowheads="1"/>
          </p:cNvSpPr>
          <p:nvPr>
            <p:ph type="sldNum" sz="quarter" idx="11"/>
          </p:nvPr>
        </p:nvSpPr>
        <p:spPr>
          <a:ln/>
        </p:spPr>
        <p:txBody>
          <a:bodyPr/>
          <a:lstStyle>
            <a:lvl1pPr>
              <a:defRPr/>
            </a:lvl1pPr>
          </a:lstStyle>
          <a:p>
            <a:pPr>
              <a:defRPr/>
            </a:pPr>
            <a:fld id="{50D9AFDB-8728-43B5-A956-13E4CB7E9EA8}" type="slidenum">
              <a:rPr lang="zh-TW" altLang="en-US"/>
              <a:pPr>
                <a:defRPr/>
              </a:pPr>
              <a:t>‹#›</a:t>
            </a:fld>
            <a:endParaRPr lang="en-US" altLang="zh-TW"/>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TW"/>
              <a:t>Click to edit Master title style</a:t>
            </a:r>
            <a:endParaRPr lang="zh-TW"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1"/>
          </p:nvPr>
        </p:nvSpPr>
        <p:spPr>
          <a:ln/>
        </p:spPr>
        <p:txBody>
          <a:bodyPr/>
          <a:lstStyle>
            <a:lvl1pPr>
              <a:defRPr/>
            </a:lvl1pPr>
          </a:lstStyle>
          <a:p>
            <a:pPr>
              <a:defRPr/>
            </a:pPr>
            <a:fld id="{09516263-7B1B-4C50-B643-55BE872FD9CA}" type="slidenum">
              <a:rPr lang="zh-TW" altLang="en-US"/>
              <a:pPr>
                <a:defRPr/>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TW"/>
              <a:t>Click to edit Master title style</a:t>
            </a:r>
            <a:endParaRPr lang="zh-TW"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1"/>
          </p:nvPr>
        </p:nvSpPr>
        <p:spPr>
          <a:ln/>
        </p:spPr>
        <p:txBody>
          <a:bodyPr/>
          <a:lstStyle>
            <a:lvl1pPr>
              <a:defRPr/>
            </a:lvl1pPr>
          </a:lstStyle>
          <a:p>
            <a:pPr>
              <a:defRPr/>
            </a:pPr>
            <a:fld id="{C17F989B-068C-495E-9BDE-327412F1787D}" type="slidenum">
              <a:rPr lang="zh-TW" altLang="en-US"/>
              <a:pPr>
                <a:defRPr/>
              </a:pPr>
              <a:t>‹#›</a:t>
            </a:fld>
            <a:endParaRPr lang="en-US" altLang="zh-TW"/>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7"/>
          <p:cNvSpPr>
            <a:spLocks noGrp="1" noChangeArrowheads="1"/>
          </p:cNvSpPr>
          <p:nvPr>
            <p:ph type="sldNum" sz="quarter" idx="11"/>
          </p:nvPr>
        </p:nvSpPr>
        <p:spPr>
          <a:ln/>
        </p:spPr>
        <p:txBody>
          <a:bodyPr/>
          <a:lstStyle>
            <a:lvl1pPr>
              <a:defRPr/>
            </a:lvl1pPr>
          </a:lstStyle>
          <a:p>
            <a:pPr>
              <a:defRPr/>
            </a:pPr>
            <a:fld id="{0FF2903F-175E-4C66-9C39-404FFAF22745}" type="slidenum">
              <a:rPr lang="zh-TW" altLang="en-US"/>
              <a:pPr>
                <a:defRPr/>
              </a:pPr>
              <a:t>‹#›</a:t>
            </a:fld>
            <a:endParaRPr lang="en-US" altLang="zh-TW"/>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TW"/>
              <a:t>Click to edit Master title style</a:t>
            </a:r>
            <a:endParaRPr lang="zh-TW"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7"/>
          <p:cNvSpPr>
            <a:spLocks noGrp="1" noChangeArrowheads="1"/>
          </p:cNvSpPr>
          <p:nvPr>
            <p:ph type="sldNum" sz="quarter" idx="11"/>
          </p:nvPr>
        </p:nvSpPr>
        <p:spPr>
          <a:ln/>
        </p:spPr>
        <p:txBody>
          <a:bodyPr/>
          <a:lstStyle>
            <a:lvl1pPr>
              <a:defRPr/>
            </a:lvl1pPr>
          </a:lstStyle>
          <a:p>
            <a:pPr>
              <a:defRPr/>
            </a:pPr>
            <a:fld id="{5103468B-3061-4021-8B52-5DE7F44FAF49}" type="slidenum">
              <a:rPr lang="zh-TW" altLang="en-US"/>
              <a:pPr>
                <a:defRPr/>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95275" y="1489075"/>
            <a:ext cx="4186238"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33913" y="1489075"/>
            <a:ext cx="4186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ftr" sz="quarter" idx="10"/>
          </p:nvPr>
        </p:nvSpPr>
        <p:spPr>
          <a:ln/>
        </p:spPr>
        <p:txBody>
          <a:bodyPr/>
          <a:lstStyle>
            <a:lvl1pPr>
              <a:defRPr/>
            </a:lvl1pPr>
          </a:lstStyle>
          <a:p>
            <a:pPr>
              <a:defRPr/>
            </a:pPr>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ftr" sz="quarter" idx="10"/>
          </p:nvPr>
        </p:nvSpPr>
        <p:spPr>
          <a:ln/>
        </p:spPr>
        <p:txBody>
          <a:bodyPr/>
          <a:lstStyle>
            <a:lvl1pPr>
              <a:defRPr/>
            </a:lvl1pPr>
          </a:lstStyle>
          <a:p>
            <a:pPr>
              <a:defRPr/>
            </a:pPr>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295275" y="1489075"/>
            <a:ext cx="8524875" cy="43132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altLang="zh-TW" smtClean="0"/>
              <a:t>Textmasterformate durch Klicken bearbeiten</a:t>
            </a:r>
          </a:p>
          <a:p>
            <a:pPr lvl="1"/>
            <a:r>
              <a:rPr lang="de-DE" altLang="zh-TW" smtClean="0"/>
              <a:t>Zweite Ebene</a:t>
            </a:r>
          </a:p>
          <a:p>
            <a:pPr lvl="2"/>
            <a:r>
              <a:rPr lang="de-DE" altLang="zh-TW" smtClean="0"/>
              <a:t>Dritte Ebene</a:t>
            </a:r>
          </a:p>
          <a:p>
            <a:pPr lvl="3"/>
            <a:r>
              <a:rPr lang="de-DE" altLang="zh-TW" smtClean="0"/>
              <a:t>Vierte Ebene</a:t>
            </a:r>
          </a:p>
          <a:p>
            <a:pPr lvl="4"/>
            <a:r>
              <a:rPr lang="de-DE" altLang="zh-TW" smtClean="0"/>
              <a:t>Fünfte Ebene</a:t>
            </a:r>
          </a:p>
        </p:txBody>
      </p:sp>
      <p:sp>
        <p:nvSpPr>
          <p:cNvPr id="110595" name="Rectangle 5"/>
          <p:cNvSpPr>
            <a:spLocks noGrp="1" noChangeArrowheads="1"/>
          </p:cNvSpPr>
          <p:nvPr>
            <p:ph type="ftr" sz="quarter" idx="3"/>
          </p:nvPr>
        </p:nvSpPr>
        <p:spPr bwMode="gray">
          <a:xfrm>
            <a:off x="3124200" y="6365875"/>
            <a:ext cx="2895600"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kumimoji="0" sz="1000" noProof="1">
                <a:solidFill>
                  <a:schemeClr val="bg1"/>
                </a:solidFill>
                <a:ea typeface="+mn-ea"/>
                <a:cs typeface="+mn-cs"/>
              </a:defRPr>
            </a:lvl1pPr>
          </a:lstStyle>
          <a:p>
            <a:pPr>
              <a:defRPr/>
            </a:pPr>
            <a:endParaRPr lang="de-DE"/>
          </a:p>
        </p:txBody>
      </p:sp>
      <p:sp>
        <p:nvSpPr>
          <p:cNvPr id="1028" name="Rectangle 7"/>
          <p:cNvSpPr>
            <a:spLocks noGrp="1" noChangeArrowheads="1"/>
          </p:cNvSpPr>
          <p:nvPr>
            <p:ph type="title"/>
          </p:nvPr>
        </p:nvSpPr>
        <p:spPr bwMode="gray">
          <a:xfrm>
            <a:off x="300038" y="265113"/>
            <a:ext cx="8520112" cy="647700"/>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de-DE" altLang="zh-TW" smtClean="0"/>
              <a:t>Klicken Sie, um das Titelformat zu bearbeiten</a:t>
            </a:r>
          </a:p>
        </p:txBody>
      </p:sp>
    </p:spTree>
  </p:cSld>
  <p:clrMap bg1="lt1" tx1="dk1" bg2="lt2" tx2="dk2" accent1="accent1" accent2="accent2" accent3="accent3" accent4="accent4" accent5="accent5" accent6="accent6" hlink="hlink" folHlink="folHlink"/>
  <p:sldLayoutIdLst>
    <p:sldLayoutId id="2147483677"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l" rtl="0" eaLnBrk="0" fontAlgn="base" hangingPunct="0">
        <a:lnSpc>
          <a:spcPct val="90000"/>
        </a:lnSpc>
        <a:spcBef>
          <a:spcPct val="0"/>
        </a:spcBef>
        <a:spcAft>
          <a:spcPct val="0"/>
        </a:spcAft>
        <a:defRPr sz="2600" b="1">
          <a:solidFill>
            <a:schemeClr val="bg1"/>
          </a:solidFill>
          <a:latin typeface="+mj-lt"/>
          <a:ea typeface="+mj-ea"/>
          <a:cs typeface="+mj-cs"/>
        </a:defRPr>
      </a:lvl1pPr>
      <a:lvl2pPr algn="l" rtl="0" eaLnBrk="0" fontAlgn="base" hangingPunct="0">
        <a:lnSpc>
          <a:spcPct val="90000"/>
        </a:lnSpc>
        <a:spcBef>
          <a:spcPct val="0"/>
        </a:spcBef>
        <a:spcAft>
          <a:spcPct val="0"/>
        </a:spcAft>
        <a:defRPr sz="2600" b="1">
          <a:solidFill>
            <a:schemeClr val="bg1"/>
          </a:solidFill>
          <a:latin typeface="Arial"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p:titleStyle>
    <p:bodyStyle>
      <a:lvl1pPr marL="180975" indent="-180975" algn="l" rtl="0" eaLnBrk="0" fontAlgn="base" hangingPunct="0">
        <a:spcBef>
          <a:spcPct val="0"/>
        </a:spcBef>
        <a:spcAft>
          <a:spcPct val="40000"/>
        </a:spcAft>
        <a:buFont typeface="Wingdings" pitchFamily="2" charset="2"/>
        <a:buChar char="§"/>
        <a:defRPr sz="2000">
          <a:solidFill>
            <a:schemeClr val="tx1"/>
          </a:solidFill>
          <a:latin typeface="+mn-lt"/>
          <a:ea typeface="+mn-ea"/>
          <a:cs typeface="+mn-cs"/>
        </a:defRPr>
      </a:lvl1pPr>
      <a:lvl2pPr marL="444500" indent="-261938" algn="l" rtl="0" eaLnBrk="0" fontAlgn="base" hangingPunct="0">
        <a:spcBef>
          <a:spcPct val="0"/>
        </a:spcBef>
        <a:spcAft>
          <a:spcPct val="40000"/>
        </a:spcAft>
        <a:buChar char="–"/>
        <a:defRPr sz="2800">
          <a:solidFill>
            <a:schemeClr val="tx1"/>
          </a:solidFill>
          <a:latin typeface="+mn-lt"/>
          <a:cs typeface="+mn-cs"/>
        </a:defRPr>
      </a:lvl2pPr>
      <a:lvl3pPr marL="720725" indent="-274638" algn="l" rtl="0" eaLnBrk="0" fontAlgn="base" hangingPunct="0">
        <a:spcBef>
          <a:spcPct val="0"/>
        </a:spcBef>
        <a:spcAft>
          <a:spcPct val="40000"/>
        </a:spcAft>
        <a:buChar char="•"/>
        <a:defRPr sz="2400">
          <a:solidFill>
            <a:schemeClr val="tx1"/>
          </a:solidFill>
          <a:latin typeface="+mn-lt"/>
          <a:cs typeface="+mn-cs"/>
        </a:defRPr>
      </a:lvl3pPr>
      <a:lvl4pPr marL="987425" indent="-265113" algn="l" rtl="0" eaLnBrk="0" fontAlgn="base" hangingPunct="0">
        <a:spcBef>
          <a:spcPct val="0"/>
        </a:spcBef>
        <a:spcAft>
          <a:spcPct val="40000"/>
        </a:spcAft>
        <a:buChar char="–"/>
        <a:defRPr sz="2000">
          <a:solidFill>
            <a:schemeClr val="tx1"/>
          </a:solidFill>
          <a:latin typeface="+mn-lt"/>
          <a:cs typeface="+mn-cs"/>
        </a:defRPr>
      </a:lvl4pPr>
      <a:lvl5pPr marL="1254125" indent="-265113" algn="l" rtl="0" eaLnBrk="0" fontAlgn="base" hangingPunct="0">
        <a:spcBef>
          <a:spcPct val="0"/>
        </a:spcBef>
        <a:spcAft>
          <a:spcPct val="40000"/>
        </a:spcAft>
        <a:buChar char="»"/>
        <a:defRPr sz="2000">
          <a:solidFill>
            <a:schemeClr val="tx1"/>
          </a:solidFill>
          <a:latin typeface="+mn-lt"/>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7" descr="npo000000"/>
          <p:cNvPicPr>
            <a:picLocks noChangeAspect="1" noChangeArrowheads="1"/>
          </p:cNvPicPr>
          <p:nvPr/>
        </p:nvPicPr>
        <p:blipFill>
          <a:blip r:embed="rId13"/>
          <a:srcRect/>
          <a:stretch>
            <a:fillRect/>
          </a:stretch>
        </p:blipFill>
        <p:spPr bwMode="auto">
          <a:xfrm>
            <a:off x="7924800" y="6611938"/>
            <a:ext cx="1066800" cy="203200"/>
          </a:xfrm>
          <a:prstGeom prst="rect">
            <a:avLst/>
          </a:prstGeom>
          <a:noFill/>
          <a:ln w="9525" algn="ctr">
            <a:noFill/>
            <a:miter lim="800000"/>
            <a:headEnd/>
            <a:tailEnd/>
          </a:ln>
        </p:spPr>
      </p:pic>
      <p:pic>
        <p:nvPicPr>
          <p:cNvPr id="13315" name="圖片 9" descr="logo_QNAPSecurity.jpg"/>
          <p:cNvPicPr>
            <a:picLocks noChangeAspect="1"/>
          </p:cNvPicPr>
          <p:nvPr userDrawn="1"/>
        </p:nvPicPr>
        <p:blipFill>
          <a:blip r:embed="rId14"/>
          <a:srcRect/>
          <a:stretch>
            <a:fillRect/>
          </a:stretch>
        </p:blipFill>
        <p:spPr bwMode="auto">
          <a:xfrm>
            <a:off x="3429000" y="403225"/>
            <a:ext cx="2514600" cy="654050"/>
          </a:xfrm>
          <a:prstGeom prst="rect">
            <a:avLst/>
          </a:prstGeom>
          <a:noFill/>
          <a:ln w="9525">
            <a:noFill/>
            <a:miter lim="800000"/>
            <a:headEnd/>
            <a:tailEnd/>
          </a:ln>
        </p:spPr>
      </p:pic>
      <p:sp>
        <p:nvSpPr>
          <p:cNvPr id="1331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331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 name="Rectangle 5"/>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ltLang="zh-TW"/>
          </a:p>
        </p:txBody>
      </p:sp>
      <p:sp>
        <p:nvSpPr>
          <p:cNvPr id="11" name="Rectangle 7"/>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ea typeface="+mn-ea"/>
                <a:cs typeface="+mn-cs"/>
              </a:defRPr>
            </a:lvl1pPr>
          </a:lstStyle>
          <a:p>
            <a:pPr>
              <a:defRPr/>
            </a:pPr>
            <a:fld id="{E15DF6B4-56C1-45EA-B5C3-FD0D892E981C}"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p:timing>
    <p:tnLst>
      <p:par>
        <p:cTn id="1" dur="indefinite" restart="never" nodeType="tmRoot"/>
      </p:par>
    </p:tnLst>
  </p:timing>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charset="-120"/>
        </a:defRPr>
      </a:lvl2pPr>
      <a:lvl3pPr algn="ctr" rtl="0" eaLnBrk="0" fontAlgn="base" hangingPunct="0">
        <a:spcBef>
          <a:spcPct val="0"/>
        </a:spcBef>
        <a:spcAft>
          <a:spcPct val="0"/>
        </a:spcAft>
        <a:defRPr kumimoji="1" sz="4400">
          <a:solidFill>
            <a:schemeClr val="tx2"/>
          </a:solidFill>
          <a:latin typeface="Arial" charset="0"/>
          <a:ea typeface="新細明體" charset="-120"/>
        </a:defRPr>
      </a:lvl3pPr>
      <a:lvl4pPr algn="ctr" rtl="0" eaLnBrk="0" fontAlgn="base" hangingPunct="0">
        <a:spcBef>
          <a:spcPct val="0"/>
        </a:spcBef>
        <a:spcAft>
          <a:spcPct val="0"/>
        </a:spcAft>
        <a:defRPr kumimoji="1" sz="4400">
          <a:solidFill>
            <a:schemeClr val="tx2"/>
          </a:solidFill>
          <a:latin typeface="Arial" charset="0"/>
          <a:ea typeface="新細明體" charset="-120"/>
        </a:defRPr>
      </a:lvl4pPr>
      <a:lvl5pPr algn="ctr" rtl="0" eaLnBrk="0" fontAlgn="base" hangingPunct="0">
        <a:spcBef>
          <a:spcPct val="0"/>
        </a:spcBef>
        <a:spcAft>
          <a:spcPct val="0"/>
        </a:spcAft>
        <a:defRPr kumimoji="1" sz="4400">
          <a:solidFill>
            <a:schemeClr val="tx2"/>
          </a:solidFill>
          <a:latin typeface="Arial" charset="0"/>
          <a:ea typeface="新細明體" charset="-120"/>
        </a:defRPr>
      </a:lvl5pPr>
      <a:lvl6pPr marL="457200" algn="ctr" rtl="0" eaLnBrk="0" fontAlgn="base" hangingPunct="0">
        <a:spcBef>
          <a:spcPct val="0"/>
        </a:spcBef>
        <a:spcAft>
          <a:spcPct val="0"/>
        </a:spcAft>
        <a:defRPr kumimoji="1" sz="4400">
          <a:solidFill>
            <a:schemeClr val="tx2"/>
          </a:solidFill>
          <a:latin typeface="Arial" charset="0"/>
          <a:ea typeface="新細明體" charset="-120"/>
        </a:defRPr>
      </a:lvl6pPr>
      <a:lvl7pPr marL="914400" algn="ctr" rtl="0" eaLnBrk="0" fontAlgn="base" hangingPunct="0">
        <a:spcBef>
          <a:spcPct val="0"/>
        </a:spcBef>
        <a:spcAft>
          <a:spcPct val="0"/>
        </a:spcAft>
        <a:defRPr kumimoji="1" sz="4400">
          <a:solidFill>
            <a:schemeClr val="tx2"/>
          </a:solidFill>
          <a:latin typeface="Arial" charset="0"/>
          <a:ea typeface="新細明體" charset="-120"/>
        </a:defRPr>
      </a:lvl7pPr>
      <a:lvl8pPr marL="1371600" algn="ctr" rtl="0" eaLnBrk="0" fontAlgn="base" hangingPunct="0">
        <a:spcBef>
          <a:spcPct val="0"/>
        </a:spcBef>
        <a:spcAft>
          <a:spcPct val="0"/>
        </a:spcAft>
        <a:defRPr kumimoji="1" sz="4400">
          <a:solidFill>
            <a:schemeClr val="tx2"/>
          </a:solidFill>
          <a:latin typeface="Arial" charset="0"/>
          <a:ea typeface="新細明體" charset="-120"/>
        </a:defRPr>
      </a:lvl8pPr>
      <a:lvl9pPr marL="1828800" algn="ctr" rtl="0" eaLnBrk="0" fontAlgn="base" hangingPunct="0">
        <a:spcBef>
          <a:spcPct val="0"/>
        </a:spcBef>
        <a:spcAft>
          <a:spcPct val="0"/>
        </a:spcAft>
        <a:defRPr kumimoji="1" sz="4400">
          <a:solidFill>
            <a:schemeClr val="tx2"/>
          </a:solidFill>
          <a:latin typeface="Arial" charset="0"/>
          <a:ea typeface="新細明體"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qnapsecurity.com/pro_compatibility.asp" TargetMode="External"/><Relationship Id="rId5" Type="http://schemas.openxmlformats.org/officeDocument/2006/relationships/image" Target="../media/image47.jpe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3" Type="http://schemas.openxmlformats.org/officeDocument/2006/relationships/image" Target="../media/image61.png"/><Relationship Id="rId7" Type="http://schemas.openxmlformats.org/officeDocument/2006/relationships/image" Target="../media/image65.jpeg"/><Relationship Id="rId12" Type="http://schemas.openxmlformats.org/officeDocument/2006/relationships/hyperlink" Target="http://dl.slic3r.org/mac/"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jpe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9.png"/><Relationship Id="rId7" Type="http://schemas.openxmlformats.org/officeDocument/2006/relationships/diagramQuickStyle" Target="../diagrams/quickStyle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80.png"/><Relationship Id="rId9" Type="http://schemas.microsoft.com/office/2007/relationships/diagramDrawing" Target="../diagrams/drawing2.xml"/></Relationships>
</file>

<file path=ppt/slides/_rels/slide2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79.png"/><Relationship Id="rId7" Type="http://schemas.openxmlformats.org/officeDocument/2006/relationships/diagramQuickStyle" Target="../diagrams/quickStyle3.xml"/><Relationship Id="rId12" Type="http://schemas.openxmlformats.org/officeDocument/2006/relationships/image" Target="../media/image9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Layout" Target="../diagrams/layout3.xml"/><Relationship Id="rId11" Type="http://schemas.openxmlformats.org/officeDocument/2006/relationships/image" Target="../media/image90.jpeg"/><Relationship Id="rId5" Type="http://schemas.openxmlformats.org/officeDocument/2006/relationships/diagramData" Target="../diagrams/data3.xml"/><Relationship Id="rId10" Type="http://schemas.openxmlformats.org/officeDocument/2006/relationships/image" Target="../media/image89.png"/><Relationship Id="rId4" Type="http://schemas.openxmlformats.org/officeDocument/2006/relationships/image" Target="../media/image88.png"/><Relationship Id="rId9" Type="http://schemas.microsoft.com/office/2007/relationships/diagramDrawing" Target="../diagrams/drawing3.xml"/></Relationships>
</file>

<file path=ppt/slides/_rels/slide2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png"/><Relationship Id="rId9"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3.png"/><Relationship Id="rId7" Type="http://schemas.openxmlformats.org/officeDocument/2006/relationships/image" Target="../media/image100.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6.jpeg"/><Relationship Id="rId4" Type="http://schemas.openxmlformats.org/officeDocument/2006/relationships/image" Target="../media/image94.png"/><Relationship Id="rId9" Type="http://schemas.openxmlformats.org/officeDocument/2006/relationships/image" Target="../media/image98.png"/></Relationships>
</file>

<file path=ppt/slides/_rels/slide2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3.jpeg"/><Relationship Id="rId7" Type="http://schemas.openxmlformats.org/officeDocument/2006/relationships/hyperlink" Target="http://www.google.com.tw/url?sa=i&amp;rct=j&amp;q=cashpoint&amp;source=images&amp;cd=&amp;cad=rja&amp;docid=tLKqkQfXWB9A6M&amp;tbnid=to4U5YTMuridHM:&amp;ved=0CAUQjRw&amp;url=http://www.heart.co.uk/gloucestershire/news/gloucester-cashpoint-robberies/cashpoint-robbery-5/&amp;ei=U5OUUd7tGIn_lAWBtIDwBA&amp;psig=AFQjCNGL21Nh2_CurT4egJcHyDnfwpaXog&amp;ust=1368777470429743" TargetMode="External"/><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pn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jpe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3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3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42.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jpeg"/><Relationship Id="rId7" Type="http://schemas.openxmlformats.org/officeDocument/2006/relationships/image" Target="../media/image139.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 Id="rId9" Type="http://schemas.openxmlformats.org/officeDocument/2006/relationships/image" Target="../media/image141.jpeg"/></Relationships>
</file>

<file path=ppt/slides/_rels/slide4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18" Type="http://schemas.openxmlformats.org/officeDocument/2006/relationships/image" Target="../media/image29.jpe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5" Type="http://schemas.openxmlformats.org/officeDocument/2006/relationships/image" Target="../media/image36.jpeg"/><Relationship Id="rId2" Type="http://schemas.openxmlformats.org/officeDocument/2006/relationships/image" Target="../media/image13.jpeg"/><Relationship Id="rId16" Type="http://schemas.openxmlformats.org/officeDocument/2006/relationships/image" Target="../media/image27.jpe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24" Type="http://schemas.openxmlformats.org/officeDocument/2006/relationships/image" Target="../media/image35.jpeg"/><Relationship Id="rId5" Type="http://schemas.openxmlformats.org/officeDocument/2006/relationships/image" Target="../media/image16.jpeg"/><Relationship Id="rId15" Type="http://schemas.openxmlformats.org/officeDocument/2006/relationships/image" Target="../media/image26.jpeg"/><Relationship Id="rId23" Type="http://schemas.openxmlformats.org/officeDocument/2006/relationships/image" Target="../media/image34.png"/><Relationship Id="rId10" Type="http://schemas.openxmlformats.org/officeDocument/2006/relationships/image" Target="../media/image21.jpeg"/><Relationship Id="rId19" Type="http://schemas.openxmlformats.org/officeDocument/2006/relationships/image" Target="../media/image30.pn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 Id="rId22" Type="http://schemas.openxmlformats.org/officeDocument/2006/relationships/image" Target="../media/image33.jpe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jpeg"/></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idx="4294967295"/>
          </p:nvPr>
        </p:nvSpPr>
        <p:spPr>
          <a:xfrm>
            <a:off x="304800" y="1781175"/>
            <a:ext cx="8686800" cy="1143000"/>
          </a:xfrm>
        </p:spPr>
        <p:txBody>
          <a:bodyPr/>
          <a:lstStyle/>
          <a:p>
            <a:pPr>
              <a:defRPr/>
            </a:pPr>
            <a:r>
              <a:rPr lang="en-US" altLang="zh-TW" sz="3200" b="1">
                <a:effectLst>
                  <a:outerShdw blurRad="38100" dist="38100" dir="2700000" algn="tl">
                    <a:srgbClr val="C0C0C0"/>
                  </a:outerShdw>
                </a:effectLst>
                <a:latin typeface="微軟正黑體" pitchFamily="34" charset="-120"/>
                <a:ea typeface="微軟正黑體" pitchFamily="34" charset="-120"/>
                <a:cs typeface="Calibri" pitchFamily="34" charset="0"/>
              </a:rPr>
              <a:t>QNAP Global Market Position</a:t>
            </a:r>
            <a:br>
              <a:rPr lang="en-US" altLang="zh-TW" sz="3200" b="1">
                <a:effectLst>
                  <a:outerShdw blurRad="38100" dist="38100" dir="2700000" algn="tl">
                    <a:srgbClr val="C0C0C0"/>
                  </a:outerShdw>
                </a:effectLst>
                <a:latin typeface="微軟正黑體" pitchFamily="34" charset="-120"/>
                <a:ea typeface="微軟正黑體" pitchFamily="34" charset="-120"/>
                <a:cs typeface="Calibri" pitchFamily="34" charset="0"/>
              </a:rPr>
            </a:br>
            <a:r>
              <a:rPr lang="en-US" altLang="zh-TW" sz="3200" b="1">
                <a:effectLst>
                  <a:outerShdw blurRad="38100" dist="38100" dir="2700000" algn="tl">
                    <a:srgbClr val="C0C0C0"/>
                  </a:outerShdw>
                </a:effectLst>
                <a:latin typeface="微軟正黑體" pitchFamily="34" charset="-120"/>
                <a:ea typeface="微軟正黑體" pitchFamily="34" charset="-120"/>
                <a:cs typeface="Calibri" pitchFamily="34" charset="0"/>
              </a:rPr>
              <a:t> &amp; </a:t>
            </a:r>
            <a:br>
              <a:rPr lang="en-US" altLang="zh-TW" sz="3200" b="1">
                <a:effectLst>
                  <a:outerShdw blurRad="38100" dist="38100" dir="2700000" algn="tl">
                    <a:srgbClr val="C0C0C0"/>
                  </a:outerShdw>
                </a:effectLst>
                <a:latin typeface="微軟正黑體" pitchFamily="34" charset="-120"/>
                <a:ea typeface="微軟正黑體" pitchFamily="34" charset="-120"/>
                <a:cs typeface="Calibri" pitchFamily="34" charset="0"/>
              </a:rPr>
            </a:br>
            <a:r>
              <a:rPr lang="en-US" altLang="zh-TW" sz="3200" b="1">
                <a:effectLst>
                  <a:outerShdw blurRad="38100" dist="38100" dir="2700000" algn="tl">
                    <a:srgbClr val="C0C0C0"/>
                  </a:outerShdw>
                </a:effectLst>
                <a:latin typeface="微軟正黑體" pitchFamily="34" charset="-120"/>
                <a:ea typeface="微軟正黑體" pitchFamily="34" charset="-120"/>
                <a:cs typeface="Calibri" pitchFamily="34" charset="0"/>
              </a:rPr>
              <a:t>Competitive Strength</a:t>
            </a:r>
            <a:endParaRPr lang="en-US" altLang="zh-TW" sz="3200" b="1" u="sng">
              <a:solidFill>
                <a:srgbClr val="0066CC"/>
              </a:solidFill>
              <a:effectLst>
                <a:outerShdw blurRad="38100" dist="38100" dir="2700000" algn="tl">
                  <a:srgbClr val="C0C0C0"/>
                </a:outerShdw>
              </a:effectLst>
              <a:latin typeface="微軟正黑體" pitchFamily="34" charset="-120"/>
              <a:ea typeface="微軟正黑體" pitchFamily="34" charset="-120"/>
              <a:cs typeface="Calibri" pitchFamily="34" charset="0"/>
            </a:endParaRPr>
          </a:p>
        </p:txBody>
      </p:sp>
      <p:sp>
        <p:nvSpPr>
          <p:cNvPr id="27650" name="Rectangle 4"/>
          <p:cNvSpPr>
            <a:spLocks noChangeArrowheads="1"/>
          </p:cNvSpPr>
          <p:nvPr/>
        </p:nvSpPr>
        <p:spPr bwMode="auto">
          <a:xfrm>
            <a:off x="1981200" y="6400800"/>
            <a:ext cx="5181600" cy="304800"/>
          </a:xfrm>
          <a:prstGeom prst="rect">
            <a:avLst/>
          </a:prstGeom>
          <a:noFill/>
          <a:ln w="9525">
            <a:noFill/>
            <a:miter lim="800000"/>
            <a:headEnd/>
            <a:tailEnd/>
          </a:ln>
        </p:spPr>
        <p:txBody>
          <a:bodyPr/>
          <a:lstStyle/>
          <a:p>
            <a:pPr algn="ctr" eaLnBrk="0" hangingPunct="0"/>
            <a:r>
              <a:rPr lang="en-US" altLang="zh-TW" sz="1400" i="1">
                <a:ea typeface="微軟正黑體" pitchFamily="34" charset="-120"/>
              </a:rPr>
              <a:t>www.qnapsecurity.com</a:t>
            </a:r>
          </a:p>
        </p:txBody>
      </p:sp>
      <p:sp>
        <p:nvSpPr>
          <p:cNvPr id="27651" name="文字方塊 3"/>
          <p:cNvSpPr txBox="1">
            <a:spLocks noChangeArrowheads="1"/>
          </p:cNvSpPr>
          <p:nvPr/>
        </p:nvSpPr>
        <p:spPr bwMode="auto">
          <a:xfrm>
            <a:off x="7553325" y="2960688"/>
            <a:ext cx="1482725" cy="396875"/>
          </a:xfrm>
          <a:prstGeom prst="rect">
            <a:avLst/>
          </a:prstGeom>
          <a:noFill/>
          <a:ln w="9525">
            <a:noFill/>
            <a:miter lim="800000"/>
            <a:headEnd/>
            <a:tailEnd/>
          </a:ln>
        </p:spPr>
        <p:txBody>
          <a:bodyPr wrap="none">
            <a:spAutoFit/>
          </a:bodyPr>
          <a:lstStyle/>
          <a:p>
            <a:r>
              <a:rPr lang="en-US" altLang="zh-TW" i="1">
                <a:latin typeface="Calibri" pitchFamily="34" charset="0"/>
              </a:rPr>
              <a:t>By: Alvin Wu</a:t>
            </a:r>
            <a:endParaRPr lang="zh-TW" altLang="en-US" i="1">
              <a:latin typeface="Calibri" pitchFamily="34" charset="0"/>
            </a:endParaRPr>
          </a:p>
        </p:txBody>
      </p:sp>
      <p:pic>
        <p:nvPicPr>
          <p:cNvPr id="27652" name="Picture 5"/>
          <p:cNvPicPr>
            <a:picLocks noChangeAspect="1" noChangeArrowheads="1"/>
          </p:cNvPicPr>
          <p:nvPr/>
        </p:nvPicPr>
        <p:blipFill>
          <a:blip r:embed="rId3"/>
          <a:srcRect/>
          <a:stretch>
            <a:fillRect/>
          </a:stretch>
        </p:blipFill>
        <p:spPr bwMode="auto">
          <a:xfrm>
            <a:off x="0" y="3470275"/>
            <a:ext cx="9144000" cy="2911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標題 2"/>
          <p:cNvSpPr>
            <a:spLocks noGrp="1"/>
          </p:cNvSpPr>
          <p:nvPr>
            <p:ph type="title" idx="4294967295"/>
          </p:nvPr>
        </p:nvSpPr>
        <p:spPr>
          <a:xfrm>
            <a:off x="236482" y="0"/>
            <a:ext cx="8907517" cy="930166"/>
          </a:xfrm>
        </p:spPr>
        <p:txBody>
          <a:bodyPr anchor="ctr"/>
          <a:lstStyle/>
          <a:p>
            <a:pPr algn="ctr">
              <a:defRPr/>
            </a:pPr>
            <a:r>
              <a:rPr lang="en-US" altLang="zh-TW" sz="3600" kern="1200"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Calibri" pitchFamily="34" charset="0"/>
                <a:ea typeface="+mn-ea"/>
                <a:cs typeface="Calibri" pitchFamily="34" charset="0"/>
              </a:rPr>
              <a:t>Hold Key Technologies of Turnkey Solution</a:t>
            </a:r>
          </a:p>
        </p:txBody>
      </p:sp>
      <p:graphicFrame>
        <p:nvGraphicFramePr>
          <p:cNvPr id="65" name="資料庫圖表 64"/>
          <p:cNvGraphicFramePr/>
          <p:nvPr/>
        </p:nvGraphicFramePr>
        <p:xfrm>
          <a:off x="220724" y="1718441"/>
          <a:ext cx="8671034" cy="5139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4035" name="Picture 11" descr="VS-8000 Pro u.png"/>
          <p:cNvPicPr>
            <a:picLocks noChangeAspect="1"/>
          </p:cNvPicPr>
          <p:nvPr/>
        </p:nvPicPr>
        <p:blipFill>
          <a:blip r:embed="rId8"/>
          <a:srcRect/>
          <a:stretch>
            <a:fillRect/>
          </a:stretch>
        </p:blipFill>
        <p:spPr bwMode="auto">
          <a:xfrm>
            <a:off x="2782888" y="2695575"/>
            <a:ext cx="3357562" cy="3648075"/>
          </a:xfrm>
          <a:prstGeom prst="rect">
            <a:avLst/>
          </a:prstGeom>
          <a:noFill/>
          <a:ln w="9525">
            <a:noFill/>
            <a:miter lim="800000"/>
            <a:headEnd/>
            <a:tailEnd/>
          </a:ln>
        </p:spPr>
      </p:pic>
      <p:sp>
        <p:nvSpPr>
          <p:cNvPr id="44036" name="文字方塊 166"/>
          <p:cNvSpPr txBox="1">
            <a:spLocks noChangeArrowheads="1"/>
          </p:cNvSpPr>
          <p:nvPr/>
        </p:nvSpPr>
        <p:spPr bwMode="auto">
          <a:xfrm>
            <a:off x="212725" y="1116013"/>
            <a:ext cx="3649663" cy="461962"/>
          </a:xfrm>
          <a:prstGeom prst="rect">
            <a:avLst/>
          </a:prstGeom>
          <a:noFill/>
          <a:ln w="9525">
            <a:noFill/>
            <a:miter lim="800000"/>
            <a:headEnd/>
            <a:tailEnd/>
          </a:ln>
        </p:spPr>
        <p:txBody>
          <a:bodyPr>
            <a:spAutoFit/>
          </a:bodyPr>
          <a:lstStyle/>
          <a:p>
            <a:r>
              <a:rPr kumimoji="0" lang="en-US" altLang="zh-TW" sz="2400" b="1">
                <a:solidFill>
                  <a:srgbClr val="2D1CAE"/>
                </a:solidFill>
                <a:latin typeface="Arial Black" pitchFamily="34" charset="0"/>
              </a:rPr>
              <a:t>QNAP</a:t>
            </a:r>
            <a:r>
              <a:rPr kumimoji="0" lang="en-US" altLang="zh-TW" sz="2400" b="1" i="1">
                <a:solidFill>
                  <a:srgbClr val="2D1CAE"/>
                </a:solidFill>
                <a:latin typeface="Arial Black" pitchFamily="34" charset="0"/>
              </a:rPr>
              <a:t> </a:t>
            </a:r>
            <a:r>
              <a:rPr kumimoji="0" lang="en-US" altLang="zh-TW" sz="2400" b="1" i="1">
                <a:latin typeface="Arial Black" pitchFamily="34" charset="0"/>
              </a:rPr>
              <a:t>VioStor NVR</a:t>
            </a:r>
            <a:r>
              <a:rPr kumimoji="0" lang="zh-TW" altLang="en-US" sz="2400" b="1" i="1">
                <a:latin typeface="Arial Black" pitchFamily="34" charset="0"/>
              </a:rPr>
              <a:t> </a:t>
            </a:r>
            <a:endParaRPr kumimoji="0" lang="en-US" altLang="zh-TW" sz="2400" b="1" i="1">
              <a:latin typeface="Arial Black" pitchFamily="34" charset="0"/>
            </a:endParaRPr>
          </a:p>
        </p:txBody>
      </p:sp>
      <p:sp>
        <p:nvSpPr>
          <p:cNvPr id="44037" name="矩形 71"/>
          <p:cNvSpPr>
            <a:spLocks noChangeArrowheads="1"/>
          </p:cNvSpPr>
          <p:nvPr/>
        </p:nvSpPr>
        <p:spPr bwMode="auto">
          <a:xfrm>
            <a:off x="3641725" y="1104900"/>
            <a:ext cx="5502275" cy="460375"/>
          </a:xfrm>
          <a:prstGeom prst="rect">
            <a:avLst/>
          </a:prstGeom>
          <a:noFill/>
          <a:ln w="9525">
            <a:noFill/>
            <a:miter lim="800000"/>
            <a:headEnd/>
            <a:tailEnd/>
          </a:ln>
        </p:spPr>
        <p:txBody>
          <a:bodyPr>
            <a:spAutoFit/>
          </a:bodyPr>
          <a:lstStyle/>
          <a:p>
            <a:r>
              <a:rPr kumimoji="0" lang="en-US" altLang="zh-TW" sz="2400" b="1">
                <a:solidFill>
                  <a:srgbClr val="FF0000"/>
                </a:solidFill>
                <a:latin typeface="Calibri" pitchFamily="34" charset="0"/>
              </a:rPr>
              <a:t>Reliable Turnkey standalone NVR Supplier</a:t>
            </a:r>
            <a:endParaRPr kumimoji="0" lang="zh-TW" altLang="en-US" sz="2400" b="1">
              <a:solidFill>
                <a:srgbClr val="FF0000"/>
              </a:solidFill>
              <a:latin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
            <a:ext cx="9144000" cy="942109"/>
          </a:xfrm>
        </p:spPr>
        <p:txBody>
          <a:bodyPr anchor="ctr"/>
          <a:lstStyle/>
          <a:p>
            <a:pPr algn="ctr">
              <a:defRPr/>
            </a:pPr>
            <a:r>
              <a:rPr lang="en-US" altLang="zh-TW" sz="3600" kern="1200"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Calibri" pitchFamily="34" charset="0"/>
                <a:ea typeface="+mn-ea"/>
                <a:cs typeface="Calibri" pitchFamily="34" charset="0"/>
              </a:rPr>
              <a:t>Comparative Benefit of Standalone &amp; PC Base </a:t>
            </a:r>
            <a:endParaRPr lang="zh-TW" altLang="en-US" sz="3600" kern="1200" spc="50" dirty="0">
              <a:ln w="13500">
                <a:solidFill>
                  <a:schemeClr val="accent1">
                    <a:shade val="2500"/>
                    <a:alpha val="6500"/>
                  </a:schemeClr>
                </a:solidFill>
                <a:prstDash val="solid"/>
              </a:ln>
              <a:effectLst>
                <a:innerShdw blurRad="50900" dist="38500" dir="13500000">
                  <a:srgbClr val="000000">
                    <a:alpha val="60000"/>
                  </a:srgbClr>
                </a:innerShdw>
              </a:effectLst>
              <a:latin typeface="Calibri" pitchFamily="34" charset="0"/>
              <a:ea typeface="+mn-ea"/>
              <a:cs typeface="Calibri" pitchFamily="34" charset="0"/>
            </a:endParaRPr>
          </a:p>
        </p:txBody>
      </p:sp>
      <p:graphicFrame>
        <p:nvGraphicFramePr>
          <p:cNvPr id="4" name="內容版面配置區 6"/>
          <p:cNvGraphicFramePr>
            <a:graphicFrameLocks/>
          </p:cNvGraphicFramePr>
          <p:nvPr/>
        </p:nvGraphicFramePr>
        <p:xfrm>
          <a:off x="439738" y="1444625"/>
          <a:ext cx="8229600" cy="5086350"/>
        </p:xfrm>
        <a:graphic>
          <a:graphicData uri="http://schemas.openxmlformats.org/drawingml/2006/table">
            <a:tbl>
              <a:tblPr/>
              <a:tblGrid>
                <a:gridCol w="3328988"/>
                <a:gridCol w="2357437"/>
                <a:gridCol w="2543175"/>
              </a:tblGrid>
              <a:tr h="39624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900" b="1" i="0" u="none" strike="noStrike" cap="none" normalizeH="0" baseline="0" dirty="0" smtClean="0">
                        <a:ln>
                          <a:noFill/>
                        </a:ln>
                        <a:solidFill>
                          <a:srgbClr val="FFFFFF"/>
                        </a:solidFill>
                        <a:effectLst/>
                        <a:latin typeface="Calibri" pitchFamily="34" charset="0"/>
                        <a:ea typeface="新細明體" pitchFamily="18" charset="-12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err="1" smtClean="0">
                          <a:ln>
                            <a:noFill/>
                          </a:ln>
                          <a:solidFill>
                            <a:srgbClr val="FFFFFF"/>
                          </a:solidFill>
                          <a:effectLst/>
                          <a:latin typeface="Calibri" pitchFamily="34" charset="0"/>
                          <a:ea typeface="新細明體" pitchFamily="18" charset="-120"/>
                          <a:cs typeface="Arial" charset="0"/>
                        </a:rPr>
                        <a:t>VioStor</a:t>
                      </a:r>
                      <a:r>
                        <a:rPr kumimoji="0" lang="en-US" altLang="zh-TW" sz="2000" b="1" i="0" u="none" strike="noStrike" cap="none" normalizeH="0" baseline="0" dirty="0" smtClean="0">
                          <a:ln>
                            <a:noFill/>
                          </a:ln>
                          <a:solidFill>
                            <a:srgbClr val="FFFFFF"/>
                          </a:solidFill>
                          <a:effectLst/>
                          <a:latin typeface="Calibri" pitchFamily="34" charset="0"/>
                          <a:ea typeface="新細明體" pitchFamily="18" charset="-120"/>
                          <a:cs typeface="Arial" charset="0"/>
                        </a:rPr>
                        <a:t> NVR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smtClean="0">
                          <a:ln>
                            <a:noFill/>
                          </a:ln>
                          <a:solidFill>
                            <a:srgbClr val="FFFFFF"/>
                          </a:solidFill>
                          <a:effectLst/>
                          <a:latin typeface="Calibri" pitchFamily="34" charset="0"/>
                          <a:ea typeface="新細明體" pitchFamily="18" charset="-120"/>
                          <a:cs typeface="Arial" charset="0"/>
                        </a:rPr>
                        <a:t>PC-based Solution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smtClean="0">
                          <a:ln>
                            <a:noFill/>
                          </a:ln>
                          <a:solidFill>
                            <a:srgbClr val="000000"/>
                          </a:solidFill>
                          <a:effectLst/>
                          <a:latin typeface="Calibri" pitchFamily="34" charset="0"/>
                          <a:ea typeface="新細明體" pitchFamily="18" charset="-120"/>
                          <a:cs typeface="Arial" charset="0"/>
                        </a:rPr>
                        <a:t>OS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Linux Embedded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Windows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rgbClr val="000000"/>
                          </a:solidFill>
                          <a:effectLst/>
                          <a:latin typeface="Calibri" pitchFamily="34" charset="0"/>
                          <a:ea typeface="新細明體" pitchFamily="18" charset="-120"/>
                          <a:cs typeface="Arial" charset="0"/>
                        </a:rPr>
                        <a:t>Stability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High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Low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smtClean="0">
                          <a:ln>
                            <a:noFill/>
                          </a:ln>
                          <a:solidFill>
                            <a:srgbClr val="000000"/>
                          </a:solidFill>
                          <a:effectLst/>
                          <a:latin typeface="Calibri" pitchFamily="34" charset="0"/>
                          <a:ea typeface="新細明體" pitchFamily="18" charset="-120"/>
                          <a:cs typeface="Arial" charset="0"/>
                        </a:rPr>
                        <a:t>Setup cost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Low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High (+ PC)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smtClean="0">
                          <a:ln>
                            <a:noFill/>
                          </a:ln>
                          <a:solidFill>
                            <a:srgbClr val="000000"/>
                          </a:solidFill>
                          <a:effectLst/>
                          <a:latin typeface="Calibri" pitchFamily="34" charset="0"/>
                          <a:ea typeface="新細明體" pitchFamily="18" charset="-120"/>
                          <a:cs typeface="Arial" charset="0"/>
                        </a:rPr>
                        <a:t>Ease of setup &amp; management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Easy, only simple steps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Difficult (Software required)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smtClean="0">
                          <a:ln>
                            <a:noFill/>
                          </a:ln>
                          <a:solidFill>
                            <a:srgbClr val="000000"/>
                          </a:solidFill>
                          <a:effectLst/>
                          <a:latin typeface="Calibri" pitchFamily="34" charset="0"/>
                          <a:ea typeface="新細明體" pitchFamily="18" charset="-120"/>
                          <a:cs typeface="Arial" charset="0"/>
                        </a:rPr>
                        <a:t>System temperature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Low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High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smtClean="0">
                          <a:ln>
                            <a:noFill/>
                          </a:ln>
                          <a:solidFill>
                            <a:srgbClr val="000000"/>
                          </a:solidFill>
                          <a:effectLst/>
                          <a:latin typeface="Calibri" pitchFamily="34" charset="0"/>
                          <a:ea typeface="新細明體" pitchFamily="18" charset="-120"/>
                          <a:cs typeface="Arial" charset="0"/>
                        </a:rPr>
                        <a:t>Maintenance (frequency)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Low (easy-to-maintain)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High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smtClean="0">
                          <a:ln>
                            <a:noFill/>
                          </a:ln>
                          <a:solidFill>
                            <a:srgbClr val="000000"/>
                          </a:solidFill>
                          <a:effectLst/>
                          <a:latin typeface="Calibri" pitchFamily="34" charset="0"/>
                          <a:ea typeface="新細明體" pitchFamily="18" charset="-120"/>
                          <a:cs typeface="Arial" charset="0"/>
                        </a:rPr>
                        <a:t>System crash risk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Low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High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smtClean="0">
                          <a:ln>
                            <a:noFill/>
                          </a:ln>
                          <a:solidFill>
                            <a:srgbClr val="000000"/>
                          </a:solidFill>
                          <a:effectLst/>
                          <a:latin typeface="Calibri" pitchFamily="34" charset="0"/>
                          <a:ea typeface="新細明體" pitchFamily="18" charset="-120"/>
                          <a:cs typeface="Arial" charset="0"/>
                        </a:rPr>
                        <a:t>Problem analysis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Easy (by event logs)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Difficult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smtClean="0">
                          <a:ln>
                            <a:noFill/>
                          </a:ln>
                          <a:solidFill>
                            <a:srgbClr val="000000"/>
                          </a:solidFill>
                          <a:effectLst/>
                          <a:latin typeface="Calibri" pitchFamily="34" charset="0"/>
                          <a:ea typeface="新細明體" pitchFamily="18" charset="-120"/>
                          <a:cs typeface="Arial" charset="0"/>
                        </a:rPr>
                        <a:t>Auto power on when power recovery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Yes</a:t>
                      </a:r>
                      <a:endPar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No, manual reboot required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smtClean="0">
                          <a:ln>
                            <a:noFill/>
                          </a:ln>
                          <a:solidFill>
                            <a:srgbClr val="000000"/>
                          </a:solidFill>
                          <a:effectLst/>
                          <a:latin typeface="Calibri" pitchFamily="34" charset="0"/>
                          <a:ea typeface="新細明體" pitchFamily="18" charset="-120"/>
                          <a:cs typeface="Arial" charset="0"/>
                        </a:rPr>
                        <a:t>Virus attack/Trojan threaten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None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Sometimes</a:t>
                      </a:r>
                      <a:endParaRPr kumimoji="0" lang="zh-TW" altLang="en-US" sz="1600" b="0" i="0" u="none" strike="noStrike" cap="none" normalizeH="0" baseline="0" dirty="0" smtClean="0">
                        <a:ln>
                          <a:noFill/>
                        </a:ln>
                        <a:solidFill>
                          <a:srgbClr val="000000"/>
                        </a:solidFill>
                        <a:effectLst/>
                        <a:latin typeface="Calibri" pitchFamily="34" charset="0"/>
                        <a:ea typeface="新細明體" pitchFamily="18" charset="-12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smtClean="0">
                          <a:ln>
                            <a:noFill/>
                          </a:ln>
                          <a:solidFill>
                            <a:srgbClr val="000000"/>
                          </a:solidFill>
                          <a:effectLst/>
                          <a:latin typeface="Calibri" pitchFamily="34" charset="0"/>
                          <a:ea typeface="新細明體" pitchFamily="18" charset="-120"/>
                          <a:cs typeface="Arial" charset="0"/>
                        </a:rPr>
                        <a:t>Power consumption and noise level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Low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High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962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smtClean="0">
                          <a:ln>
                            <a:noFill/>
                          </a:ln>
                          <a:solidFill>
                            <a:schemeClr val="bg1"/>
                          </a:solidFill>
                          <a:effectLst/>
                          <a:latin typeface="Calibri" pitchFamily="34" charset="0"/>
                          <a:ea typeface="新細明體" pitchFamily="18" charset="-120"/>
                          <a:cs typeface="Arial" charset="0"/>
                        </a:rPr>
                        <a:t>Total maintenance cost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smtClean="0">
                          <a:ln>
                            <a:noFill/>
                          </a:ln>
                          <a:solidFill>
                            <a:schemeClr val="bg1"/>
                          </a:solidFill>
                          <a:effectLst/>
                          <a:latin typeface="Calibri" pitchFamily="34" charset="0"/>
                          <a:ea typeface="新細明體" pitchFamily="18" charset="-120"/>
                          <a:cs typeface="Arial" charset="0"/>
                        </a:rPr>
                        <a:t>Low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smtClean="0">
                          <a:ln>
                            <a:noFill/>
                          </a:ln>
                          <a:solidFill>
                            <a:schemeClr val="bg1"/>
                          </a:solidFill>
                          <a:effectLst/>
                          <a:latin typeface="Calibri" pitchFamily="34" charset="0"/>
                          <a:ea typeface="新細明體" pitchFamily="18" charset="-120"/>
                          <a:cs typeface="Arial" charset="0"/>
                        </a:rPr>
                        <a:t>High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030A0"/>
                    </a:solidFill>
                  </a:tcPr>
                </a:tc>
              </a:tr>
            </a:tbl>
          </a:graphicData>
        </a:graphic>
      </p:graphicFrame>
      <p:sp>
        <p:nvSpPr>
          <p:cNvPr id="46140" name="矩形 5"/>
          <p:cNvSpPr>
            <a:spLocks noChangeArrowheads="1"/>
          </p:cNvSpPr>
          <p:nvPr/>
        </p:nvSpPr>
        <p:spPr bwMode="auto">
          <a:xfrm>
            <a:off x="409575" y="4395788"/>
            <a:ext cx="8242300" cy="360362"/>
          </a:xfrm>
          <a:prstGeom prst="rect">
            <a:avLst/>
          </a:prstGeom>
          <a:noFill/>
          <a:ln w="9525" algn="ctr">
            <a:solidFill>
              <a:srgbClr val="FF0000"/>
            </a:solidFill>
            <a:round/>
            <a:headEnd/>
            <a:tailEnd/>
          </a:ln>
        </p:spPr>
        <p:txBody>
          <a:bodyPr wrap="none" lIns="90000" tIns="46800" rIns="90000" bIns="46800" anchor="ctr"/>
          <a:lstStyle/>
          <a:p>
            <a:endParaRPr kumimoji="0" lang="zh-TW" altLang="en-US"/>
          </a:p>
        </p:txBody>
      </p:sp>
      <p:sp>
        <p:nvSpPr>
          <p:cNvPr id="46141" name="矩形 7"/>
          <p:cNvSpPr>
            <a:spLocks noChangeArrowheads="1"/>
          </p:cNvSpPr>
          <p:nvPr/>
        </p:nvSpPr>
        <p:spPr bwMode="auto">
          <a:xfrm>
            <a:off x="381000" y="5360988"/>
            <a:ext cx="8243888" cy="360362"/>
          </a:xfrm>
          <a:prstGeom prst="rect">
            <a:avLst/>
          </a:prstGeom>
          <a:noFill/>
          <a:ln w="9525" algn="ctr">
            <a:solidFill>
              <a:srgbClr val="FF0000"/>
            </a:solidFill>
            <a:round/>
            <a:headEnd/>
            <a:tailEnd/>
          </a:ln>
        </p:spPr>
        <p:txBody>
          <a:bodyPr wrap="none" lIns="90000" tIns="46800" rIns="90000" bIns="46800" anchor="ctr"/>
          <a:lstStyle/>
          <a:p>
            <a:endParaRPr kumimoji="0" lang="zh-TW" altLang="en-US"/>
          </a:p>
        </p:txBody>
      </p:sp>
      <p:sp>
        <p:nvSpPr>
          <p:cNvPr id="46142" name="矩形 9"/>
          <p:cNvSpPr>
            <a:spLocks noChangeArrowheads="1"/>
          </p:cNvSpPr>
          <p:nvPr/>
        </p:nvSpPr>
        <p:spPr bwMode="auto">
          <a:xfrm>
            <a:off x="422275" y="2955925"/>
            <a:ext cx="8243888" cy="360363"/>
          </a:xfrm>
          <a:prstGeom prst="rect">
            <a:avLst/>
          </a:prstGeom>
          <a:noFill/>
          <a:ln w="9525" algn="ctr">
            <a:solidFill>
              <a:srgbClr val="FF0000"/>
            </a:solidFill>
            <a:round/>
            <a:headEnd/>
            <a:tailEnd/>
          </a:ln>
        </p:spPr>
        <p:txBody>
          <a:bodyPr wrap="none" lIns="90000" tIns="46800" rIns="90000" bIns="46800" anchor="ctr"/>
          <a:lstStyle/>
          <a:p>
            <a:endParaRPr kumimoji="0" lang="zh-TW" altLang="en-US">
              <a:solidFill>
                <a:srgbClr val="FF0000"/>
              </a:solidFill>
            </a:endParaRPr>
          </a:p>
        </p:txBody>
      </p:sp>
      <p:sp>
        <p:nvSpPr>
          <p:cNvPr id="46143" name="矩形 11"/>
          <p:cNvSpPr>
            <a:spLocks noChangeArrowheads="1"/>
          </p:cNvSpPr>
          <p:nvPr/>
        </p:nvSpPr>
        <p:spPr bwMode="auto">
          <a:xfrm>
            <a:off x="436563" y="1860550"/>
            <a:ext cx="8243887" cy="706438"/>
          </a:xfrm>
          <a:prstGeom prst="rect">
            <a:avLst/>
          </a:prstGeom>
          <a:noFill/>
          <a:ln w="9525" algn="ctr">
            <a:solidFill>
              <a:srgbClr val="FF0000"/>
            </a:solidFill>
            <a:round/>
            <a:headEnd/>
            <a:tailEnd/>
          </a:ln>
        </p:spPr>
        <p:txBody>
          <a:bodyPr wrap="none" lIns="90000" tIns="46800" rIns="90000" bIns="46800" anchor="ctr"/>
          <a:lstStyle/>
          <a:p>
            <a:endParaRPr kumimoji="0" lang="zh-TW" altLang="en-US">
              <a:solidFill>
                <a:srgbClr val="FF0000"/>
              </a:solidFill>
            </a:endParaRPr>
          </a:p>
        </p:txBody>
      </p:sp>
      <p:sp>
        <p:nvSpPr>
          <p:cNvPr id="13" name="五角星形 12"/>
          <p:cNvSpPr/>
          <p:nvPr/>
        </p:nvSpPr>
        <p:spPr bwMode="auto">
          <a:xfrm rot="856347">
            <a:off x="5244176" y="5809367"/>
            <a:ext cx="692727" cy="706582"/>
          </a:xfrm>
          <a:prstGeom prst="star5">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a:defRPr/>
            </a:pPr>
            <a:endParaRPr kumimoji="0" lang="zh-TW" altLang="en-US">
              <a:solidFill>
                <a:schemeClr val="tx1"/>
              </a:solidFill>
            </a:endParaRPr>
          </a:p>
        </p:txBody>
      </p:sp>
      <p:pic>
        <p:nvPicPr>
          <p:cNvPr id="46147" name="Picture 3"/>
          <p:cNvPicPr>
            <a:picLocks noChangeAspect="1" noChangeArrowheads="1"/>
          </p:cNvPicPr>
          <p:nvPr/>
        </p:nvPicPr>
        <p:blipFill>
          <a:blip r:embed="rId3"/>
          <a:srcRect/>
          <a:stretch>
            <a:fillRect/>
          </a:stretch>
        </p:blipFill>
        <p:spPr bwMode="auto">
          <a:xfrm>
            <a:off x="4125913" y="1281113"/>
            <a:ext cx="1595437" cy="52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6"/>
          <p:cNvSpPr/>
          <p:nvPr/>
        </p:nvSpPr>
        <p:spPr>
          <a:xfrm>
            <a:off x="185736" y="149625"/>
            <a:ext cx="8958264" cy="646331"/>
          </a:xfrm>
          <a:prstGeom prst="rect">
            <a:avLst/>
          </a:prstGeom>
        </p:spPr>
        <p:txBody>
          <a:bodyPr>
            <a:spAutoFit/>
          </a:bodyPr>
          <a:lstStyle/>
          <a:p>
            <a:pPr algn="ctr">
              <a:defRPr/>
            </a:pPr>
            <a:r>
              <a:rPr kumimoji="0" lang="en-US" altLang="zh-TW" sz="3600" b="1" spc="50" dirty="0">
                <a:ln w="13500">
                  <a:solidFill>
                    <a:schemeClr val="accent1">
                      <a:shade val="2500"/>
                      <a:alpha val="6500"/>
                    </a:schemeClr>
                  </a:solidFill>
                  <a:prstDash val="solid"/>
                </a:ln>
                <a:solidFill>
                  <a:schemeClr val="bg1">
                    <a:alpha val="95000"/>
                  </a:schemeClr>
                </a:solidFill>
                <a:effectLst>
                  <a:innerShdw blurRad="50900" dist="38500" dir="13500000">
                    <a:srgbClr val="000000">
                      <a:alpha val="60000"/>
                    </a:srgbClr>
                  </a:innerShdw>
                </a:effectLst>
                <a:latin typeface="Calibri" pitchFamily="34" charset="0"/>
                <a:ea typeface="+mn-ea"/>
                <a:cs typeface="Arial" pitchFamily="34" charset="0"/>
              </a:rPr>
              <a:t>Practical Test&amp; Proof HDD Compatibility</a:t>
            </a:r>
            <a:endParaRPr kumimoji="0" lang="zh-TW" altLang="en-US" sz="3600" b="1" spc="50" dirty="0">
              <a:ln w="13500">
                <a:solidFill>
                  <a:schemeClr val="accent1">
                    <a:shade val="2500"/>
                    <a:alpha val="6500"/>
                  </a:schemeClr>
                </a:solidFill>
                <a:prstDash val="solid"/>
              </a:ln>
              <a:solidFill>
                <a:schemeClr val="bg1">
                  <a:alpha val="95000"/>
                </a:schemeClr>
              </a:solidFill>
              <a:effectLst>
                <a:innerShdw blurRad="50900" dist="38500" dir="13500000">
                  <a:srgbClr val="000000">
                    <a:alpha val="60000"/>
                  </a:srgbClr>
                </a:innerShdw>
              </a:effectLst>
              <a:latin typeface="Calibri" pitchFamily="34" charset="0"/>
              <a:ea typeface="+mn-ea"/>
              <a:cs typeface="Arial" pitchFamily="34" charset="0"/>
            </a:endParaRPr>
          </a:p>
        </p:txBody>
      </p:sp>
      <p:pic>
        <p:nvPicPr>
          <p:cNvPr id="48130" name="Picture 24" descr="Western-Digital-Introduces-50GB-and-600-GB-Velociraptors.gif"/>
          <p:cNvPicPr>
            <a:picLocks noChangeAspect="1"/>
          </p:cNvPicPr>
          <p:nvPr/>
        </p:nvPicPr>
        <p:blipFill>
          <a:blip r:embed="rId3"/>
          <a:srcRect/>
          <a:stretch>
            <a:fillRect/>
          </a:stretch>
        </p:blipFill>
        <p:spPr bwMode="auto">
          <a:xfrm>
            <a:off x="2644775" y="1739900"/>
            <a:ext cx="2032000" cy="725488"/>
          </a:xfrm>
          <a:prstGeom prst="rect">
            <a:avLst/>
          </a:prstGeom>
          <a:noFill/>
          <a:ln w="9525">
            <a:noFill/>
            <a:miter lim="800000"/>
            <a:headEnd/>
            <a:tailEnd/>
          </a:ln>
        </p:spPr>
      </p:pic>
      <p:pic>
        <p:nvPicPr>
          <p:cNvPr id="48131" name="Picture 21" descr="toshiba-logo.jpg"/>
          <p:cNvPicPr>
            <a:picLocks noChangeAspect="1"/>
          </p:cNvPicPr>
          <p:nvPr/>
        </p:nvPicPr>
        <p:blipFill>
          <a:blip r:embed="rId4"/>
          <a:srcRect/>
          <a:stretch>
            <a:fillRect/>
          </a:stretch>
        </p:blipFill>
        <p:spPr bwMode="auto">
          <a:xfrm>
            <a:off x="6873875" y="1855788"/>
            <a:ext cx="1900238" cy="350837"/>
          </a:xfrm>
          <a:prstGeom prst="rect">
            <a:avLst/>
          </a:prstGeom>
          <a:noFill/>
          <a:ln w="9525">
            <a:noFill/>
            <a:miter lim="800000"/>
            <a:headEnd/>
            <a:tailEnd/>
          </a:ln>
        </p:spPr>
      </p:pic>
      <p:pic>
        <p:nvPicPr>
          <p:cNvPr id="48132" name="Picture 25" descr="seagate-logo.jpg"/>
          <p:cNvPicPr>
            <a:picLocks noChangeAspect="1"/>
          </p:cNvPicPr>
          <p:nvPr/>
        </p:nvPicPr>
        <p:blipFill>
          <a:blip r:embed="rId5"/>
          <a:srcRect/>
          <a:stretch>
            <a:fillRect/>
          </a:stretch>
        </p:blipFill>
        <p:spPr bwMode="auto">
          <a:xfrm>
            <a:off x="4859338" y="1512888"/>
            <a:ext cx="1941512" cy="820737"/>
          </a:xfrm>
          <a:prstGeom prst="rect">
            <a:avLst/>
          </a:prstGeom>
          <a:noFill/>
          <a:ln w="9525">
            <a:noFill/>
            <a:miter lim="800000"/>
            <a:headEnd/>
            <a:tailEnd/>
          </a:ln>
        </p:spPr>
      </p:pic>
      <p:sp>
        <p:nvSpPr>
          <p:cNvPr id="15" name="文字方塊 166"/>
          <p:cNvSpPr txBox="1">
            <a:spLocks noChangeArrowheads="1"/>
          </p:cNvSpPr>
          <p:nvPr/>
        </p:nvSpPr>
        <p:spPr bwMode="auto">
          <a:xfrm>
            <a:off x="204788" y="2379663"/>
            <a:ext cx="8077200" cy="1887537"/>
          </a:xfrm>
          <a:prstGeom prst="rect">
            <a:avLst/>
          </a:prstGeom>
          <a:noFill/>
          <a:ln w="9525">
            <a:noFill/>
            <a:miter lim="800000"/>
            <a:headEnd/>
            <a:tailEnd/>
          </a:ln>
        </p:spPr>
        <p:txBody>
          <a:bodyPr>
            <a:spAutoFit/>
          </a:bodyPr>
          <a:lstStyle/>
          <a:p>
            <a:pPr marL="457200" indent="-457200">
              <a:lnSpc>
                <a:spcPts val="2800"/>
              </a:lnSpc>
              <a:buClr>
                <a:schemeClr val="tx1">
                  <a:lumMod val="65000"/>
                  <a:lumOff val="35000"/>
                </a:schemeClr>
              </a:buClr>
              <a:buSzPct val="80000"/>
              <a:buFont typeface="Wingdings" pitchFamily="2" charset="2"/>
              <a:buChar char="n"/>
              <a:defRPr/>
            </a:pPr>
            <a:r>
              <a:rPr kumimoji="0" lang="en-US" altLang="zh-TW" sz="2400" dirty="0">
                <a:latin typeface="Calibri" pitchFamily="34" charset="0"/>
                <a:ea typeface="微軟正黑體" pitchFamily="34" charset="-120"/>
                <a:cs typeface="Calibri" pitchFamily="34" charset="0"/>
              </a:rPr>
              <a:t>Integrate with the latest and biggest storage capacity HDD. </a:t>
            </a:r>
          </a:p>
          <a:p>
            <a:pPr marL="457200" indent="-457200">
              <a:lnSpc>
                <a:spcPts val="2800"/>
              </a:lnSpc>
              <a:buClr>
                <a:schemeClr val="tx1">
                  <a:lumMod val="65000"/>
                  <a:lumOff val="35000"/>
                </a:schemeClr>
              </a:buClr>
              <a:buSzPct val="80000"/>
              <a:buFont typeface="Wingdings" pitchFamily="2" charset="2"/>
              <a:buChar char="n"/>
              <a:defRPr/>
            </a:pPr>
            <a:r>
              <a:rPr kumimoji="0" lang="en-US" altLang="zh-TW" sz="2400" dirty="0">
                <a:latin typeface="Calibri" pitchFamily="34" charset="0"/>
                <a:ea typeface="微軟正黑體" pitchFamily="34" charset="-120"/>
                <a:cs typeface="Calibri" pitchFamily="34" charset="0"/>
              </a:rPr>
              <a:t>Take the lead to support  4TB HDD</a:t>
            </a:r>
          </a:p>
          <a:p>
            <a:pPr marL="457200" indent="-457200">
              <a:lnSpc>
                <a:spcPts val="2800"/>
              </a:lnSpc>
              <a:buClr>
                <a:schemeClr val="tx1">
                  <a:lumMod val="65000"/>
                  <a:lumOff val="35000"/>
                </a:schemeClr>
              </a:buClr>
              <a:buSzPct val="80000"/>
              <a:buFont typeface="Wingdings" pitchFamily="2" charset="2"/>
              <a:buChar char="n"/>
              <a:defRPr/>
            </a:pPr>
            <a:r>
              <a:rPr kumimoji="0" lang="en-US" altLang="zh-TW" sz="2400" dirty="0">
                <a:latin typeface="Calibri" pitchFamily="34" charset="0"/>
                <a:ea typeface="微軟正黑體" pitchFamily="34" charset="-120"/>
                <a:cs typeface="Calibri" pitchFamily="34" charset="0"/>
              </a:rPr>
              <a:t>Compatible with varied  HDD brands (</a:t>
            </a:r>
            <a:r>
              <a:rPr kumimoji="0" lang="en-US" altLang="zh-TW" sz="2400" dirty="0">
                <a:latin typeface="Calibri" pitchFamily="34" charset="0"/>
                <a:ea typeface="微軟正黑體" pitchFamily="34" charset="-120"/>
                <a:cs typeface="Calibri" pitchFamily="34" charset="0"/>
                <a:hlinkClick r:id="rId6"/>
              </a:rPr>
              <a:t>http://www.qnapsecurity.com/pro_compatibility.asp</a:t>
            </a:r>
            <a:r>
              <a:rPr kumimoji="0" lang="en-US" altLang="zh-TW" sz="2400" dirty="0">
                <a:latin typeface="Calibri" pitchFamily="34" charset="0"/>
                <a:ea typeface="微軟正黑體" pitchFamily="34" charset="-120"/>
                <a:cs typeface="Calibri" pitchFamily="34" charset="0"/>
              </a:rPr>
              <a:t>) </a:t>
            </a:r>
          </a:p>
          <a:p>
            <a:pPr marL="457200" indent="-457200">
              <a:lnSpc>
                <a:spcPts val="2800"/>
              </a:lnSpc>
              <a:buClr>
                <a:schemeClr val="tx1">
                  <a:lumMod val="65000"/>
                  <a:lumOff val="35000"/>
                </a:schemeClr>
              </a:buClr>
              <a:buSzPct val="80000"/>
              <a:buFont typeface="Wingdings" pitchFamily="2" charset="2"/>
              <a:buChar char="n"/>
              <a:defRPr/>
            </a:pPr>
            <a:r>
              <a:rPr kumimoji="0" lang="en-US" altLang="zh-TW" sz="2400" dirty="0">
                <a:latin typeface="Calibri" pitchFamily="34" charset="0"/>
                <a:ea typeface="微軟正黑體" pitchFamily="34" charset="-120"/>
                <a:cs typeface="Calibri" pitchFamily="34" charset="0"/>
              </a:rPr>
              <a:t>Recommend HDDs are all past stress test in our lab.</a:t>
            </a:r>
            <a:endParaRPr kumimoji="0" lang="zh-TW" altLang="en-US" sz="2400" dirty="0">
              <a:latin typeface="Calibri" pitchFamily="34" charset="0"/>
              <a:ea typeface="微軟正黑體" pitchFamily="34" charset="-120"/>
              <a:cs typeface="Calibri" pitchFamily="34" charset="0"/>
            </a:endParaRPr>
          </a:p>
        </p:txBody>
      </p:sp>
      <p:pic>
        <p:nvPicPr>
          <p:cNvPr id="48134" name="圖片 13"/>
          <p:cNvPicPr>
            <a:picLocks noChangeAspect="1"/>
          </p:cNvPicPr>
          <p:nvPr/>
        </p:nvPicPr>
        <p:blipFill>
          <a:blip r:embed="rId7"/>
          <a:srcRect/>
          <a:stretch>
            <a:fillRect/>
          </a:stretch>
        </p:blipFill>
        <p:spPr bwMode="auto">
          <a:xfrm>
            <a:off x="709613" y="4405313"/>
            <a:ext cx="7918450" cy="2171700"/>
          </a:xfrm>
          <a:prstGeom prst="rect">
            <a:avLst/>
          </a:prstGeom>
          <a:noFill/>
          <a:ln w="9525">
            <a:noFill/>
            <a:miter lim="800000"/>
            <a:headEnd/>
            <a:tailEnd/>
          </a:ln>
        </p:spPr>
      </p:pic>
      <p:sp>
        <p:nvSpPr>
          <p:cNvPr id="48135" name="文字方塊 166"/>
          <p:cNvSpPr txBox="1">
            <a:spLocks noChangeArrowheads="1"/>
          </p:cNvSpPr>
          <p:nvPr/>
        </p:nvSpPr>
        <p:spPr bwMode="auto">
          <a:xfrm>
            <a:off x="212725" y="1116013"/>
            <a:ext cx="3649663" cy="461962"/>
          </a:xfrm>
          <a:prstGeom prst="rect">
            <a:avLst/>
          </a:prstGeom>
          <a:noFill/>
          <a:ln w="9525">
            <a:noFill/>
            <a:miter lim="800000"/>
            <a:headEnd/>
            <a:tailEnd/>
          </a:ln>
        </p:spPr>
        <p:txBody>
          <a:bodyPr>
            <a:spAutoFit/>
          </a:bodyPr>
          <a:lstStyle/>
          <a:p>
            <a:r>
              <a:rPr kumimoji="0" lang="en-US" altLang="zh-TW" sz="2400" b="1">
                <a:solidFill>
                  <a:srgbClr val="2D1CAE"/>
                </a:solidFill>
                <a:latin typeface="Arial Black" pitchFamily="34" charset="0"/>
              </a:rPr>
              <a:t>QNAP</a:t>
            </a:r>
            <a:r>
              <a:rPr kumimoji="0" lang="en-US" altLang="zh-TW" sz="2400" b="1" i="1">
                <a:solidFill>
                  <a:srgbClr val="2D1CAE"/>
                </a:solidFill>
                <a:latin typeface="Arial Black" pitchFamily="34" charset="0"/>
              </a:rPr>
              <a:t> </a:t>
            </a:r>
            <a:r>
              <a:rPr kumimoji="0" lang="en-US" altLang="zh-TW" sz="2400" b="1" i="1">
                <a:latin typeface="Arial Black" pitchFamily="34" charset="0"/>
              </a:rPr>
              <a:t>VioStor NVR</a:t>
            </a:r>
            <a:r>
              <a:rPr kumimoji="0" lang="zh-TW" altLang="en-US" sz="2400" b="1" i="1">
                <a:latin typeface="Arial Black" pitchFamily="34" charset="0"/>
              </a:rPr>
              <a:t> </a:t>
            </a:r>
            <a:endParaRPr kumimoji="0" lang="en-US" altLang="zh-TW" sz="2400" b="1" i="1">
              <a:latin typeface="Arial Black"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6"/>
          <p:cNvSpPr/>
          <p:nvPr/>
        </p:nvSpPr>
        <p:spPr>
          <a:xfrm>
            <a:off x="0" y="220717"/>
            <a:ext cx="9144000" cy="646331"/>
          </a:xfrm>
          <a:prstGeom prst="rect">
            <a:avLst/>
          </a:prstGeom>
        </p:spPr>
        <p:txBody>
          <a:bodyPr>
            <a:spAutoFit/>
          </a:bodyPr>
          <a:lstStyle/>
          <a:p>
            <a:pPr algn="ctr">
              <a:defRPr/>
            </a:pPr>
            <a:r>
              <a:rPr kumimoji="0" lang="en-US" altLang="zh-TW" sz="3600" b="1" spc="50" dirty="0">
                <a:ln w="13500">
                  <a:solidFill>
                    <a:schemeClr val="accent1">
                      <a:shade val="2500"/>
                      <a:alpha val="6500"/>
                    </a:schemeClr>
                  </a:solidFill>
                  <a:prstDash val="solid"/>
                </a:ln>
                <a:solidFill>
                  <a:schemeClr val="bg1">
                    <a:alpha val="95000"/>
                  </a:schemeClr>
                </a:solidFill>
                <a:effectLst>
                  <a:innerShdw blurRad="50900" dist="38500" dir="13500000">
                    <a:srgbClr val="000000">
                      <a:alpha val="60000"/>
                    </a:srgbClr>
                  </a:innerShdw>
                </a:effectLst>
                <a:latin typeface="Calibri" pitchFamily="34" charset="0"/>
                <a:ea typeface="+mn-ea"/>
                <a:cs typeface="Arial" pitchFamily="34" charset="0"/>
              </a:rPr>
              <a:t>Solid Network camera Integration Tech</a:t>
            </a:r>
            <a:endParaRPr kumimoji="0" lang="en-US" sz="3600" b="1" spc="50" dirty="0">
              <a:ln w="13500">
                <a:solidFill>
                  <a:schemeClr val="accent1">
                    <a:shade val="2500"/>
                    <a:alpha val="6500"/>
                  </a:schemeClr>
                </a:solidFill>
                <a:prstDash val="solid"/>
              </a:ln>
              <a:solidFill>
                <a:schemeClr val="bg1">
                  <a:alpha val="95000"/>
                </a:schemeClr>
              </a:solidFill>
              <a:effectLst>
                <a:innerShdw blurRad="50900" dist="38500" dir="13500000">
                  <a:srgbClr val="000000">
                    <a:alpha val="60000"/>
                  </a:srgbClr>
                </a:innerShdw>
              </a:effectLst>
              <a:latin typeface="Calibri" pitchFamily="34" charset="0"/>
              <a:ea typeface="+mn-ea"/>
              <a:cs typeface="Arial" pitchFamily="34" charset="0"/>
            </a:endParaRPr>
          </a:p>
        </p:txBody>
      </p:sp>
      <p:sp>
        <p:nvSpPr>
          <p:cNvPr id="50178" name="文字方塊 166"/>
          <p:cNvSpPr txBox="1">
            <a:spLocks noChangeArrowheads="1"/>
          </p:cNvSpPr>
          <p:nvPr/>
        </p:nvSpPr>
        <p:spPr bwMode="auto">
          <a:xfrm>
            <a:off x="3546475" y="1103313"/>
            <a:ext cx="5281613" cy="831850"/>
          </a:xfrm>
          <a:prstGeom prst="rect">
            <a:avLst/>
          </a:prstGeom>
          <a:noFill/>
          <a:ln w="9525">
            <a:noFill/>
            <a:miter lim="800000"/>
            <a:headEnd/>
            <a:tailEnd/>
          </a:ln>
        </p:spPr>
        <p:txBody>
          <a:bodyPr>
            <a:spAutoFit/>
          </a:bodyPr>
          <a:lstStyle/>
          <a:p>
            <a:r>
              <a:rPr kumimoji="0" lang="en-US" altLang="zh-TW" sz="2400" b="1">
                <a:solidFill>
                  <a:srgbClr val="FF0000"/>
                </a:solidFill>
                <a:latin typeface="Calibri" pitchFamily="34" charset="0"/>
              </a:rPr>
              <a:t>High compatibility with most major brands on the market consistently</a:t>
            </a:r>
            <a:endParaRPr kumimoji="0" lang="zh-TW" altLang="en-US" sz="2400" b="1">
              <a:solidFill>
                <a:srgbClr val="FF0000"/>
              </a:solidFill>
              <a:latin typeface="Calibri" pitchFamily="34" charset="0"/>
            </a:endParaRPr>
          </a:p>
        </p:txBody>
      </p:sp>
      <p:pic>
        <p:nvPicPr>
          <p:cNvPr id="50179" name="圖片 5"/>
          <p:cNvPicPr>
            <a:picLocks noChangeAspect="1"/>
          </p:cNvPicPr>
          <p:nvPr/>
        </p:nvPicPr>
        <p:blipFill>
          <a:blip r:embed="rId2"/>
          <a:srcRect/>
          <a:stretch>
            <a:fillRect/>
          </a:stretch>
        </p:blipFill>
        <p:spPr bwMode="auto">
          <a:xfrm>
            <a:off x="504825" y="1847850"/>
            <a:ext cx="8139113" cy="4883150"/>
          </a:xfrm>
          <a:prstGeom prst="rect">
            <a:avLst/>
          </a:prstGeom>
          <a:noFill/>
          <a:ln w="9525">
            <a:noFill/>
            <a:miter lim="800000"/>
            <a:headEnd/>
            <a:tailEnd/>
          </a:ln>
        </p:spPr>
      </p:pic>
      <p:pic>
        <p:nvPicPr>
          <p:cNvPr id="50180" name="圖片 2"/>
          <p:cNvPicPr>
            <a:picLocks noChangeAspect="1"/>
          </p:cNvPicPr>
          <p:nvPr/>
        </p:nvPicPr>
        <p:blipFill>
          <a:blip r:embed="rId3"/>
          <a:srcRect/>
          <a:stretch>
            <a:fillRect/>
          </a:stretch>
        </p:blipFill>
        <p:spPr bwMode="auto">
          <a:xfrm>
            <a:off x="1947863" y="5927725"/>
            <a:ext cx="1027112" cy="407988"/>
          </a:xfrm>
          <a:prstGeom prst="rect">
            <a:avLst/>
          </a:prstGeom>
          <a:noFill/>
          <a:ln w="9525">
            <a:noFill/>
            <a:miter lim="800000"/>
            <a:headEnd/>
            <a:tailEnd/>
          </a:ln>
        </p:spPr>
      </p:pic>
      <p:sp>
        <p:nvSpPr>
          <p:cNvPr id="50181" name="文字方塊 166"/>
          <p:cNvSpPr txBox="1">
            <a:spLocks noChangeArrowheads="1"/>
          </p:cNvSpPr>
          <p:nvPr/>
        </p:nvSpPr>
        <p:spPr bwMode="auto">
          <a:xfrm>
            <a:off x="212725" y="1116013"/>
            <a:ext cx="3649663" cy="461962"/>
          </a:xfrm>
          <a:prstGeom prst="rect">
            <a:avLst/>
          </a:prstGeom>
          <a:noFill/>
          <a:ln w="9525">
            <a:noFill/>
            <a:miter lim="800000"/>
            <a:headEnd/>
            <a:tailEnd/>
          </a:ln>
        </p:spPr>
        <p:txBody>
          <a:bodyPr>
            <a:spAutoFit/>
          </a:bodyPr>
          <a:lstStyle/>
          <a:p>
            <a:r>
              <a:rPr kumimoji="0" lang="en-US" altLang="zh-TW" sz="2400" b="1">
                <a:solidFill>
                  <a:srgbClr val="2D1CAE"/>
                </a:solidFill>
                <a:latin typeface="Arial Black" pitchFamily="34" charset="0"/>
              </a:rPr>
              <a:t>QNAP</a:t>
            </a:r>
            <a:r>
              <a:rPr kumimoji="0" lang="en-US" altLang="zh-TW" sz="2400" b="1" i="1">
                <a:solidFill>
                  <a:srgbClr val="2D1CAE"/>
                </a:solidFill>
                <a:latin typeface="Arial Black" pitchFamily="34" charset="0"/>
              </a:rPr>
              <a:t> </a:t>
            </a:r>
            <a:r>
              <a:rPr kumimoji="0" lang="en-US" altLang="zh-TW" sz="2400" b="1" i="1">
                <a:latin typeface="Arial Black" pitchFamily="34" charset="0"/>
              </a:rPr>
              <a:t>VioStor NVR</a:t>
            </a:r>
            <a:r>
              <a:rPr kumimoji="0" lang="zh-TW" altLang="en-US" sz="2400" b="1" i="1">
                <a:latin typeface="Arial Black" pitchFamily="34" charset="0"/>
              </a:rPr>
              <a:t> </a:t>
            </a:r>
            <a:endParaRPr kumimoji="0" lang="en-US" altLang="zh-TW" sz="2400" b="1" i="1">
              <a:latin typeface="Arial Black"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標題 1"/>
          <p:cNvSpPr>
            <a:spLocks noGrp="1"/>
          </p:cNvSpPr>
          <p:nvPr>
            <p:ph type="title"/>
          </p:nvPr>
        </p:nvSpPr>
        <p:spPr/>
        <p:txBody>
          <a:bodyPr/>
          <a:lstStyle/>
          <a:p>
            <a:pPr algn="ctr"/>
            <a:r>
              <a:rPr lang="en-US" altLang="zh-TW" sz="3600" smtClean="0">
                <a:latin typeface="Calibri" pitchFamily="34" charset="0"/>
                <a:ea typeface="新細明體" charset="-120"/>
                <a:sym typeface="Wingdings" pitchFamily="2" charset="2"/>
              </a:rPr>
              <a:t>Industrial level hardware</a:t>
            </a:r>
            <a:endParaRPr lang="zh-TW" altLang="en-US" sz="3600" smtClean="0">
              <a:ea typeface="新細明體" charset="-120"/>
            </a:endParaRPr>
          </a:p>
        </p:txBody>
      </p:sp>
      <p:sp>
        <p:nvSpPr>
          <p:cNvPr id="51202" name="矩形 4"/>
          <p:cNvSpPr>
            <a:spLocks noChangeArrowheads="1"/>
          </p:cNvSpPr>
          <p:nvPr/>
        </p:nvSpPr>
        <p:spPr bwMode="auto">
          <a:xfrm>
            <a:off x="157163" y="1727200"/>
            <a:ext cx="6591300" cy="5092700"/>
          </a:xfrm>
          <a:prstGeom prst="rect">
            <a:avLst/>
          </a:prstGeom>
          <a:noFill/>
          <a:ln w="9525">
            <a:noFill/>
            <a:miter lim="800000"/>
            <a:headEnd/>
            <a:tailEnd/>
          </a:ln>
        </p:spPr>
        <p:txBody>
          <a:bodyPr>
            <a:spAutoFit/>
          </a:bodyPr>
          <a:lstStyle/>
          <a:p>
            <a:pPr marL="457200" indent="-457200">
              <a:lnSpc>
                <a:spcPts val="3000"/>
              </a:lnSpc>
              <a:buClr>
                <a:srgbClr val="595959"/>
              </a:buClr>
              <a:buSzPct val="80000"/>
              <a:buFont typeface="Wingdings" pitchFamily="2" charset="2"/>
              <a:buChar char="n"/>
            </a:pPr>
            <a:r>
              <a:rPr kumimoji="0" lang="en-US" altLang="zh-TW" sz="2400" b="1">
                <a:latin typeface="Calibri" pitchFamily="34" charset="0"/>
                <a:ea typeface="微軟正黑體" pitchFamily="34" charset="-120"/>
                <a:cs typeface="Calibri" pitchFamily="34" charset="0"/>
              </a:rPr>
              <a:t>Intel embedded platform</a:t>
            </a:r>
          </a:p>
          <a:p>
            <a:pPr marL="457200" indent="-457200">
              <a:lnSpc>
                <a:spcPts val="3000"/>
              </a:lnSpc>
              <a:buClr>
                <a:srgbClr val="595959"/>
              </a:buClr>
              <a:buSzPct val="80000"/>
              <a:buFont typeface="Wingdings" pitchFamily="2" charset="2"/>
              <a:buChar char="n"/>
            </a:pPr>
            <a:endParaRPr kumimoji="0" lang="en-US" altLang="zh-TW" sz="2400">
              <a:latin typeface="Calibri" pitchFamily="34" charset="0"/>
              <a:ea typeface="微軟正黑體" pitchFamily="34" charset="-120"/>
              <a:cs typeface="Calibri" pitchFamily="34" charset="0"/>
            </a:endParaRPr>
          </a:p>
          <a:p>
            <a:pPr marL="457200" indent="-457200">
              <a:lnSpc>
                <a:spcPts val="3000"/>
              </a:lnSpc>
              <a:buClr>
                <a:srgbClr val="595959"/>
              </a:buClr>
              <a:buSzPct val="80000"/>
              <a:buFont typeface="Wingdings" pitchFamily="2" charset="2"/>
              <a:buChar char="n"/>
            </a:pPr>
            <a:r>
              <a:rPr kumimoji="0" lang="en-US" altLang="zh-TW" sz="2400" b="1">
                <a:latin typeface="Calibri" pitchFamily="34" charset="0"/>
                <a:ea typeface="微軟正黑體" pitchFamily="34" charset="-120"/>
                <a:cs typeface="Calibri" pitchFamily="34" charset="0"/>
              </a:rPr>
              <a:t>Intuitional LED Indicators  </a:t>
            </a:r>
            <a:r>
              <a:rPr kumimoji="0" lang="en-US" altLang="zh-TW" sz="2400">
                <a:latin typeface="Calibri" pitchFamily="34" charset="0"/>
                <a:ea typeface="微軟正黑體" pitchFamily="34" charset="-120"/>
                <a:cs typeface="Calibri" pitchFamily="34" charset="0"/>
              </a:rPr>
              <a:t>shows NVR’s network Status, LAN, USB, Power, HDD connection status</a:t>
            </a:r>
          </a:p>
          <a:p>
            <a:pPr marL="457200" indent="-457200">
              <a:lnSpc>
                <a:spcPts val="3000"/>
              </a:lnSpc>
              <a:buClr>
                <a:srgbClr val="595959"/>
              </a:buClr>
              <a:buSzPct val="80000"/>
              <a:buFont typeface="Wingdings" pitchFamily="2" charset="2"/>
              <a:buChar char="n"/>
            </a:pPr>
            <a:endParaRPr kumimoji="0" lang="en-US" altLang="zh-TW" sz="2400">
              <a:latin typeface="Calibri" pitchFamily="34" charset="0"/>
              <a:ea typeface="微軟正黑體" pitchFamily="34" charset="-120"/>
              <a:cs typeface="Calibri" pitchFamily="34" charset="0"/>
            </a:endParaRPr>
          </a:p>
          <a:p>
            <a:pPr marL="457200" indent="-457200">
              <a:lnSpc>
                <a:spcPts val="3000"/>
              </a:lnSpc>
              <a:buClr>
                <a:srgbClr val="595959"/>
              </a:buClr>
              <a:buSzPct val="80000"/>
              <a:buFont typeface="Wingdings" pitchFamily="2" charset="2"/>
              <a:buChar char="n"/>
            </a:pPr>
            <a:r>
              <a:rPr kumimoji="0" lang="en-US" altLang="zh-TW" sz="2400" b="1">
                <a:latin typeface="Calibri" pitchFamily="34" charset="0"/>
                <a:ea typeface="微軟正黑體" pitchFamily="34" charset="-120"/>
                <a:cs typeface="Calibri" pitchFamily="34" charset="0"/>
              </a:rPr>
              <a:t>Dual Gigabit LAN ports </a:t>
            </a:r>
            <a:r>
              <a:rPr kumimoji="0" lang="en-US" altLang="zh-TW" sz="2400">
                <a:latin typeface="Calibri" pitchFamily="34" charset="0"/>
                <a:ea typeface="微軟正黑體" pitchFamily="34" charset="-120"/>
                <a:cs typeface="Calibri" pitchFamily="34" charset="0"/>
              </a:rPr>
              <a:t>can support network failover, Loading balance and Dual IP settings</a:t>
            </a:r>
          </a:p>
          <a:p>
            <a:pPr marL="457200" indent="-457200">
              <a:lnSpc>
                <a:spcPts val="3000"/>
              </a:lnSpc>
              <a:buClr>
                <a:srgbClr val="595959"/>
              </a:buClr>
              <a:buSzPct val="80000"/>
              <a:buFont typeface="Wingdings" pitchFamily="2" charset="2"/>
              <a:buChar char="n"/>
            </a:pPr>
            <a:endParaRPr kumimoji="0" lang="en-US" altLang="zh-TW" sz="2400">
              <a:latin typeface="Calibri" pitchFamily="34" charset="0"/>
              <a:ea typeface="微軟正黑體" pitchFamily="34" charset="-120"/>
              <a:cs typeface="Calibri" pitchFamily="34" charset="0"/>
            </a:endParaRPr>
          </a:p>
          <a:p>
            <a:pPr marL="457200" indent="-457200">
              <a:lnSpc>
                <a:spcPts val="3000"/>
              </a:lnSpc>
              <a:buClr>
                <a:srgbClr val="595959"/>
              </a:buClr>
              <a:buSzPct val="80000"/>
              <a:buFont typeface="Wingdings" pitchFamily="2" charset="2"/>
              <a:buChar char="n"/>
            </a:pPr>
            <a:r>
              <a:rPr kumimoji="0" lang="en-US" altLang="zh-TW" sz="2400" b="1">
                <a:latin typeface="Calibri" pitchFamily="34" charset="0"/>
                <a:ea typeface="微軟正黑體" pitchFamily="34" charset="-120"/>
                <a:cs typeface="Calibri" pitchFamily="34" charset="0"/>
              </a:rPr>
              <a:t>Intelligent Auto Power </a:t>
            </a:r>
            <a:r>
              <a:rPr kumimoji="0" lang="en-US" altLang="zh-TW" sz="2400">
                <a:latin typeface="Calibri" pitchFamily="34" charset="0"/>
                <a:ea typeface="微軟正黑體" pitchFamily="34" charset="-120"/>
                <a:cs typeface="Calibri" pitchFamily="34" charset="0"/>
              </a:rPr>
              <a:t>on after Power Recovery</a:t>
            </a:r>
          </a:p>
          <a:p>
            <a:pPr marL="457200" indent="-457200">
              <a:lnSpc>
                <a:spcPts val="3000"/>
              </a:lnSpc>
              <a:buClr>
                <a:srgbClr val="595959"/>
              </a:buClr>
              <a:buSzPct val="80000"/>
              <a:buFont typeface="Wingdings" pitchFamily="2" charset="2"/>
              <a:buChar char="n"/>
            </a:pPr>
            <a:endParaRPr kumimoji="0" lang="en-US" altLang="zh-TW" sz="2400">
              <a:latin typeface="Calibri" pitchFamily="34" charset="0"/>
              <a:ea typeface="微軟正黑體" pitchFamily="34" charset="-120"/>
              <a:cs typeface="Calibri" pitchFamily="34" charset="0"/>
            </a:endParaRPr>
          </a:p>
          <a:p>
            <a:pPr marL="457200" indent="-457200">
              <a:lnSpc>
                <a:spcPts val="3000"/>
              </a:lnSpc>
              <a:buClr>
                <a:srgbClr val="595959"/>
              </a:buClr>
              <a:buSzPct val="80000"/>
              <a:buFont typeface="Wingdings" pitchFamily="2" charset="2"/>
              <a:buChar char="n"/>
            </a:pPr>
            <a:r>
              <a:rPr kumimoji="0" lang="en-US" altLang="zh-TW" sz="2400" b="1">
                <a:latin typeface="Calibri" pitchFamily="34" charset="0"/>
                <a:ea typeface="微軟正黑體" pitchFamily="34" charset="-120"/>
                <a:cs typeface="Calibri" pitchFamily="34" charset="0"/>
              </a:rPr>
              <a:t>UPS Support </a:t>
            </a:r>
            <a:r>
              <a:rPr kumimoji="0" lang="en-US" altLang="zh-TW" sz="2400">
                <a:latin typeface="Calibri" pitchFamily="34" charset="0"/>
                <a:ea typeface="微軟正黑體" pitchFamily="34" charset="-120"/>
                <a:cs typeface="Calibri" pitchFamily="34" charset="0"/>
              </a:rPr>
              <a:t>for 24/7 service</a:t>
            </a:r>
          </a:p>
          <a:p>
            <a:pPr marL="457200" indent="-457200">
              <a:lnSpc>
                <a:spcPts val="3000"/>
              </a:lnSpc>
              <a:buClr>
                <a:srgbClr val="595959"/>
              </a:buClr>
              <a:buSzPct val="80000"/>
              <a:buFont typeface="Wingdings" pitchFamily="2" charset="2"/>
              <a:buChar char="n"/>
            </a:pPr>
            <a:endParaRPr kumimoji="0" lang="zh-TW" altLang="en-US" sz="2400">
              <a:latin typeface="Calibri" pitchFamily="34" charset="0"/>
              <a:ea typeface="微軟正黑體" pitchFamily="34" charset="-120"/>
              <a:cs typeface="Calibri" pitchFamily="34" charset="0"/>
            </a:endParaRPr>
          </a:p>
        </p:txBody>
      </p:sp>
      <p:pic>
        <p:nvPicPr>
          <p:cNvPr id="50178" name="Picture 2" descr="http://www.qnap.com/images/products/Surveillance/vsseries/upssupport.jpg"/>
          <p:cNvPicPr>
            <a:picLocks noChangeAspect="1" noChangeArrowheads="1"/>
          </p:cNvPicPr>
          <p:nvPr/>
        </p:nvPicPr>
        <p:blipFill>
          <a:blip r:embed="rId2"/>
          <a:srcRect/>
          <a:stretch>
            <a:fillRect/>
          </a:stretch>
        </p:blipFill>
        <p:spPr bwMode="auto">
          <a:xfrm>
            <a:off x="7335838" y="5349875"/>
            <a:ext cx="1177925" cy="1176338"/>
          </a:xfrm>
          <a:prstGeom prst="rect">
            <a:avLst/>
          </a:prstGeom>
          <a:noFill/>
          <a:ln>
            <a:solidFill>
              <a:schemeClr val="accent1">
                <a:lumMod val="60000"/>
                <a:lumOff val="40000"/>
              </a:schemeClr>
            </a:solidFill>
          </a:ln>
        </p:spPr>
      </p:pic>
      <p:pic>
        <p:nvPicPr>
          <p:cNvPr id="51204" name="Picture 18" descr="EA_tm_rgb_prcs"/>
          <p:cNvPicPr>
            <a:picLocks noChangeAspect="1" noChangeArrowheads="1"/>
          </p:cNvPicPr>
          <p:nvPr/>
        </p:nvPicPr>
        <p:blipFill>
          <a:blip r:embed="rId3"/>
          <a:srcRect/>
          <a:stretch>
            <a:fillRect/>
          </a:stretch>
        </p:blipFill>
        <p:spPr bwMode="auto">
          <a:xfrm>
            <a:off x="6826250" y="1273175"/>
            <a:ext cx="1795463" cy="1633538"/>
          </a:xfrm>
          <a:prstGeom prst="rect">
            <a:avLst/>
          </a:prstGeom>
          <a:noFill/>
          <a:ln w="9525">
            <a:noFill/>
            <a:miter lim="800000"/>
            <a:headEnd/>
            <a:tailEnd/>
          </a:ln>
        </p:spPr>
      </p:pic>
      <p:sp>
        <p:nvSpPr>
          <p:cNvPr id="51205" name="文字方塊 166"/>
          <p:cNvSpPr txBox="1">
            <a:spLocks noChangeArrowheads="1"/>
          </p:cNvSpPr>
          <p:nvPr/>
        </p:nvSpPr>
        <p:spPr bwMode="auto">
          <a:xfrm>
            <a:off x="212725" y="1116013"/>
            <a:ext cx="3649663" cy="461962"/>
          </a:xfrm>
          <a:prstGeom prst="rect">
            <a:avLst/>
          </a:prstGeom>
          <a:noFill/>
          <a:ln w="9525">
            <a:noFill/>
            <a:miter lim="800000"/>
            <a:headEnd/>
            <a:tailEnd/>
          </a:ln>
        </p:spPr>
        <p:txBody>
          <a:bodyPr>
            <a:spAutoFit/>
          </a:bodyPr>
          <a:lstStyle/>
          <a:p>
            <a:r>
              <a:rPr kumimoji="0" lang="en-US" altLang="zh-TW" sz="2400" b="1">
                <a:solidFill>
                  <a:srgbClr val="2D1CAE"/>
                </a:solidFill>
                <a:latin typeface="Arial Black" pitchFamily="34" charset="0"/>
              </a:rPr>
              <a:t>QNAP</a:t>
            </a:r>
            <a:r>
              <a:rPr kumimoji="0" lang="en-US" altLang="zh-TW" sz="2400" b="1" i="1">
                <a:solidFill>
                  <a:srgbClr val="2D1CAE"/>
                </a:solidFill>
                <a:latin typeface="Arial Black" pitchFamily="34" charset="0"/>
              </a:rPr>
              <a:t> </a:t>
            </a:r>
            <a:r>
              <a:rPr kumimoji="0" lang="en-US" altLang="zh-TW" sz="2400" b="1" i="1">
                <a:latin typeface="Arial Black" pitchFamily="34" charset="0"/>
              </a:rPr>
              <a:t>VioStor NVR</a:t>
            </a:r>
            <a:r>
              <a:rPr kumimoji="0" lang="zh-TW" altLang="en-US" sz="2400" b="1" i="1">
                <a:latin typeface="Arial Black" pitchFamily="34" charset="0"/>
              </a:rPr>
              <a:t> </a:t>
            </a:r>
            <a:endParaRPr kumimoji="0" lang="en-US" altLang="zh-TW" sz="2400" b="1" i="1">
              <a:latin typeface="Arial Black" pitchFamily="34" charset="0"/>
            </a:endParaRPr>
          </a:p>
        </p:txBody>
      </p:sp>
      <p:pic>
        <p:nvPicPr>
          <p:cNvPr id="56322" name="Picture 2" descr="http://www.qnapsecurity.com/images/products/Surveillance/VS-2012Pro/feature21.jpg"/>
          <p:cNvPicPr>
            <a:picLocks noChangeAspect="1" noChangeArrowheads="1"/>
          </p:cNvPicPr>
          <p:nvPr/>
        </p:nvPicPr>
        <p:blipFill>
          <a:blip r:embed="rId4"/>
          <a:srcRect/>
          <a:stretch>
            <a:fillRect/>
          </a:stretch>
        </p:blipFill>
        <p:spPr bwMode="auto">
          <a:xfrm>
            <a:off x="7327900" y="4173538"/>
            <a:ext cx="1185863" cy="1187450"/>
          </a:xfrm>
          <a:prstGeom prst="rect">
            <a:avLst/>
          </a:prstGeom>
          <a:noFill/>
          <a:ln>
            <a:solidFill>
              <a:schemeClr val="accent1">
                <a:lumMod val="60000"/>
                <a:lumOff val="40000"/>
              </a:schemeClr>
            </a:solidFill>
          </a:ln>
        </p:spPr>
      </p:pic>
      <p:pic>
        <p:nvPicPr>
          <p:cNvPr id="56324" name="Picture 4" descr="http://www.qnapsecurity.com/images/products/Surveillance/VS-2012Pro/feature23.jpg"/>
          <p:cNvPicPr>
            <a:picLocks noChangeAspect="1" noChangeArrowheads="1"/>
          </p:cNvPicPr>
          <p:nvPr/>
        </p:nvPicPr>
        <p:blipFill>
          <a:blip r:embed="rId5"/>
          <a:srcRect/>
          <a:stretch>
            <a:fillRect/>
          </a:stretch>
        </p:blipFill>
        <p:spPr bwMode="auto">
          <a:xfrm>
            <a:off x="7329488" y="2976563"/>
            <a:ext cx="1169987" cy="1169987"/>
          </a:xfrm>
          <a:prstGeom prst="rect">
            <a:avLst/>
          </a:prstGeom>
          <a:noFill/>
          <a:ln>
            <a:solidFill>
              <a:schemeClr val="accent1">
                <a:lumMod val="60000"/>
                <a:lumOff val="40000"/>
              </a:schemeClr>
            </a:solid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圖片 3"/>
          <p:cNvPicPr>
            <a:picLocks noChangeAspect="1"/>
          </p:cNvPicPr>
          <p:nvPr/>
        </p:nvPicPr>
        <p:blipFill>
          <a:blip r:embed="rId3"/>
          <a:srcRect l="8289" t="6088" r="3210" b="15555"/>
          <a:stretch>
            <a:fillRect/>
          </a:stretch>
        </p:blipFill>
        <p:spPr bwMode="auto">
          <a:xfrm>
            <a:off x="141288" y="2143125"/>
            <a:ext cx="2974975" cy="2239963"/>
          </a:xfrm>
          <a:prstGeom prst="rect">
            <a:avLst/>
          </a:prstGeom>
          <a:noFill/>
          <a:ln w="9525">
            <a:noFill/>
            <a:miter lim="800000"/>
            <a:headEnd/>
            <a:tailEnd/>
          </a:ln>
        </p:spPr>
      </p:pic>
      <p:pic>
        <p:nvPicPr>
          <p:cNvPr id="52226" name="圖片 4"/>
          <p:cNvPicPr>
            <a:picLocks noChangeAspect="1"/>
          </p:cNvPicPr>
          <p:nvPr/>
        </p:nvPicPr>
        <p:blipFill>
          <a:blip r:embed="rId4"/>
          <a:srcRect/>
          <a:stretch>
            <a:fillRect/>
          </a:stretch>
        </p:blipFill>
        <p:spPr bwMode="auto">
          <a:xfrm>
            <a:off x="3216275" y="2663825"/>
            <a:ext cx="2301875" cy="1643063"/>
          </a:xfrm>
          <a:prstGeom prst="rect">
            <a:avLst/>
          </a:prstGeom>
          <a:noFill/>
          <a:ln w="9525">
            <a:noFill/>
            <a:miter lim="800000"/>
            <a:headEnd/>
            <a:tailEnd/>
          </a:ln>
        </p:spPr>
      </p:pic>
      <p:sp>
        <p:nvSpPr>
          <p:cNvPr id="52227" name="文字方塊 166"/>
          <p:cNvSpPr txBox="1">
            <a:spLocks noChangeArrowheads="1"/>
          </p:cNvSpPr>
          <p:nvPr/>
        </p:nvSpPr>
        <p:spPr bwMode="auto">
          <a:xfrm>
            <a:off x="212725" y="1116013"/>
            <a:ext cx="3649663" cy="461962"/>
          </a:xfrm>
          <a:prstGeom prst="rect">
            <a:avLst/>
          </a:prstGeom>
          <a:noFill/>
          <a:ln w="9525">
            <a:noFill/>
            <a:miter lim="800000"/>
            <a:headEnd/>
            <a:tailEnd/>
          </a:ln>
        </p:spPr>
        <p:txBody>
          <a:bodyPr>
            <a:spAutoFit/>
          </a:bodyPr>
          <a:lstStyle/>
          <a:p>
            <a:r>
              <a:rPr kumimoji="0" lang="en-US" altLang="zh-TW" sz="2400" b="1">
                <a:solidFill>
                  <a:srgbClr val="2D1CAE"/>
                </a:solidFill>
                <a:latin typeface="Arial Black" pitchFamily="34" charset="0"/>
              </a:rPr>
              <a:t>QNAP</a:t>
            </a:r>
            <a:r>
              <a:rPr kumimoji="0" lang="en-US" altLang="zh-TW" sz="2400" b="1" i="1">
                <a:solidFill>
                  <a:srgbClr val="2D1CAE"/>
                </a:solidFill>
                <a:latin typeface="Arial Black" pitchFamily="34" charset="0"/>
              </a:rPr>
              <a:t> </a:t>
            </a:r>
            <a:r>
              <a:rPr kumimoji="0" lang="en-US" altLang="zh-TW" sz="2400" b="1" i="1">
                <a:latin typeface="Arial Black" pitchFamily="34" charset="0"/>
              </a:rPr>
              <a:t>VioStor NVR</a:t>
            </a:r>
            <a:r>
              <a:rPr kumimoji="0" lang="zh-TW" altLang="en-US" sz="2400" b="1" i="1">
                <a:latin typeface="Arial Black" pitchFamily="34" charset="0"/>
              </a:rPr>
              <a:t> </a:t>
            </a:r>
            <a:endParaRPr kumimoji="0" lang="en-US" altLang="zh-TW" sz="2400" b="1" i="1">
              <a:latin typeface="Arial Black" pitchFamily="34" charset="0"/>
            </a:endParaRPr>
          </a:p>
        </p:txBody>
      </p:sp>
      <p:sp>
        <p:nvSpPr>
          <p:cNvPr id="52228" name="標題 1"/>
          <p:cNvSpPr>
            <a:spLocks noGrp="1"/>
          </p:cNvSpPr>
          <p:nvPr>
            <p:ph type="title"/>
          </p:nvPr>
        </p:nvSpPr>
        <p:spPr/>
        <p:txBody>
          <a:bodyPr/>
          <a:lstStyle/>
          <a:p>
            <a:pPr algn="ctr"/>
            <a:r>
              <a:rPr lang="en-US" altLang="zh-TW" sz="3600" smtClean="0">
                <a:latin typeface="Calibri" pitchFamily="34" charset="0"/>
                <a:ea typeface="新細明體" charset="-120"/>
                <a:sym typeface="Wingdings" pitchFamily="2" charset="2"/>
              </a:rPr>
              <a:t>Industrial level hardware</a:t>
            </a:r>
            <a:endParaRPr lang="zh-TW" altLang="en-US" sz="3600" smtClean="0">
              <a:ea typeface="新細明體" charset="-120"/>
            </a:endParaRPr>
          </a:p>
        </p:txBody>
      </p:sp>
      <p:pic>
        <p:nvPicPr>
          <p:cNvPr id="52229" name="Picture 1"/>
          <p:cNvPicPr>
            <a:picLocks noChangeAspect="1" noChangeArrowheads="1"/>
          </p:cNvPicPr>
          <p:nvPr/>
        </p:nvPicPr>
        <p:blipFill>
          <a:blip r:embed="rId5"/>
          <a:srcRect/>
          <a:stretch>
            <a:fillRect/>
          </a:stretch>
        </p:blipFill>
        <p:spPr bwMode="auto">
          <a:xfrm>
            <a:off x="5989638" y="2416175"/>
            <a:ext cx="2495550" cy="1919288"/>
          </a:xfrm>
          <a:prstGeom prst="rect">
            <a:avLst/>
          </a:prstGeom>
          <a:noFill/>
          <a:ln w="9525">
            <a:noFill/>
            <a:miter lim="800000"/>
            <a:headEnd/>
            <a:tailEnd/>
          </a:ln>
        </p:spPr>
      </p:pic>
      <p:pic>
        <p:nvPicPr>
          <p:cNvPr id="52230" name="圖片 9"/>
          <p:cNvPicPr>
            <a:picLocks noChangeAspect="1"/>
          </p:cNvPicPr>
          <p:nvPr/>
        </p:nvPicPr>
        <p:blipFill>
          <a:blip r:embed="rId6"/>
          <a:srcRect/>
          <a:stretch>
            <a:fillRect/>
          </a:stretch>
        </p:blipFill>
        <p:spPr bwMode="auto">
          <a:xfrm rot="618376">
            <a:off x="7889875" y="4014788"/>
            <a:ext cx="1166813" cy="1084262"/>
          </a:xfrm>
          <a:prstGeom prst="rect">
            <a:avLst/>
          </a:prstGeom>
          <a:noFill/>
          <a:ln w="9525">
            <a:noFill/>
            <a:miter lim="800000"/>
            <a:headEnd/>
            <a:tailEnd/>
          </a:ln>
        </p:spPr>
      </p:pic>
      <p:sp>
        <p:nvSpPr>
          <p:cNvPr id="52231" name="文字方塊 19"/>
          <p:cNvSpPr txBox="1">
            <a:spLocks noChangeArrowheads="1"/>
          </p:cNvSpPr>
          <p:nvPr/>
        </p:nvSpPr>
        <p:spPr bwMode="auto">
          <a:xfrm>
            <a:off x="0" y="4629150"/>
            <a:ext cx="8797925" cy="1938338"/>
          </a:xfrm>
          <a:prstGeom prst="rect">
            <a:avLst/>
          </a:prstGeom>
          <a:noFill/>
          <a:ln w="9525">
            <a:noFill/>
            <a:miter lim="800000"/>
            <a:headEnd/>
            <a:tailEnd/>
          </a:ln>
        </p:spPr>
        <p:txBody>
          <a:bodyPr>
            <a:spAutoFit/>
          </a:bodyPr>
          <a:lstStyle/>
          <a:p>
            <a:pPr marL="457200" indent="-457200">
              <a:buFontTx/>
              <a:buAutoNum type="arabicPeriod"/>
            </a:pPr>
            <a:r>
              <a:rPr kumimoji="0" lang="en-US" altLang="zh-TW" sz="2400">
                <a:latin typeface="Calibri" pitchFamily="34" charset="0"/>
              </a:rPr>
              <a:t>CPU Thermal Solution with Fan-less Design</a:t>
            </a:r>
          </a:p>
          <a:p>
            <a:pPr marL="457200" indent="-457200">
              <a:buFontTx/>
              <a:buAutoNum type="arabicPeriod"/>
            </a:pPr>
            <a:r>
              <a:rPr kumimoji="0" lang="en-US" altLang="zh-TW" sz="2400">
                <a:latin typeface="Calibri" pitchFamily="34" charset="0"/>
              </a:rPr>
              <a:t>Hot-swappable SATA hard drives with cable-less design</a:t>
            </a:r>
          </a:p>
          <a:p>
            <a:pPr marL="457200" indent="-457200">
              <a:buFontTx/>
              <a:buAutoNum type="arabicPeriod"/>
            </a:pPr>
            <a:r>
              <a:rPr kumimoji="0" lang="en-US" altLang="zh-TW" sz="2400">
                <a:latin typeface="Calibri" pitchFamily="34" charset="0"/>
              </a:rPr>
              <a:t>Easy-hot-swappable fan module for 12-bay NVR</a:t>
            </a:r>
          </a:p>
          <a:p>
            <a:pPr marL="457200" indent="-457200">
              <a:buFontTx/>
              <a:buAutoNum type="arabicPeriod"/>
            </a:pPr>
            <a:r>
              <a:rPr kumimoji="0" lang="en-US" altLang="zh-TW" sz="2400">
                <a:latin typeface="Calibri" pitchFamily="34" charset="0"/>
              </a:rPr>
              <a:t>Build-in Japanese Sanyodenki system fan for 4-bay/ 6-bay Tower </a:t>
            </a:r>
          </a:p>
          <a:p>
            <a:pPr marL="457200" indent="-457200">
              <a:buFontTx/>
              <a:buAutoNum type="arabicPeriod"/>
            </a:pPr>
            <a:endParaRPr kumimoji="0" lang="zh-TW" altLang="en-US" sz="2400">
              <a:latin typeface="Calibri" pitchFamily="34" charset="0"/>
            </a:endParaRPr>
          </a:p>
        </p:txBody>
      </p:sp>
      <p:sp>
        <p:nvSpPr>
          <p:cNvPr id="52232" name="文字方塊 20"/>
          <p:cNvSpPr txBox="1">
            <a:spLocks noChangeArrowheads="1"/>
          </p:cNvSpPr>
          <p:nvPr/>
        </p:nvSpPr>
        <p:spPr bwMode="auto">
          <a:xfrm>
            <a:off x="220663" y="1985963"/>
            <a:ext cx="398462" cy="400050"/>
          </a:xfrm>
          <a:prstGeom prst="rect">
            <a:avLst/>
          </a:prstGeom>
          <a:noFill/>
          <a:ln w="9525">
            <a:noFill/>
            <a:miter lim="800000"/>
            <a:headEnd/>
            <a:tailEnd/>
          </a:ln>
        </p:spPr>
        <p:txBody>
          <a:bodyPr wrap="none">
            <a:spAutoFit/>
          </a:bodyPr>
          <a:lstStyle/>
          <a:p>
            <a:r>
              <a:rPr kumimoji="0" lang="en-US" altLang="zh-TW"/>
              <a:t>1.</a:t>
            </a:r>
            <a:endParaRPr kumimoji="0" lang="zh-TW" altLang="en-US"/>
          </a:p>
        </p:txBody>
      </p:sp>
      <p:sp>
        <p:nvSpPr>
          <p:cNvPr id="52233" name="文字方塊 21"/>
          <p:cNvSpPr txBox="1">
            <a:spLocks noChangeArrowheads="1"/>
          </p:cNvSpPr>
          <p:nvPr/>
        </p:nvSpPr>
        <p:spPr bwMode="auto">
          <a:xfrm>
            <a:off x="3100388" y="2001838"/>
            <a:ext cx="398462" cy="400050"/>
          </a:xfrm>
          <a:prstGeom prst="rect">
            <a:avLst/>
          </a:prstGeom>
          <a:noFill/>
          <a:ln w="9525">
            <a:noFill/>
            <a:miter lim="800000"/>
            <a:headEnd/>
            <a:tailEnd/>
          </a:ln>
        </p:spPr>
        <p:txBody>
          <a:bodyPr>
            <a:spAutoFit/>
          </a:bodyPr>
          <a:lstStyle/>
          <a:p>
            <a:r>
              <a:rPr kumimoji="0" lang="en-US" altLang="zh-TW"/>
              <a:t>2.</a:t>
            </a:r>
            <a:endParaRPr kumimoji="0" lang="zh-TW" altLang="en-US"/>
          </a:p>
        </p:txBody>
      </p:sp>
      <p:sp>
        <p:nvSpPr>
          <p:cNvPr id="52234" name="文字方塊 22"/>
          <p:cNvSpPr txBox="1">
            <a:spLocks noChangeArrowheads="1"/>
          </p:cNvSpPr>
          <p:nvPr/>
        </p:nvSpPr>
        <p:spPr bwMode="auto">
          <a:xfrm>
            <a:off x="5964238" y="2028825"/>
            <a:ext cx="398462" cy="400050"/>
          </a:xfrm>
          <a:prstGeom prst="rect">
            <a:avLst/>
          </a:prstGeom>
          <a:noFill/>
          <a:ln w="9525">
            <a:noFill/>
            <a:miter lim="800000"/>
            <a:headEnd/>
            <a:tailEnd/>
          </a:ln>
        </p:spPr>
        <p:txBody>
          <a:bodyPr>
            <a:spAutoFit/>
          </a:bodyPr>
          <a:lstStyle/>
          <a:p>
            <a:r>
              <a:rPr kumimoji="0" lang="en-US" altLang="zh-TW"/>
              <a:t>3.</a:t>
            </a:r>
            <a:endParaRPr kumimoji="0" lang="zh-TW" altLang="en-US"/>
          </a:p>
        </p:txBody>
      </p:sp>
      <p:sp>
        <p:nvSpPr>
          <p:cNvPr id="52235" name="文字方塊 23"/>
          <p:cNvSpPr txBox="1">
            <a:spLocks noChangeArrowheads="1"/>
          </p:cNvSpPr>
          <p:nvPr/>
        </p:nvSpPr>
        <p:spPr bwMode="auto">
          <a:xfrm>
            <a:off x="8497888" y="5192713"/>
            <a:ext cx="396875" cy="400050"/>
          </a:xfrm>
          <a:prstGeom prst="rect">
            <a:avLst/>
          </a:prstGeom>
          <a:noFill/>
          <a:ln w="9525">
            <a:noFill/>
            <a:miter lim="800000"/>
            <a:headEnd/>
            <a:tailEnd/>
          </a:ln>
        </p:spPr>
        <p:txBody>
          <a:bodyPr>
            <a:spAutoFit/>
          </a:bodyPr>
          <a:lstStyle/>
          <a:p>
            <a:r>
              <a:rPr kumimoji="0" lang="en-US" altLang="zh-TW"/>
              <a:t>4.</a:t>
            </a:r>
            <a:endParaRPr kumimoji="0" lang="zh-TW"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標題 1"/>
          <p:cNvSpPr>
            <a:spLocks noGrp="1"/>
          </p:cNvSpPr>
          <p:nvPr>
            <p:ph type="title"/>
          </p:nvPr>
        </p:nvSpPr>
        <p:spPr/>
        <p:txBody>
          <a:bodyPr/>
          <a:lstStyle/>
          <a:p>
            <a:pPr algn="ctr"/>
            <a:r>
              <a:rPr lang="en-US" altLang="zh-TW" sz="3600" smtClean="0">
                <a:latin typeface="Calibri" pitchFamily="34" charset="0"/>
                <a:ea typeface="新細明體" charset="-120"/>
                <a:sym typeface="Wingdings" pitchFamily="2" charset="2"/>
              </a:rPr>
              <a:t>Reliable Storage Solution</a:t>
            </a:r>
            <a:endParaRPr lang="zh-TW" altLang="en-US" sz="3600" smtClean="0">
              <a:latin typeface="Calibri" pitchFamily="34" charset="0"/>
              <a:ea typeface="新細明體" charset="-120"/>
              <a:sym typeface="Wingdings" pitchFamily="2" charset="2"/>
            </a:endParaRPr>
          </a:p>
        </p:txBody>
      </p:sp>
      <p:sp>
        <p:nvSpPr>
          <p:cNvPr id="54274" name="內容版面配置區 2"/>
          <p:cNvSpPr>
            <a:spLocks noGrp="1"/>
          </p:cNvSpPr>
          <p:nvPr>
            <p:ph idx="1"/>
          </p:nvPr>
        </p:nvSpPr>
        <p:spPr>
          <a:xfrm>
            <a:off x="295275" y="2049463"/>
            <a:ext cx="6169025" cy="3500437"/>
          </a:xfrm>
        </p:spPr>
        <p:txBody>
          <a:bodyPr/>
          <a:lstStyle/>
          <a:p>
            <a:pPr>
              <a:buFont typeface="Wingdings" pitchFamily="2" charset="2"/>
              <a:buNone/>
            </a:pPr>
            <a:r>
              <a:rPr lang="en-US" altLang="zh-TW" smtClean="0">
                <a:latin typeface="Calibri" pitchFamily="34" charset="0"/>
                <a:ea typeface="新細明體" charset="-120"/>
              </a:rPr>
              <a:t/>
            </a:r>
            <a:br>
              <a:rPr lang="en-US" altLang="zh-TW" smtClean="0">
                <a:latin typeface="Calibri" pitchFamily="34" charset="0"/>
                <a:ea typeface="新細明體" charset="-120"/>
              </a:rPr>
            </a:br>
            <a:r>
              <a:rPr lang="en-US" altLang="zh-TW" smtClean="0">
                <a:latin typeface="Calibri" pitchFamily="34" charset="0"/>
                <a:ea typeface="新細明體" charset="-120"/>
              </a:rPr>
              <a:t>The VioStor NVR supports RAID 0, 1, 5, 6, 5+hot spare, single, and JBOD disk configurations. Its hot-swap design allows a failed drive of a disk volume (RAID 1 or above) to be replaced by hot swapping without turning off the server.</a:t>
            </a:r>
          </a:p>
          <a:p>
            <a:r>
              <a:rPr lang="en-US" altLang="zh-TW" sz="2400" b="1" smtClean="0">
                <a:latin typeface="Calibri" pitchFamily="34" charset="0"/>
                <a:ea typeface="新細明體" charset="-120"/>
              </a:rPr>
              <a:t>Online RAID Capacity Expansion</a:t>
            </a:r>
            <a:r>
              <a:rPr lang="en-US" altLang="zh-TW" smtClean="0">
                <a:latin typeface="Calibri" pitchFamily="34" charset="0"/>
                <a:ea typeface="新細明體" charset="-120"/>
              </a:rPr>
              <a:t/>
            </a:r>
            <a:br>
              <a:rPr lang="en-US" altLang="zh-TW" smtClean="0">
                <a:latin typeface="Calibri" pitchFamily="34" charset="0"/>
                <a:ea typeface="新細明體" charset="-120"/>
              </a:rPr>
            </a:br>
            <a:endParaRPr lang="en-US" altLang="zh-TW" smtClean="0">
              <a:latin typeface="Calibri" pitchFamily="34" charset="0"/>
              <a:ea typeface="新細明體" charset="-120"/>
            </a:endParaRPr>
          </a:p>
          <a:p>
            <a:r>
              <a:rPr lang="en-US" altLang="zh-TW" sz="2400" b="1" smtClean="0">
                <a:latin typeface="Calibri" pitchFamily="34" charset="0"/>
                <a:ea typeface="新細明體" charset="-120"/>
              </a:rPr>
              <a:t>Online RAID Level Migration</a:t>
            </a:r>
            <a:endParaRPr lang="en-US" altLang="zh-TW" b="1" smtClean="0">
              <a:latin typeface="Calibri" pitchFamily="34" charset="0"/>
              <a:ea typeface="新細明體" charset="-120"/>
              <a:sym typeface="Wingdings" pitchFamily="2" charset="2"/>
            </a:endParaRPr>
          </a:p>
        </p:txBody>
      </p:sp>
      <p:pic>
        <p:nvPicPr>
          <p:cNvPr id="7" name="Picture 2" descr="http://www.qnap.com/images/products/Surveillance/vsseries/onlineraid_exp.jpg"/>
          <p:cNvPicPr>
            <a:picLocks noChangeAspect="1" noChangeArrowheads="1"/>
          </p:cNvPicPr>
          <p:nvPr/>
        </p:nvPicPr>
        <p:blipFill>
          <a:blip r:embed="rId3"/>
          <a:srcRect/>
          <a:stretch>
            <a:fillRect/>
          </a:stretch>
        </p:blipFill>
        <p:spPr bwMode="auto">
          <a:xfrm>
            <a:off x="7110413" y="5173663"/>
            <a:ext cx="1419225" cy="1419225"/>
          </a:xfrm>
          <a:prstGeom prst="rect">
            <a:avLst/>
          </a:prstGeom>
          <a:noFill/>
          <a:ln>
            <a:solidFill>
              <a:schemeClr val="accent5">
                <a:lumMod val="90000"/>
              </a:schemeClr>
            </a:solidFill>
          </a:ln>
        </p:spPr>
      </p:pic>
      <p:pic>
        <p:nvPicPr>
          <p:cNvPr id="8" name="Picture 4" descr="http://www.qnap.com/images/products/Surveillance/vsseries/onlineraid_mig.jpg"/>
          <p:cNvPicPr>
            <a:picLocks noChangeAspect="1" noChangeArrowheads="1"/>
          </p:cNvPicPr>
          <p:nvPr/>
        </p:nvPicPr>
        <p:blipFill>
          <a:blip r:embed="rId4"/>
          <a:srcRect/>
          <a:stretch>
            <a:fillRect/>
          </a:stretch>
        </p:blipFill>
        <p:spPr bwMode="auto">
          <a:xfrm>
            <a:off x="5438775" y="5186363"/>
            <a:ext cx="1420813" cy="1420812"/>
          </a:xfrm>
          <a:prstGeom prst="rect">
            <a:avLst/>
          </a:prstGeom>
          <a:noFill/>
          <a:ln>
            <a:solidFill>
              <a:schemeClr val="accent5">
                <a:lumMod val="90000"/>
              </a:schemeClr>
            </a:solidFill>
          </a:ln>
        </p:spPr>
      </p:pic>
      <p:sp>
        <p:nvSpPr>
          <p:cNvPr id="54277" name="矩形 10"/>
          <p:cNvSpPr>
            <a:spLocks noChangeArrowheads="1"/>
          </p:cNvSpPr>
          <p:nvPr/>
        </p:nvSpPr>
        <p:spPr bwMode="auto">
          <a:xfrm>
            <a:off x="236538" y="1530350"/>
            <a:ext cx="7440612" cy="461963"/>
          </a:xfrm>
          <a:prstGeom prst="rect">
            <a:avLst/>
          </a:prstGeom>
          <a:noFill/>
          <a:ln w="9525">
            <a:noFill/>
            <a:miter lim="800000"/>
            <a:headEnd/>
            <a:tailEnd/>
          </a:ln>
        </p:spPr>
        <p:txBody>
          <a:bodyPr>
            <a:spAutoFit/>
          </a:bodyPr>
          <a:lstStyle/>
          <a:p>
            <a:r>
              <a:rPr kumimoji="0" lang="en-US" altLang="zh-TW" sz="2400">
                <a:solidFill>
                  <a:srgbClr val="FF0000"/>
                </a:solidFill>
                <a:latin typeface="Calibri" pitchFamily="34" charset="0"/>
              </a:rPr>
              <a:t>Advanced RAID with Hot-swap Design</a:t>
            </a:r>
          </a:p>
        </p:txBody>
      </p:sp>
      <p:sp>
        <p:nvSpPr>
          <p:cNvPr id="54278" name="文字方塊 166"/>
          <p:cNvSpPr txBox="1">
            <a:spLocks noChangeArrowheads="1"/>
          </p:cNvSpPr>
          <p:nvPr/>
        </p:nvSpPr>
        <p:spPr bwMode="auto">
          <a:xfrm>
            <a:off x="212725" y="1116013"/>
            <a:ext cx="3649663" cy="461962"/>
          </a:xfrm>
          <a:prstGeom prst="rect">
            <a:avLst/>
          </a:prstGeom>
          <a:noFill/>
          <a:ln w="9525">
            <a:noFill/>
            <a:miter lim="800000"/>
            <a:headEnd/>
            <a:tailEnd/>
          </a:ln>
        </p:spPr>
        <p:txBody>
          <a:bodyPr>
            <a:spAutoFit/>
          </a:bodyPr>
          <a:lstStyle/>
          <a:p>
            <a:r>
              <a:rPr kumimoji="0" lang="en-US" altLang="zh-TW" sz="2400" b="1">
                <a:solidFill>
                  <a:srgbClr val="2D1CAE"/>
                </a:solidFill>
                <a:latin typeface="Arial Black" pitchFamily="34" charset="0"/>
              </a:rPr>
              <a:t>QNAP</a:t>
            </a:r>
            <a:r>
              <a:rPr kumimoji="0" lang="en-US" altLang="zh-TW" sz="2400" b="1" i="1">
                <a:solidFill>
                  <a:srgbClr val="2D1CAE"/>
                </a:solidFill>
                <a:latin typeface="Arial Black" pitchFamily="34" charset="0"/>
              </a:rPr>
              <a:t> </a:t>
            </a:r>
            <a:r>
              <a:rPr kumimoji="0" lang="en-US" altLang="zh-TW" sz="2400" b="1" i="1">
                <a:latin typeface="Arial Black" pitchFamily="34" charset="0"/>
              </a:rPr>
              <a:t>VioStor NVR</a:t>
            </a:r>
            <a:r>
              <a:rPr kumimoji="0" lang="zh-TW" altLang="en-US" sz="2400" b="1" i="1">
                <a:latin typeface="Arial Black" pitchFamily="34" charset="0"/>
              </a:rPr>
              <a:t> </a:t>
            </a:r>
            <a:endParaRPr kumimoji="0" lang="en-US" altLang="zh-TW" sz="2400" b="1" i="1">
              <a:latin typeface="Arial Black"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標題 1"/>
          <p:cNvSpPr>
            <a:spLocks noGrp="1"/>
          </p:cNvSpPr>
          <p:nvPr>
            <p:ph type="title"/>
          </p:nvPr>
        </p:nvSpPr>
        <p:spPr>
          <a:xfrm>
            <a:off x="250825" y="155575"/>
            <a:ext cx="8893175" cy="676275"/>
          </a:xfrm>
        </p:spPr>
        <p:txBody>
          <a:bodyPr/>
          <a:lstStyle/>
          <a:p>
            <a:pPr algn="ctr"/>
            <a:r>
              <a:rPr lang="en-US" altLang="zh-TW" sz="3600" smtClean="0">
                <a:latin typeface="Calibri" pitchFamily="34" charset="0"/>
                <a:ea typeface="新細明體" charset="-120"/>
                <a:sym typeface="Wingdings" pitchFamily="2" charset="2"/>
              </a:rPr>
              <a:t>Remote Monitoring</a:t>
            </a:r>
            <a:endParaRPr lang="zh-TW" altLang="en-US" sz="3600" smtClean="0">
              <a:latin typeface="Calibri" pitchFamily="34" charset="0"/>
              <a:ea typeface="新細明體" charset="-120"/>
              <a:sym typeface="Wingdings" pitchFamily="2" charset="2"/>
            </a:endParaRPr>
          </a:p>
        </p:txBody>
      </p:sp>
      <p:pic>
        <p:nvPicPr>
          <p:cNvPr id="56322" name="Picture 7"/>
          <p:cNvPicPr>
            <a:picLocks noChangeAspect="1" noChangeArrowheads="1"/>
          </p:cNvPicPr>
          <p:nvPr/>
        </p:nvPicPr>
        <p:blipFill>
          <a:blip r:embed="rId3"/>
          <a:srcRect/>
          <a:stretch>
            <a:fillRect/>
          </a:stretch>
        </p:blipFill>
        <p:spPr bwMode="auto">
          <a:xfrm>
            <a:off x="420688" y="1106488"/>
            <a:ext cx="4521200" cy="2771775"/>
          </a:xfrm>
          <a:prstGeom prst="rect">
            <a:avLst/>
          </a:prstGeom>
          <a:noFill/>
          <a:ln w="9525">
            <a:noFill/>
            <a:miter lim="800000"/>
            <a:headEnd/>
            <a:tailEnd/>
          </a:ln>
        </p:spPr>
      </p:pic>
      <p:sp>
        <p:nvSpPr>
          <p:cNvPr id="56323" name="矩形 10"/>
          <p:cNvSpPr>
            <a:spLocks noChangeArrowheads="1"/>
          </p:cNvSpPr>
          <p:nvPr/>
        </p:nvSpPr>
        <p:spPr bwMode="auto">
          <a:xfrm>
            <a:off x="220663" y="3878263"/>
            <a:ext cx="8591550" cy="2554287"/>
          </a:xfrm>
          <a:prstGeom prst="rect">
            <a:avLst/>
          </a:prstGeom>
          <a:noFill/>
          <a:ln w="9525">
            <a:noFill/>
            <a:miter lim="800000"/>
            <a:headEnd/>
            <a:tailEnd/>
          </a:ln>
        </p:spPr>
        <p:txBody>
          <a:bodyPr>
            <a:spAutoFit/>
          </a:bodyPr>
          <a:lstStyle/>
          <a:p>
            <a:pPr>
              <a:spcBef>
                <a:spcPts val="600"/>
              </a:spcBef>
              <a:spcAft>
                <a:spcPts val="600"/>
              </a:spcAft>
              <a:buClr>
                <a:schemeClr val="accent1"/>
              </a:buClr>
              <a:buFont typeface="Wingdings" pitchFamily="2" charset="2"/>
              <a:buChar char="n"/>
            </a:pPr>
            <a:r>
              <a:rPr kumimoji="0" lang="en-US" altLang="zh-TW" sz="2400">
                <a:latin typeface="Calibri" pitchFamily="34" charset="0"/>
              </a:rPr>
              <a:t>Multiple browser support </a:t>
            </a:r>
            <a:r>
              <a:rPr kumimoji="0" lang="en-US" altLang="zh-TW" sz="1200">
                <a:latin typeface="Calibri" pitchFamily="34" charset="0"/>
              </a:rPr>
              <a:t>                                                                                                                   </a:t>
            </a:r>
          </a:p>
          <a:p>
            <a:pPr>
              <a:spcBef>
                <a:spcPts val="600"/>
              </a:spcBef>
              <a:spcAft>
                <a:spcPts val="600"/>
              </a:spcAft>
              <a:buClr>
                <a:schemeClr val="accent1"/>
              </a:buClr>
              <a:buFont typeface="Wingdings" pitchFamily="2" charset="2"/>
              <a:buChar char="n"/>
            </a:pPr>
            <a:r>
              <a:rPr kumimoji="0" lang="en-US" altLang="zh-TW" sz="2400">
                <a:latin typeface="Calibri" pitchFamily="34" charset="0"/>
              </a:rPr>
              <a:t>Support Dual screen mode</a:t>
            </a:r>
          </a:p>
          <a:p>
            <a:pPr>
              <a:spcBef>
                <a:spcPts val="600"/>
              </a:spcBef>
              <a:spcAft>
                <a:spcPts val="600"/>
              </a:spcAft>
              <a:buClr>
                <a:schemeClr val="accent1"/>
              </a:buClr>
              <a:buFont typeface="Wingdings" pitchFamily="2" charset="2"/>
              <a:buChar char="n"/>
            </a:pPr>
            <a:r>
              <a:rPr kumimoji="0" lang="en-US" altLang="zh-TW" sz="2400">
                <a:latin typeface="Calibri" pitchFamily="34" charset="0"/>
              </a:rPr>
              <a:t>Each screen support Max. 64-channel display mode</a:t>
            </a:r>
          </a:p>
          <a:p>
            <a:pPr>
              <a:spcBef>
                <a:spcPts val="600"/>
              </a:spcBef>
              <a:spcAft>
                <a:spcPts val="600"/>
              </a:spcAft>
              <a:buClr>
                <a:schemeClr val="accent1"/>
              </a:buClr>
              <a:buFont typeface="Wingdings" pitchFamily="2" charset="2"/>
              <a:buChar char="n"/>
            </a:pPr>
            <a:r>
              <a:rPr kumimoji="0" lang="en-US" altLang="zh-TW" sz="2400">
                <a:latin typeface="Calibri" pitchFamily="34" charset="0"/>
              </a:rPr>
              <a:t>Support dewap fisheye cameras and immervision lenses </a:t>
            </a:r>
            <a:endParaRPr kumimoji="0" lang="zh-TW" altLang="en-US" sz="2400">
              <a:latin typeface="Calibri" pitchFamily="34" charset="0"/>
            </a:endParaRPr>
          </a:p>
          <a:p>
            <a:pPr>
              <a:spcBef>
                <a:spcPts val="600"/>
              </a:spcBef>
              <a:spcAft>
                <a:spcPts val="600"/>
              </a:spcAft>
              <a:buClr>
                <a:schemeClr val="accent1"/>
              </a:buClr>
              <a:buFont typeface="Wingdings" pitchFamily="2" charset="2"/>
              <a:buChar char="n"/>
            </a:pPr>
            <a:r>
              <a:rPr kumimoji="0" lang="en-US" altLang="zh-TW" sz="2400">
                <a:latin typeface="Calibri" pitchFamily="34" charset="0"/>
              </a:rPr>
              <a:t>Dynamic E-map</a:t>
            </a:r>
          </a:p>
        </p:txBody>
      </p:sp>
      <p:pic>
        <p:nvPicPr>
          <p:cNvPr id="56324" name="Picture 5"/>
          <p:cNvPicPr>
            <a:picLocks noChangeAspect="1" noChangeArrowheads="1"/>
          </p:cNvPicPr>
          <p:nvPr/>
        </p:nvPicPr>
        <p:blipFill>
          <a:blip r:embed="rId4"/>
          <a:srcRect/>
          <a:stretch>
            <a:fillRect/>
          </a:stretch>
        </p:blipFill>
        <p:spPr bwMode="auto">
          <a:xfrm>
            <a:off x="5378450" y="1154113"/>
            <a:ext cx="3489325" cy="1263650"/>
          </a:xfrm>
          <a:prstGeom prst="rect">
            <a:avLst/>
          </a:prstGeom>
          <a:noFill/>
          <a:ln w="9525">
            <a:noFill/>
            <a:miter lim="800000"/>
            <a:headEnd/>
            <a:tailEnd/>
          </a:ln>
        </p:spPr>
      </p:pic>
      <p:grpSp>
        <p:nvGrpSpPr>
          <p:cNvPr id="56325" name="群組 25"/>
          <p:cNvGrpSpPr>
            <a:grpSpLocks/>
          </p:cNvGrpSpPr>
          <p:nvPr/>
        </p:nvGrpSpPr>
        <p:grpSpPr bwMode="auto">
          <a:xfrm>
            <a:off x="5313363" y="2543175"/>
            <a:ext cx="1765300" cy="1239838"/>
            <a:chOff x="368263" y="3800157"/>
            <a:chExt cx="2066377" cy="2002598"/>
          </a:xfrm>
        </p:grpSpPr>
        <p:pic>
          <p:nvPicPr>
            <p:cNvPr id="56335" name="Picture 3"/>
            <p:cNvPicPr>
              <a:picLocks noChangeAspect="1" noChangeArrowheads="1"/>
            </p:cNvPicPr>
            <p:nvPr/>
          </p:nvPicPr>
          <p:blipFill>
            <a:blip r:embed="rId5"/>
            <a:srcRect b="50000"/>
            <a:stretch>
              <a:fillRect/>
            </a:stretch>
          </p:blipFill>
          <p:spPr bwMode="auto">
            <a:xfrm>
              <a:off x="368263" y="3800157"/>
              <a:ext cx="2061889" cy="1002844"/>
            </a:xfrm>
            <a:prstGeom prst="rect">
              <a:avLst/>
            </a:prstGeom>
            <a:noFill/>
            <a:ln w="9525">
              <a:noFill/>
              <a:miter lim="800000"/>
              <a:headEnd/>
              <a:tailEnd/>
            </a:ln>
          </p:spPr>
        </p:pic>
        <p:pic>
          <p:nvPicPr>
            <p:cNvPr id="56336" name="Picture 3"/>
            <p:cNvPicPr>
              <a:picLocks noChangeAspect="1" noChangeArrowheads="1"/>
            </p:cNvPicPr>
            <p:nvPr/>
          </p:nvPicPr>
          <p:blipFill>
            <a:blip r:embed="rId5"/>
            <a:srcRect t="50000"/>
            <a:stretch>
              <a:fillRect/>
            </a:stretch>
          </p:blipFill>
          <p:spPr bwMode="auto">
            <a:xfrm>
              <a:off x="372751" y="4799910"/>
              <a:ext cx="2061889" cy="1002845"/>
            </a:xfrm>
            <a:prstGeom prst="rect">
              <a:avLst/>
            </a:prstGeom>
            <a:noFill/>
            <a:ln w="9525">
              <a:noFill/>
              <a:miter lim="800000"/>
              <a:headEnd/>
              <a:tailEnd/>
            </a:ln>
          </p:spPr>
        </p:pic>
      </p:grpSp>
      <p:pic>
        <p:nvPicPr>
          <p:cNvPr id="56326" name="Picture 2"/>
          <p:cNvPicPr>
            <a:picLocks noChangeAspect="1" noChangeArrowheads="1"/>
          </p:cNvPicPr>
          <p:nvPr/>
        </p:nvPicPr>
        <p:blipFill>
          <a:blip r:embed="rId6"/>
          <a:srcRect/>
          <a:stretch>
            <a:fillRect/>
          </a:stretch>
        </p:blipFill>
        <p:spPr bwMode="auto">
          <a:xfrm>
            <a:off x="7275513" y="2541588"/>
            <a:ext cx="1581150" cy="1270000"/>
          </a:xfrm>
          <a:prstGeom prst="rect">
            <a:avLst/>
          </a:prstGeom>
          <a:noFill/>
          <a:ln w="9525">
            <a:solidFill>
              <a:schemeClr val="tx1"/>
            </a:solidFill>
            <a:miter lim="800000"/>
            <a:headEnd/>
            <a:tailEnd/>
          </a:ln>
        </p:spPr>
      </p:pic>
      <p:pic>
        <p:nvPicPr>
          <p:cNvPr id="56327" name="Picture 2" descr="http://www.qnap.com/images/products/Surveillance/vsseries/dynamicmap.jpg"/>
          <p:cNvPicPr>
            <a:picLocks noChangeAspect="1" noChangeArrowheads="1"/>
          </p:cNvPicPr>
          <p:nvPr/>
        </p:nvPicPr>
        <p:blipFill>
          <a:blip r:embed="rId7"/>
          <a:srcRect/>
          <a:stretch>
            <a:fillRect/>
          </a:stretch>
        </p:blipFill>
        <p:spPr bwMode="auto">
          <a:xfrm>
            <a:off x="7583488" y="5502275"/>
            <a:ext cx="1355725" cy="1355725"/>
          </a:xfrm>
          <a:prstGeom prst="rect">
            <a:avLst/>
          </a:prstGeom>
          <a:noFill/>
          <a:ln w="9525">
            <a:noFill/>
            <a:miter lim="800000"/>
            <a:headEnd/>
            <a:tailEnd/>
          </a:ln>
        </p:spPr>
      </p:pic>
      <p:grpSp>
        <p:nvGrpSpPr>
          <p:cNvPr id="56328" name="群組 31"/>
          <p:cNvGrpSpPr>
            <a:grpSpLocks/>
          </p:cNvGrpSpPr>
          <p:nvPr/>
        </p:nvGrpSpPr>
        <p:grpSpPr bwMode="auto">
          <a:xfrm>
            <a:off x="4225925" y="4019550"/>
            <a:ext cx="4133850" cy="463550"/>
            <a:chOff x="3706776" y="3852860"/>
            <a:chExt cx="4653081" cy="630355"/>
          </a:xfrm>
        </p:grpSpPr>
        <p:pic>
          <p:nvPicPr>
            <p:cNvPr id="56329" name="Picture 13" descr="Firefox.bmp"/>
            <p:cNvPicPr>
              <a:picLocks noChangeAspect="1"/>
            </p:cNvPicPr>
            <p:nvPr/>
          </p:nvPicPr>
          <p:blipFill>
            <a:blip r:embed="rId8"/>
            <a:srcRect/>
            <a:stretch>
              <a:fillRect/>
            </a:stretch>
          </p:blipFill>
          <p:spPr bwMode="auto">
            <a:xfrm>
              <a:off x="4918373" y="3920269"/>
              <a:ext cx="1272329" cy="498180"/>
            </a:xfrm>
            <a:prstGeom prst="rect">
              <a:avLst/>
            </a:prstGeom>
            <a:noFill/>
            <a:ln w="9525">
              <a:noFill/>
              <a:miter lim="800000"/>
              <a:headEnd/>
              <a:tailEnd/>
            </a:ln>
          </p:spPr>
        </p:pic>
        <p:pic>
          <p:nvPicPr>
            <p:cNvPr id="56330" name="Picture 14" descr="Chrome.bmp"/>
            <p:cNvPicPr>
              <a:picLocks noChangeAspect="1"/>
            </p:cNvPicPr>
            <p:nvPr/>
          </p:nvPicPr>
          <p:blipFill>
            <a:blip r:embed="rId9"/>
            <a:srcRect/>
            <a:stretch>
              <a:fillRect/>
            </a:stretch>
          </p:blipFill>
          <p:spPr bwMode="auto">
            <a:xfrm>
              <a:off x="6143132" y="3932082"/>
              <a:ext cx="1657131" cy="465486"/>
            </a:xfrm>
            <a:prstGeom prst="rect">
              <a:avLst/>
            </a:prstGeom>
            <a:noFill/>
            <a:ln w="9525">
              <a:noFill/>
              <a:miter lim="800000"/>
              <a:headEnd/>
              <a:tailEnd/>
            </a:ln>
          </p:spPr>
        </p:pic>
        <p:grpSp>
          <p:nvGrpSpPr>
            <p:cNvPr id="56331" name="群組 27"/>
            <p:cNvGrpSpPr>
              <a:grpSpLocks/>
            </p:cNvGrpSpPr>
            <p:nvPr/>
          </p:nvGrpSpPr>
          <p:grpSpPr bwMode="auto">
            <a:xfrm>
              <a:off x="3706776" y="3921472"/>
              <a:ext cx="1143000" cy="483843"/>
              <a:chOff x="5140680" y="1539098"/>
              <a:chExt cx="2069251" cy="762660"/>
            </a:xfrm>
          </p:grpSpPr>
          <p:pic>
            <p:nvPicPr>
              <p:cNvPr id="56333" name="Picture 15" descr="Internet_Explorer_9.png"/>
              <p:cNvPicPr>
                <a:picLocks noChangeAspect="1"/>
              </p:cNvPicPr>
              <p:nvPr/>
            </p:nvPicPr>
            <p:blipFill>
              <a:blip r:embed="rId10"/>
              <a:srcRect/>
              <a:stretch>
                <a:fillRect/>
              </a:stretch>
            </p:blipFill>
            <p:spPr bwMode="auto">
              <a:xfrm>
                <a:off x="5140680" y="1539098"/>
                <a:ext cx="746894" cy="746894"/>
              </a:xfrm>
              <a:prstGeom prst="rect">
                <a:avLst/>
              </a:prstGeom>
              <a:noFill/>
              <a:ln w="9525">
                <a:noFill/>
                <a:miter lim="800000"/>
                <a:headEnd/>
                <a:tailEnd/>
              </a:ln>
            </p:spPr>
          </p:pic>
          <p:pic>
            <p:nvPicPr>
              <p:cNvPr id="56334" name="Picture 18" descr="internet_explorer_7.jpg"/>
              <p:cNvPicPr>
                <a:picLocks noChangeAspect="1"/>
              </p:cNvPicPr>
              <p:nvPr/>
            </p:nvPicPr>
            <p:blipFill>
              <a:blip r:embed="rId11"/>
              <a:srcRect/>
              <a:stretch>
                <a:fillRect/>
              </a:stretch>
            </p:blipFill>
            <p:spPr bwMode="auto">
              <a:xfrm>
                <a:off x="5994442" y="1539501"/>
                <a:ext cx="1215489" cy="762257"/>
              </a:xfrm>
              <a:prstGeom prst="rect">
                <a:avLst/>
              </a:prstGeom>
              <a:noFill/>
              <a:ln w="9525">
                <a:noFill/>
                <a:miter lim="800000"/>
                <a:headEnd/>
                <a:tailEnd/>
              </a:ln>
            </p:spPr>
          </p:pic>
        </p:grpSp>
        <p:pic>
          <p:nvPicPr>
            <p:cNvPr id="56332" name="Picture 2" descr="http://slic3r.org/images/mac_icon.gif">
              <a:hlinkClick r:id="rId12"/>
            </p:cNvPr>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7782539" y="3852860"/>
              <a:ext cx="577318" cy="630355"/>
            </a:xfrm>
            <a:prstGeom prst="rect">
              <a:avLst/>
            </a:prstGeom>
            <a:noFill/>
            <a:ln w="9525">
              <a:noFill/>
              <a:miter lim="800000"/>
              <a:headEnd/>
              <a:tailEnd/>
            </a:ln>
          </p:spPr>
        </p:pic>
      </p:grpSp>
    </p:spTree>
  </p:cSld>
  <p:clrMapOvr>
    <a:masterClrMapping/>
  </p:clrMapOvr>
  <p:transition advTm="3385"/>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標題 1"/>
          <p:cNvSpPr>
            <a:spLocks noGrp="1"/>
          </p:cNvSpPr>
          <p:nvPr>
            <p:ph type="title"/>
          </p:nvPr>
        </p:nvSpPr>
        <p:spPr/>
        <p:txBody>
          <a:bodyPr/>
          <a:lstStyle/>
          <a:p>
            <a:pPr algn="ctr"/>
            <a:r>
              <a:rPr lang="en-US" altLang="zh-TW" sz="3600" smtClean="0">
                <a:latin typeface="Calibri" pitchFamily="34" charset="0"/>
                <a:ea typeface="新細明體" charset="-120"/>
                <a:sym typeface="Wingdings" pitchFamily="2" charset="2"/>
              </a:rPr>
              <a:t>Remote Monitoring</a:t>
            </a:r>
            <a:endParaRPr lang="zh-TW" altLang="en-US" sz="3600" smtClean="0">
              <a:latin typeface="Calibri" pitchFamily="34" charset="0"/>
              <a:ea typeface="新細明體" charset="-120"/>
              <a:sym typeface="Wingdings" pitchFamily="2" charset="2"/>
            </a:endParaRPr>
          </a:p>
        </p:txBody>
      </p:sp>
      <p:pic>
        <p:nvPicPr>
          <p:cNvPr id="4" name="圖片 6" descr="multi-server.png"/>
          <p:cNvPicPr>
            <a:picLocks noChangeAspect="1"/>
          </p:cNvPicPr>
          <p:nvPr/>
        </p:nvPicPr>
        <p:blipFill>
          <a:blip r:embed="rId3"/>
          <a:srcRect/>
          <a:stretch>
            <a:fillRect/>
          </a:stretch>
        </p:blipFill>
        <p:spPr bwMode="auto">
          <a:xfrm>
            <a:off x="0" y="1535113"/>
            <a:ext cx="5203825" cy="2497137"/>
          </a:xfrm>
          <a:prstGeom prst="rect">
            <a:avLst/>
          </a:prstGeom>
          <a:noFill/>
          <a:ln w="9525">
            <a:noFill/>
            <a:miter lim="800000"/>
            <a:headEnd/>
            <a:tailEnd/>
          </a:ln>
        </p:spPr>
      </p:pic>
      <p:sp>
        <p:nvSpPr>
          <p:cNvPr id="5" name="矩形 4"/>
          <p:cNvSpPr/>
          <p:nvPr/>
        </p:nvSpPr>
        <p:spPr>
          <a:xfrm>
            <a:off x="5162550" y="1957388"/>
            <a:ext cx="3556000" cy="1169987"/>
          </a:xfrm>
          <a:prstGeom prst="rect">
            <a:avLst/>
          </a:prstGeom>
        </p:spPr>
        <p:txBody>
          <a:bodyPr>
            <a:spAutoFit/>
          </a:bodyPr>
          <a:lstStyle/>
          <a:p>
            <a:pPr>
              <a:buFont typeface="Wingdings"/>
              <a:buChar char="Ø"/>
              <a:defRPr/>
            </a:pPr>
            <a:r>
              <a:rPr kumimoji="0" lang="sl-SI" altLang="zh-TW" sz="2400" b="1" dirty="0">
                <a:solidFill>
                  <a:schemeClr val="bg2">
                    <a:lumMod val="75000"/>
                  </a:schemeClr>
                </a:solidFill>
                <a:latin typeface="Calibri" pitchFamily="34" charset="0"/>
                <a:ea typeface="+mn-ea"/>
                <a:cs typeface="Calibri" pitchFamily="34" charset="0"/>
                <a:sym typeface="Wingdings"/>
              </a:rPr>
              <a:t> Multi-server monitoring </a:t>
            </a:r>
            <a:endParaRPr kumimoji="0" lang="en-US" altLang="zh-TW" sz="2400" b="1" dirty="0">
              <a:solidFill>
                <a:schemeClr val="bg2">
                  <a:lumMod val="75000"/>
                </a:schemeClr>
              </a:solidFill>
              <a:latin typeface="Calibri" pitchFamily="34" charset="0"/>
              <a:ea typeface="+mn-ea"/>
              <a:cs typeface="Calibri" pitchFamily="34" charset="0"/>
              <a:sym typeface="Wingdings"/>
            </a:endParaRPr>
          </a:p>
          <a:p>
            <a:pPr>
              <a:defRPr/>
            </a:pPr>
            <a:r>
              <a:rPr kumimoji="0" lang="en-US" altLang="zh-TW" sz="2400" b="1" dirty="0">
                <a:solidFill>
                  <a:schemeClr val="bg2">
                    <a:lumMod val="75000"/>
                  </a:schemeClr>
                </a:solidFill>
                <a:latin typeface="Calibri" pitchFamily="34" charset="0"/>
                <a:ea typeface="+mn-ea"/>
                <a:cs typeface="Calibri" pitchFamily="34" charset="0"/>
                <a:sym typeface="Wingdings"/>
              </a:rPr>
              <a:t>    </a:t>
            </a:r>
            <a:r>
              <a:rPr kumimoji="0" lang="en-US" altLang="zh-TW" sz="2200" dirty="0">
                <a:latin typeface="Calibri" pitchFamily="34" charset="0"/>
                <a:ea typeface="+mn-ea"/>
                <a:cs typeface="Calibri" pitchFamily="34" charset="0"/>
                <a:sym typeface="Wingdings"/>
              </a:rPr>
              <a:t>enables simultaneous monitoring of up to </a:t>
            </a:r>
            <a:r>
              <a:rPr kumimoji="0" lang="sl-SI" altLang="zh-TW" sz="2200" b="1" dirty="0">
                <a:solidFill>
                  <a:srgbClr val="FF0000"/>
                </a:solidFill>
                <a:latin typeface="Calibri" pitchFamily="34" charset="0"/>
                <a:ea typeface="+mn-ea"/>
                <a:cs typeface="Calibri" pitchFamily="34" charset="0"/>
                <a:sym typeface="Wingdings"/>
              </a:rPr>
              <a:t>128</a:t>
            </a:r>
            <a:r>
              <a:rPr kumimoji="0" lang="sl-SI" altLang="zh-TW" sz="2200" b="1" dirty="0">
                <a:latin typeface="Calibri" pitchFamily="34" charset="0"/>
                <a:ea typeface="+mn-ea"/>
                <a:cs typeface="Calibri" pitchFamily="34" charset="0"/>
                <a:sym typeface="Wingdings"/>
              </a:rPr>
              <a:t> </a:t>
            </a:r>
            <a:r>
              <a:rPr kumimoji="0" lang="en-US" altLang="zh-TW" sz="2200" dirty="0" err="1">
                <a:latin typeface="Calibri" pitchFamily="34" charset="0"/>
                <a:ea typeface="+mn-ea"/>
                <a:cs typeface="Calibri" pitchFamily="34" charset="0"/>
                <a:sym typeface="Wingdings"/>
              </a:rPr>
              <a:t>ch</a:t>
            </a:r>
            <a:endParaRPr kumimoji="0" lang="sl-SI" altLang="zh-TW" sz="2200" dirty="0">
              <a:latin typeface="Calibri" pitchFamily="34" charset="0"/>
              <a:ea typeface="+mn-ea"/>
              <a:cs typeface="Calibri" pitchFamily="34" charset="0"/>
              <a:sym typeface="Wingdings"/>
            </a:endParaRPr>
          </a:p>
        </p:txBody>
      </p:sp>
      <p:grpSp>
        <p:nvGrpSpPr>
          <p:cNvPr id="58372" name="群組 6"/>
          <p:cNvGrpSpPr>
            <a:grpSpLocks/>
          </p:cNvGrpSpPr>
          <p:nvPr/>
        </p:nvGrpSpPr>
        <p:grpSpPr bwMode="auto">
          <a:xfrm>
            <a:off x="6030913" y="4251325"/>
            <a:ext cx="2717800" cy="2216150"/>
            <a:chOff x="5664194" y="4185739"/>
            <a:chExt cx="2718220" cy="2216082"/>
          </a:xfrm>
        </p:grpSpPr>
        <p:pic>
          <p:nvPicPr>
            <p:cNvPr id="58382" name="圖片 34" descr="LdMonitoring_12 channel+電視_20100902.png"/>
            <p:cNvPicPr>
              <a:picLocks noChangeAspect="1"/>
            </p:cNvPicPr>
            <p:nvPr/>
          </p:nvPicPr>
          <p:blipFill>
            <a:blip r:embed="rId4"/>
            <a:srcRect/>
            <a:stretch>
              <a:fillRect/>
            </a:stretch>
          </p:blipFill>
          <p:spPr bwMode="auto">
            <a:xfrm>
              <a:off x="5664194" y="4185739"/>
              <a:ext cx="2400741" cy="2198381"/>
            </a:xfrm>
            <a:prstGeom prst="rect">
              <a:avLst/>
            </a:prstGeom>
            <a:noFill/>
            <a:ln w="9525">
              <a:noFill/>
              <a:miter lim="800000"/>
              <a:headEnd/>
              <a:tailEnd/>
            </a:ln>
          </p:spPr>
        </p:pic>
        <p:pic>
          <p:nvPicPr>
            <p:cNvPr id="58383" name="Picture 2" descr="http://lian-li.com/v2/tw/product/upload/image/PC-A03/pc-a03-01.jpg"/>
            <p:cNvPicPr>
              <a:picLocks noChangeAspect="1" noChangeArrowheads="1"/>
            </p:cNvPicPr>
            <p:nvPr/>
          </p:nvPicPr>
          <p:blipFill>
            <a:blip r:embed="rId5"/>
            <a:srcRect l="17004" t="3535" r="17981" b="4660"/>
            <a:stretch>
              <a:fillRect/>
            </a:stretch>
          </p:blipFill>
          <p:spPr bwMode="auto">
            <a:xfrm>
              <a:off x="7670237" y="5396188"/>
              <a:ext cx="712177" cy="1005633"/>
            </a:xfrm>
            <a:prstGeom prst="rect">
              <a:avLst/>
            </a:prstGeom>
            <a:noFill/>
            <a:ln w="9525">
              <a:noFill/>
              <a:miter lim="800000"/>
              <a:headEnd/>
              <a:tailEnd/>
            </a:ln>
          </p:spPr>
        </p:pic>
      </p:grpSp>
      <p:pic>
        <p:nvPicPr>
          <p:cNvPr id="58373" name="圖片 9" descr="left angle of elevation_shadow.png"/>
          <p:cNvPicPr>
            <a:picLocks noChangeAspect="1"/>
          </p:cNvPicPr>
          <p:nvPr/>
        </p:nvPicPr>
        <p:blipFill>
          <a:blip r:embed="rId6"/>
          <a:srcRect l="12160" t="2751" r="10645" b="26900"/>
          <a:stretch>
            <a:fillRect/>
          </a:stretch>
        </p:blipFill>
        <p:spPr bwMode="auto">
          <a:xfrm>
            <a:off x="2757488" y="4778375"/>
            <a:ext cx="1285875" cy="1689100"/>
          </a:xfrm>
          <a:prstGeom prst="rect">
            <a:avLst/>
          </a:prstGeom>
          <a:noFill/>
          <a:ln w="9525">
            <a:noFill/>
            <a:miter lim="800000"/>
            <a:headEnd/>
            <a:tailEnd/>
          </a:ln>
        </p:spPr>
      </p:pic>
      <p:cxnSp>
        <p:nvCxnSpPr>
          <p:cNvPr id="58374" name="弧形接點 10"/>
          <p:cNvCxnSpPr>
            <a:cxnSpLocks noChangeShapeType="1"/>
          </p:cNvCxnSpPr>
          <p:nvPr/>
        </p:nvCxnSpPr>
        <p:spPr bwMode="auto">
          <a:xfrm>
            <a:off x="4043363" y="5622925"/>
            <a:ext cx="4040187" cy="277813"/>
          </a:xfrm>
          <a:prstGeom prst="curvedConnector3">
            <a:avLst>
              <a:gd name="adj1" fmla="val 35185"/>
            </a:avLst>
          </a:prstGeom>
          <a:noFill/>
          <a:ln w="76200" algn="ctr">
            <a:solidFill>
              <a:srgbClr val="FF0000"/>
            </a:solidFill>
            <a:round/>
            <a:headEnd type="triangle" w="med" len="med"/>
            <a:tailEnd type="triangle" w="med" len="med"/>
          </a:ln>
        </p:spPr>
      </p:cxnSp>
      <p:sp>
        <p:nvSpPr>
          <p:cNvPr id="12" name="文字方塊 11"/>
          <p:cNvSpPr txBox="1">
            <a:spLocks noChangeArrowheads="1"/>
          </p:cNvSpPr>
          <p:nvPr/>
        </p:nvSpPr>
        <p:spPr bwMode="auto">
          <a:xfrm>
            <a:off x="4146550" y="5156200"/>
            <a:ext cx="857250" cy="400050"/>
          </a:xfrm>
          <a:prstGeom prst="rect">
            <a:avLst/>
          </a:prstGeom>
          <a:noFill/>
          <a:ln w="9525">
            <a:noFill/>
            <a:miter lim="800000"/>
            <a:headEnd/>
            <a:tailEnd/>
          </a:ln>
        </p:spPr>
        <p:txBody>
          <a:bodyPr wrap="none">
            <a:spAutoFit/>
          </a:bodyPr>
          <a:lstStyle/>
          <a:p>
            <a:r>
              <a:rPr kumimoji="0" lang="en-US" altLang="zh-TW" b="1">
                <a:solidFill>
                  <a:schemeClr val="tx2"/>
                </a:solidFill>
              </a:rPr>
              <a:t>HTTP</a:t>
            </a:r>
          </a:p>
        </p:txBody>
      </p:sp>
      <p:sp>
        <p:nvSpPr>
          <p:cNvPr id="13" name="矩形 12"/>
          <p:cNvSpPr>
            <a:spLocks noChangeArrowheads="1"/>
          </p:cNvSpPr>
          <p:nvPr/>
        </p:nvSpPr>
        <p:spPr bwMode="auto">
          <a:xfrm>
            <a:off x="4146550" y="5745163"/>
            <a:ext cx="1028700" cy="400050"/>
          </a:xfrm>
          <a:prstGeom prst="rect">
            <a:avLst/>
          </a:prstGeom>
          <a:noFill/>
          <a:ln w="9525">
            <a:noFill/>
            <a:miter lim="800000"/>
            <a:headEnd/>
            <a:tailEnd/>
          </a:ln>
        </p:spPr>
        <p:txBody>
          <a:bodyPr wrap="none">
            <a:spAutoFit/>
          </a:bodyPr>
          <a:lstStyle/>
          <a:p>
            <a:r>
              <a:rPr kumimoji="0" lang="en-US" altLang="zh-TW" b="1">
                <a:solidFill>
                  <a:schemeClr val="tx2"/>
                </a:solidFill>
              </a:rPr>
              <a:t>HTTP</a:t>
            </a:r>
            <a:r>
              <a:rPr kumimoji="0" lang="en-US" altLang="zh-TW" b="1">
                <a:solidFill>
                  <a:srgbClr val="FF0000"/>
                </a:solidFill>
              </a:rPr>
              <a:t>S</a:t>
            </a:r>
            <a:endParaRPr kumimoji="0" lang="zh-TW" altLang="en-US" b="1">
              <a:solidFill>
                <a:srgbClr val="FF0000"/>
              </a:solidFill>
            </a:endParaRPr>
          </a:p>
        </p:txBody>
      </p:sp>
      <p:sp>
        <p:nvSpPr>
          <p:cNvPr id="14" name="雲朵形 13"/>
          <p:cNvSpPr/>
          <p:nvPr/>
        </p:nvSpPr>
        <p:spPr bwMode="auto">
          <a:xfrm>
            <a:off x="5175250" y="5153025"/>
            <a:ext cx="1262063" cy="1001713"/>
          </a:xfrm>
          <a:prstGeom prst="cloud">
            <a:avLst/>
          </a:prstGeom>
          <a:solidFill>
            <a:schemeClr val="bg2">
              <a:lumMod val="20000"/>
              <a:lumOff val="80000"/>
            </a:schemeClr>
          </a:solidFill>
          <a:ln w="38100" cap="flat" cmpd="sng" algn="ctr">
            <a:solidFill>
              <a:srgbClr val="0037E6"/>
            </a:solidFill>
            <a:prstDash val="sysDot"/>
            <a:round/>
            <a:headEnd type="none" w="med" len="med"/>
            <a:tailEnd type="none" w="med" len="med"/>
          </a:ln>
          <a:effectLst/>
        </p:spPr>
        <p:txBody>
          <a:bodyPr wrap="none" lIns="90000" tIns="46800" rIns="90000" bIns="46800" anchor="ctr"/>
          <a:lstStyle/>
          <a:p>
            <a:pPr>
              <a:defRPr/>
            </a:pPr>
            <a:r>
              <a:rPr kumimoji="0" lang="en-US" altLang="zh-TW" b="1" i="1" dirty="0">
                <a:ea typeface="+mn-ea"/>
              </a:rPr>
              <a:t>WAN</a:t>
            </a:r>
          </a:p>
          <a:p>
            <a:pPr>
              <a:defRPr/>
            </a:pPr>
            <a:r>
              <a:rPr kumimoji="0" lang="en-US" altLang="zh-TW" b="1" i="1" dirty="0">
                <a:ea typeface="+mn-ea"/>
              </a:rPr>
              <a:t>/ LAN</a:t>
            </a:r>
            <a:endParaRPr kumimoji="0" lang="zh-TW" altLang="en-US" b="1" i="1" dirty="0">
              <a:ea typeface="+mn-ea"/>
            </a:endParaRPr>
          </a:p>
        </p:txBody>
      </p:sp>
      <p:sp>
        <p:nvSpPr>
          <p:cNvPr id="15" name="文字方塊 166"/>
          <p:cNvSpPr txBox="1">
            <a:spLocks noChangeArrowheads="1"/>
          </p:cNvSpPr>
          <p:nvPr/>
        </p:nvSpPr>
        <p:spPr bwMode="auto">
          <a:xfrm>
            <a:off x="565150" y="4308475"/>
            <a:ext cx="4905375" cy="452438"/>
          </a:xfrm>
          <a:prstGeom prst="rect">
            <a:avLst/>
          </a:prstGeom>
          <a:noFill/>
          <a:ln w="9525">
            <a:noFill/>
            <a:miter lim="800000"/>
            <a:headEnd/>
            <a:tailEnd/>
          </a:ln>
        </p:spPr>
        <p:txBody>
          <a:bodyPr>
            <a:spAutoFit/>
          </a:bodyPr>
          <a:lstStyle/>
          <a:p>
            <a:pPr marL="457200" indent="-457200">
              <a:lnSpc>
                <a:spcPts val="2800"/>
              </a:lnSpc>
              <a:buClr>
                <a:schemeClr val="tx1">
                  <a:lumMod val="65000"/>
                  <a:lumOff val="35000"/>
                </a:schemeClr>
              </a:buClr>
              <a:buSzPct val="80000"/>
              <a:buFont typeface="Wingdings" pitchFamily="2" charset="2"/>
              <a:buChar char="Ø"/>
              <a:defRPr/>
            </a:pPr>
            <a:r>
              <a:rPr kumimoji="0" lang="en-US" altLang="zh-TW" sz="2400" b="1" dirty="0">
                <a:solidFill>
                  <a:schemeClr val="bg2">
                    <a:lumMod val="75000"/>
                  </a:schemeClr>
                </a:solidFill>
                <a:latin typeface="Calibri" pitchFamily="34" charset="0"/>
                <a:ea typeface="+mn-ea"/>
                <a:cs typeface="Calibri" pitchFamily="34" charset="0"/>
                <a:sym typeface="Wingdings"/>
              </a:rPr>
              <a:t>HTTPS secured connection </a:t>
            </a:r>
          </a:p>
        </p:txBody>
      </p:sp>
      <p:grpSp>
        <p:nvGrpSpPr>
          <p:cNvPr id="16" name="群組 12"/>
          <p:cNvGrpSpPr>
            <a:grpSpLocks/>
          </p:cNvGrpSpPr>
          <p:nvPr/>
        </p:nvGrpSpPr>
        <p:grpSpPr bwMode="auto">
          <a:xfrm>
            <a:off x="425450" y="1092200"/>
            <a:ext cx="4143375" cy="641350"/>
            <a:chOff x="2734369" y="1492341"/>
            <a:chExt cx="7643866" cy="973421"/>
          </a:xfrm>
        </p:grpSpPr>
        <p:sp>
          <p:nvSpPr>
            <p:cNvPr id="17" name="綵帶 (向上) 16"/>
            <p:cNvSpPr/>
            <p:nvPr/>
          </p:nvSpPr>
          <p:spPr>
            <a:xfrm>
              <a:off x="2734369" y="1610405"/>
              <a:ext cx="7643866" cy="855357"/>
            </a:xfrm>
            <a:prstGeom prst="ribbon2">
              <a:avLst/>
            </a:prstGeom>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0" lang="zh-TW" altLang="en-US">
                <a:solidFill>
                  <a:srgbClr val="000000"/>
                </a:solidFill>
                <a:ea typeface="新細明體" pitchFamily="18" charset="-120"/>
              </a:endParaRPr>
            </a:p>
          </p:txBody>
        </p:sp>
        <p:sp>
          <p:nvSpPr>
            <p:cNvPr id="58381" name="文字方塊 7"/>
            <p:cNvSpPr txBox="1">
              <a:spLocks noChangeArrowheads="1"/>
            </p:cNvSpPr>
            <p:nvPr/>
          </p:nvSpPr>
          <p:spPr bwMode="auto">
            <a:xfrm>
              <a:off x="4845880" y="1492341"/>
              <a:ext cx="3214709" cy="584779"/>
            </a:xfrm>
            <a:prstGeom prst="rect">
              <a:avLst/>
            </a:prstGeom>
            <a:noFill/>
            <a:ln w="9525">
              <a:noFill/>
              <a:miter lim="800000"/>
              <a:headEnd/>
              <a:tailEnd/>
            </a:ln>
          </p:spPr>
          <p:txBody>
            <a:bodyPr>
              <a:spAutoFit/>
            </a:bodyPr>
            <a:lstStyle/>
            <a:p>
              <a:pPr algn="ctr"/>
              <a:r>
                <a:rPr kumimoji="0" lang="en-US" altLang="zh-TW" sz="1600">
                  <a:solidFill>
                    <a:srgbClr val="E46C0A"/>
                  </a:solidFill>
                  <a:latin typeface="Calibri" pitchFamily="34" charset="0"/>
                </a:rPr>
                <a:t>No additional software required!</a:t>
              </a:r>
              <a:endParaRPr kumimoji="0" lang="zh-TW" altLang="en-US" sz="1600">
                <a:solidFill>
                  <a:srgbClr val="E46C0A"/>
                </a:solidFill>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500"/>
                            </p:stCondLst>
                            <p:childTnLst>
                              <p:par>
                                <p:cTn id="13" presetID="4"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ox(i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ox(i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ox(in)">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標題 1"/>
          <p:cNvSpPr>
            <a:spLocks noGrp="1"/>
          </p:cNvSpPr>
          <p:nvPr>
            <p:ph type="title"/>
          </p:nvPr>
        </p:nvSpPr>
        <p:spPr/>
        <p:txBody>
          <a:bodyPr/>
          <a:lstStyle/>
          <a:p>
            <a:pPr algn="ctr"/>
            <a:r>
              <a:rPr lang="en-US" altLang="zh-TW" sz="3600" smtClean="0">
                <a:latin typeface="Calibri" pitchFamily="34" charset="0"/>
                <a:ea typeface="新細明體" charset="-120"/>
                <a:sym typeface="Wingdings" pitchFamily="2" charset="2"/>
              </a:rPr>
              <a:t>Remote Playback</a:t>
            </a:r>
            <a:endParaRPr lang="zh-TW" altLang="en-US" sz="3600" smtClean="0">
              <a:latin typeface="Calibri" pitchFamily="34" charset="0"/>
              <a:ea typeface="新細明體" charset="-120"/>
              <a:sym typeface="Wingdings" pitchFamily="2" charset="2"/>
            </a:endParaRPr>
          </a:p>
        </p:txBody>
      </p:sp>
      <p:pic>
        <p:nvPicPr>
          <p:cNvPr id="60418" name="Picture 4" descr="C:\Users\andrew\Downloads\GUI_Playback_2012_0207-01.jpg"/>
          <p:cNvPicPr>
            <a:picLocks noChangeAspect="1" noChangeArrowheads="1"/>
          </p:cNvPicPr>
          <p:nvPr/>
        </p:nvPicPr>
        <p:blipFill>
          <a:blip r:embed="rId2"/>
          <a:srcRect/>
          <a:stretch>
            <a:fillRect/>
          </a:stretch>
        </p:blipFill>
        <p:spPr bwMode="auto">
          <a:xfrm>
            <a:off x="2979738" y="3040063"/>
            <a:ext cx="5759450" cy="3565525"/>
          </a:xfrm>
          <a:prstGeom prst="rect">
            <a:avLst/>
          </a:prstGeom>
          <a:noFill/>
          <a:ln w="9525">
            <a:noFill/>
            <a:miter lim="800000"/>
            <a:headEnd/>
            <a:tailEnd/>
          </a:ln>
        </p:spPr>
      </p:pic>
      <p:pic>
        <p:nvPicPr>
          <p:cNvPr id="8" name="Picture 6" descr="http://www.qnapsecurity.com/images/products/Surveillance/IVA/app01.jpg"/>
          <p:cNvPicPr>
            <a:picLocks noChangeAspect="1" noChangeArrowheads="1"/>
          </p:cNvPicPr>
          <p:nvPr/>
        </p:nvPicPr>
        <p:blipFill>
          <a:blip r:embed="rId3"/>
          <a:srcRect/>
          <a:stretch>
            <a:fillRect/>
          </a:stretch>
        </p:blipFill>
        <p:spPr bwMode="auto">
          <a:xfrm>
            <a:off x="236538" y="5053013"/>
            <a:ext cx="2738437" cy="1095375"/>
          </a:xfrm>
          <a:prstGeom prst="rect">
            <a:avLst/>
          </a:prstGeom>
          <a:noFill/>
          <a:ln w="9525">
            <a:noFill/>
            <a:miter lim="800000"/>
            <a:headEnd/>
            <a:tailEnd/>
          </a:ln>
        </p:spPr>
      </p:pic>
      <p:sp>
        <p:nvSpPr>
          <p:cNvPr id="60420" name="矩形 6"/>
          <p:cNvSpPr>
            <a:spLocks noChangeArrowheads="1"/>
          </p:cNvSpPr>
          <p:nvPr/>
        </p:nvSpPr>
        <p:spPr bwMode="auto">
          <a:xfrm>
            <a:off x="284163" y="977900"/>
            <a:ext cx="8118475" cy="2032000"/>
          </a:xfrm>
          <a:prstGeom prst="rect">
            <a:avLst/>
          </a:prstGeom>
          <a:noFill/>
          <a:ln w="9525">
            <a:noFill/>
            <a:miter lim="800000"/>
            <a:headEnd/>
            <a:tailEnd/>
          </a:ln>
        </p:spPr>
        <p:txBody>
          <a:bodyPr>
            <a:spAutoFit/>
          </a:bodyPr>
          <a:lstStyle/>
          <a:p>
            <a:pPr>
              <a:spcBef>
                <a:spcPts val="600"/>
              </a:spcBef>
              <a:spcAft>
                <a:spcPts val="600"/>
              </a:spcAft>
              <a:buClr>
                <a:schemeClr val="accent1"/>
              </a:buClr>
              <a:buFont typeface="Wingdings" pitchFamily="2" charset="2"/>
              <a:buChar char="n"/>
            </a:pPr>
            <a:r>
              <a:rPr kumimoji="0" lang="en-US" altLang="zh-TW" sz="2400">
                <a:latin typeface="Calibri" pitchFamily="34" charset="0"/>
                <a:sym typeface="Wingdings" pitchFamily="2" charset="2"/>
              </a:rPr>
              <a:t>Playback supports up to </a:t>
            </a:r>
            <a:r>
              <a:rPr kumimoji="0" lang="en-US" altLang="zh-TW" sz="2400" b="1">
                <a:latin typeface="Calibri" pitchFamily="34" charset="0"/>
                <a:sym typeface="Wingdings" pitchFamily="2" charset="2"/>
              </a:rPr>
              <a:t>Full HD resolution.</a:t>
            </a:r>
          </a:p>
          <a:p>
            <a:pPr>
              <a:spcBef>
                <a:spcPts val="600"/>
              </a:spcBef>
              <a:spcAft>
                <a:spcPts val="600"/>
              </a:spcAft>
              <a:buClr>
                <a:schemeClr val="accent1"/>
              </a:buClr>
              <a:buFont typeface="Wingdings" pitchFamily="2" charset="2"/>
              <a:buChar char="n"/>
            </a:pPr>
            <a:r>
              <a:rPr kumimoji="0" lang="en-US" altLang="zh-TW" sz="2400" b="1">
                <a:latin typeface="Calibri" pitchFamily="34" charset="0"/>
                <a:sym typeface="Wingdings" pitchFamily="2" charset="2"/>
              </a:rPr>
              <a:t>Simultaneous  playback  </a:t>
            </a:r>
            <a:r>
              <a:rPr kumimoji="0" lang="en-US" altLang="zh-TW" sz="2400">
                <a:latin typeface="Calibri" pitchFamily="34" charset="0"/>
                <a:sym typeface="Wingdings" pitchFamily="2" charset="2"/>
              </a:rPr>
              <a:t>up to</a:t>
            </a:r>
            <a:r>
              <a:rPr kumimoji="0" lang="sl-SI" altLang="zh-TW" sz="2400">
                <a:latin typeface="Calibri" pitchFamily="34" charset="0"/>
                <a:sym typeface="Wingdings" pitchFamily="2" charset="2"/>
              </a:rPr>
              <a:t> </a:t>
            </a:r>
            <a:r>
              <a:rPr kumimoji="0" lang="sl-SI" altLang="zh-TW" sz="2400" b="1">
                <a:latin typeface="Calibri" pitchFamily="34" charset="0"/>
                <a:sym typeface="Wingdings" pitchFamily="2" charset="2"/>
              </a:rPr>
              <a:t>16 </a:t>
            </a:r>
            <a:r>
              <a:rPr kumimoji="0" lang="en-US" altLang="zh-TW" sz="2400" b="1">
                <a:latin typeface="Calibri" pitchFamily="34" charset="0"/>
                <a:sym typeface="Wingdings" pitchFamily="2" charset="2"/>
              </a:rPr>
              <a:t>channels</a:t>
            </a:r>
          </a:p>
          <a:p>
            <a:pPr>
              <a:spcBef>
                <a:spcPts val="600"/>
              </a:spcBef>
              <a:spcAft>
                <a:spcPts val="600"/>
              </a:spcAft>
              <a:buClr>
                <a:schemeClr val="accent1"/>
              </a:buClr>
              <a:buFont typeface="Wingdings" pitchFamily="2" charset="2"/>
              <a:buChar char="n"/>
            </a:pPr>
            <a:r>
              <a:rPr kumimoji="0" lang="en-US" altLang="zh-TW" sz="2400">
                <a:latin typeface="Calibri" pitchFamily="34" charset="0"/>
                <a:sym typeface="Wingdings" pitchFamily="2" charset="2"/>
              </a:rPr>
              <a:t>A channel  </a:t>
            </a:r>
            <a:r>
              <a:rPr kumimoji="0" lang="en-US" altLang="zh-TW" sz="2400" b="1">
                <a:latin typeface="Calibri" pitchFamily="34" charset="0"/>
                <a:sym typeface="Wingdings" pitchFamily="2" charset="2"/>
              </a:rPr>
              <a:t>(IVA) intelligent video analytics</a:t>
            </a:r>
            <a:r>
              <a:rPr kumimoji="0" lang="en-US" altLang="zh-TW" sz="2400">
                <a:latin typeface="Calibri" pitchFamily="34" charset="0"/>
                <a:sym typeface="Wingdings" pitchFamily="2" charset="2"/>
              </a:rPr>
              <a:t> search.</a:t>
            </a:r>
          </a:p>
          <a:p>
            <a:pPr>
              <a:spcBef>
                <a:spcPts val="600"/>
              </a:spcBef>
              <a:spcAft>
                <a:spcPts val="600"/>
              </a:spcAft>
              <a:buClr>
                <a:schemeClr val="accent1"/>
              </a:buClr>
              <a:buFont typeface="Wingdings" pitchFamily="2" charset="2"/>
              <a:buChar char="n"/>
            </a:pPr>
            <a:r>
              <a:rPr kumimoji="0" lang="en-US" altLang="zh-TW" sz="2400" b="1">
                <a:latin typeface="Calibri" pitchFamily="34" charset="0"/>
              </a:rPr>
              <a:t>Digital watermark export</a:t>
            </a:r>
          </a:p>
        </p:txBody>
      </p:sp>
      <p:pic>
        <p:nvPicPr>
          <p:cNvPr id="60421" name="Picture 2"/>
          <p:cNvPicPr>
            <a:picLocks noChangeAspect="1" noChangeArrowheads="1"/>
          </p:cNvPicPr>
          <p:nvPr/>
        </p:nvPicPr>
        <p:blipFill>
          <a:blip r:embed="rId4"/>
          <a:srcRect/>
          <a:stretch>
            <a:fillRect/>
          </a:stretch>
        </p:blipFill>
        <p:spPr bwMode="auto">
          <a:xfrm>
            <a:off x="252413" y="4262438"/>
            <a:ext cx="2495550" cy="352425"/>
          </a:xfrm>
          <a:prstGeom prst="rect">
            <a:avLst/>
          </a:prstGeom>
          <a:noFill/>
          <a:ln w="9525">
            <a:noFill/>
            <a:miter lim="800000"/>
            <a:headEnd/>
            <a:tailEnd/>
          </a:ln>
        </p:spPr>
      </p:pic>
      <p:sp>
        <p:nvSpPr>
          <p:cNvPr id="14" name="直線圖說文字 2 (加上強調線) 13"/>
          <p:cNvSpPr/>
          <p:nvPr/>
        </p:nvSpPr>
        <p:spPr bwMode="auto">
          <a:xfrm rot="10800000">
            <a:off x="188913" y="4240213"/>
            <a:ext cx="2413000" cy="379412"/>
          </a:xfrm>
          <a:prstGeom prst="accentCallout2">
            <a:avLst>
              <a:gd name="adj1" fmla="val 47917"/>
              <a:gd name="adj2" fmla="val -7026"/>
              <a:gd name="adj3" fmla="val 47916"/>
              <a:gd name="adj4" fmla="val -19281"/>
              <a:gd name="adj5" fmla="val -437324"/>
              <a:gd name="adj6" fmla="val -21045"/>
            </a:avLst>
          </a:prstGeom>
          <a:noFill/>
          <a:ln w="9525" cap="flat" cmpd="sng" algn="ctr">
            <a:solidFill>
              <a:srgbClr val="FF0000"/>
            </a:solidFill>
            <a:prstDash val="solid"/>
            <a:round/>
            <a:headEnd type="none" w="med" len="med"/>
            <a:tailEnd type="none" w="med" len="med"/>
          </a:ln>
          <a:effectLst/>
        </p:spPr>
        <p:txBody>
          <a:bodyPr wrap="none" lIns="90000" tIns="46800" rIns="90000" bIns="46800" anchor="ctr"/>
          <a:lstStyle/>
          <a:p>
            <a:pPr>
              <a:defRPr/>
            </a:pPr>
            <a:endParaRPr kumimoji="0" lang="zh-TW" altLang="en-US">
              <a:ln w="38100">
                <a:solidFill>
                  <a:schemeClr val="tx1"/>
                </a:solidFill>
              </a:ln>
              <a:ea typeface="+mn-ea"/>
            </a:endParaRPr>
          </a:p>
        </p:txBody>
      </p:sp>
      <p:cxnSp>
        <p:nvCxnSpPr>
          <p:cNvPr id="18" name="直線單箭頭接點 17"/>
          <p:cNvCxnSpPr/>
          <p:nvPr/>
        </p:nvCxnSpPr>
        <p:spPr bwMode="auto">
          <a:xfrm flipH="1" flipV="1">
            <a:off x="2397125" y="4524375"/>
            <a:ext cx="0" cy="552450"/>
          </a:xfrm>
          <a:prstGeom prst="straightConnector1">
            <a:avLst/>
          </a:prstGeom>
          <a:ln>
            <a:solidFill>
              <a:srgbClr val="FF0000"/>
            </a:solidFill>
            <a:headEnd type="none" w="med" len="med"/>
            <a:tailEnd type="arrow"/>
          </a:ln>
        </p:spPr>
        <p:style>
          <a:lnRef idx="1">
            <a:schemeClr val="dk1"/>
          </a:lnRef>
          <a:fillRef idx="0">
            <a:schemeClr val="dk1"/>
          </a:fillRef>
          <a:effectRef idx="0">
            <a:schemeClr val="dk1"/>
          </a:effectRef>
          <a:fontRef idx="minor">
            <a:schemeClr val="tx1"/>
          </a:fontRef>
        </p:style>
      </p:cxnSp>
      <p:pic>
        <p:nvPicPr>
          <p:cNvPr id="1028" name="Picture 4" descr="http://www.qnap.com/images/products/Surveillance/vsseries/watermark.jpg"/>
          <p:cNvPicPr>
            <a:picLocks noChangeAspect="1" noChangeArrowheads="1"/>
          </p:cNvPicPr>
          <p:nvPr/>
        </p:nvPicPr>
        <p:blipFill>
          <a:blip r:embed="rId5"/>
          <a:srcRect/>
          <a:stretch>
            <a:fillRect/>
          </a:stretch>
        </p:blipFill>
        <p:spPr bwMode="auto">
          <a:xfrm>
            <a:off x="946150" y="3101975"/>
            <a:ext cx="666750" cy="666750"/>
          </a:xfrm>
          <a:prstGeom prst="rect">
            <a:avLst/>
          </a:prstGeom>
          <a:noFill/>
          <a:ln>
            <a:solidFill>
              <a:schemeClr val="accent1">
                <a:lumMod val="60000"/>
                <a:lumOff val="40000"/>
              </a:schemeClr>
            </a:solidFill>
          </a:ln>
        </p:spPr>
      </p:pic>
      <p:cxnSp>
        <p:nvCxnSpPr>
          <p:cNvPr id="20" name="直線單箭頭接點 19"/>
          <p:cNvCxnSpPr/>
          <p:nvPr/>
        </p:nvCxnSpPr>
        <p:spPr bwMode="auto">
          <a:xfrm flipV="1">
            <a:off x="598488" y="3862388"/>
            <a:ext cx="284162" cy="504825"/>
          </a:xfrm>
          <a:prstGeom prst="straightConnector1">
            <a:avLst/>
          </a:prstGeom>
          <a:ln>
            <a:solidFill>
              <a:srgbClr val="FF0000"/>
            </a:solidFill>
            <a:headEnd type="none" w="med" len="med"/>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圖片 13" descr="LOGO-QNAP Security.png"/>
          <p:cNvPicPr>
            <a:picLocks noChangeAspect="1" noChangeArrowheads="1"/>
          </p:cNvPicPr>
          <p:nvPr/>
        </p:nvPicPr>
        <p:blipFill>
          <a:blip r:embed="rId3"/>
          <a:srcRect/>
          <a:stretch>
            <a:fillRect/>
          </a:stretch>
        </p:blipFill>
        <p:spPr bwMode="auto">
          <a:xfrm>
            <a:off x="1182688" y="685800"/>
            <a:ext cx="2141537" cy="765175"/>
          </a:xfrm>
          <a:prstGeom prst="rect">
            <a:avLst/>
          </a:prstGeom>
          <a:noFill/>
          <a:ln w="9525">
            <a:noFill/>
            <a:miter lim="800000"/>
            <a:headEnd/>
            <a:tailEnd/>
          </a:ln>
        </p:spPr>
      </p:pic>
      <p:sp>
        <p:nvSpPr>
          <p:cNvPr id="8" name="TextBox 7"/>
          <p:cNvSpPr txBox="1"/>
          <p:nvPr/>
        </p:nvSpPr>
        <p:spPr>
          <a:xfrm>
            <a:off x="1609725" y="1781175"/>
            <a:ext cx="7248526" cy="1785104"/>
          </a:xfrm>
          <a:prstGeom prst="rect">
            <a:avLst/>
          </a:prstGeom>
          <a:noFill/>
        </p:spPr>
        <p:txBody>
          <a:bodyPr>
            <a:spAutoFit/>
          </a:bodyPr>
          <a:lstStyle/>
          <a:p>
            <a:pPr algn="r">
              <a:defRPr/>
            </a:pPr>
            <a:r>
              <a:rPr kumimoji="0" lang="en-US"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rPr>
              <a:t>QNAP VioStor NVR</a:t>
            </a:r>
          </a:p>
          <a:p>
            <a:pPr algn="r">
              <a:defRPr/>
            </a:pPr>
            <a:r>
              <a:rPr kumimoji="0" lang="en-US" sz="4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rPr>
              <a:t>Network Video Recorders</a:t>
            </a:r>
          </a:p>
        </p:txBody>
      </p:sp>
      <p:pic>
        <p:nvPicPr>
          <p:cNvPr id="29699" name="圖片 5"/>
          <p:cNvPicPr>
            <a:picLocks noChangeAspect="1"/>
          </p:cNvPicPr>
          <p:nvPr/>
        </p:nvPicPr>
        <p:blipFill>
          <a:blip r:embed="rId4"/>
          <a:srcRect/>
          <a:stretch>
            <a:fillRect/>
          </a:stretch>
        </p:blipFill>
        <p:spPr bwMode="auto">
          <a:xfrm>
            <a:off x="1939925" y="3613150"/>
            <a:ext cx="4657725" cy="2681288"/>
          </a:xfrm>
          <a:prstGeom prst="rect">
            <a:avLst/>
          </a:prstGeom>
          <a:noFill/>
          <a:ln w="9525">
            <a:noFill/>
            <a:miter lim="800000"/>
            <a:headEnd/>
            <a:tailEnd/>
          </a:ln>
        </p:spPr>
      </p:pic>
      <p:pic>
        <p:nvPicPr>
          <p:cNvPr id="29700" name="Picture 11" descr="VS-8000 Pro u.png"/>
          <p:cNvPicPr>
            <a:picLocks noChangeAspect="1"/>
          </p:cNvPicPr>
          <p:nvPr/>
        </p:nvPicPr>
        <p:blipFill>
          <a:blip r:embed="rId5"/>
          <a:srcRect/>
          <a:stretch>
            <a:fillRect/>
          </a:stretch>
        </p:blipFill>
        <p:spPr bwMode="auto">
          <a:xfrm>
            <a:off x="5400675" y="4032250"/>
            <a:ext cx="3382963" cy="3676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5" descr="White.bmp"/>
          <p:cNvPicPr>
            <a:picLocks noChangeAspect="1"/>
          </p:cNvPicPr>
          <p:nvPr/>
        </p:nvPicPr>
        <p:blipFill>
          <a:blip r:embed="rId3"/>
          <a:srcRect/>
          <a:stretch>
            <a:fillRect/>
          </a:stretch>
        </p:blipFill>
        <p:spPr bwMode="auto">
          <a:xfrm>
            <a:off x="185738" y="6357938"/>
            <a:ext cx="809625" cy="276225"/>
          </a:xfrm>
          <a:prstGeom prst="rect">
            <a:avLst/>
          </a:prstGeom>
          <a:noFill/>
          <a:ln w="9525">
            <a:noFill/>
            <a:miter lim="800000"/>
            <a:headEnd/>
            <a:tailEnd/>
          </a:ln>
        </p:spPr>
      </p:pic>
      <p:sp>
        <p:nvSpPr>
          <p:cNvPr id="12" name="Rectangle 11"/>
          <p:cNvSpPr/>
          <p:nvPr/>
        </p:nvSpPr>
        <p:spPr>
          <a:xfrm>
            <a:off x="0" y="123825"/>
            <a:ext cx="9144000" cy="590550"/>
          </a:xfrm>
          <a:prstGeom prst="rect">
            <a:avLst/>
          </a:prstGeom>
          <a:noFill/>
        </p:spPr>
        <p:txBody>
          <a:bodyPr>
            <a:spAutoFit/>
          </a:bodyPr>
          <a:lstStyle/>
          <a:p>
            <a:pPr algn="ctr" eaLnBrk="0" hangingPunct="0">
              <a:lnSpc>
                <a:spcPct val="90000"/>
              </a:lnSpc>
              <a:defRPr/>
            </a:pPr>
            <a:r>
              <a:rPr kumimoji="0" lang="en-US" altLang="zh-TW" sz="3600" b="1" dirty="0">
                <a:solidFill>
                  <a:schemeClr val="bg1"/>
                </a:solidFill>
                <a:latin typeface="Calibri" pitchFamily="34" charset="0"/>
                <a:ea typeface="+mj-ea"/>
                <a:cs typeface="Calibri" pitchFamily="34" charset="0"/>
                <a:sym typeface="Wingdings"/>
              </a:rPr>
              <a:t>Advanced Event Management </a:t>
            </a:r>
          </a:p>
        </p:txBody>
      </p:sp>
      <p:sp>
        <p:nvSpPr>
          <p:cNvPr id="61443" name="文字方塊 19"/>
          <p:cNvSpPr txBox="1">
            <a:spLocks noChangeArrowheads="1"/>
          </p:cNvSpPr>
          <p:nvPr/>
        </p:nvSpPr>
        <p:spPr bwMode="auto">
          <a:xfrm>
            <a:off x="468313" y="1892300"/>
            <a:ext cx="6575425" cy="1323975"/>
          </a:xfrm>
          <a:prstGeom prst="rect">
            <a:avLst/>
          </a:prstGeom>
          <a:noFill/>
          <a:ln w="9525">
            <a:noFill/>
            <a:miter lim="800000"/>
            <a:headEnd/>
            <a:tailEnd/>
          </a:ln>
        </p:spPr>
        <p:txBody>
          <a:bodyPr>
            <a:spAutoFit/>
          </a:bodyPr>
          <a:lstStyle/>
          <a:p>
            <a:r>
              <a:rPr kumimoji="0" lang="en-US" altLang="zh-TW"/>
              <a:t>-</a:t>
            </a:r>
          </a:p>
          <a:p>
            <a:endParaRPr kumimoji="0" lang="en-US" altLang="zh-TW"/>
          </a:p>
          <a:p>
            <a:endParaRPr kumimoji="0" lang="en-US" altLang="zh-TW"/>
          </a:p>
          <a:p>
            <a:endParaRPr kumimoji="0" lang="zh-TW" altLang="en-US"/>
          </a:p>
        </p:txBody>
      </p:sp>
      <p:pic>
        <p:nvPicPr>
          <p:cNvPr id="61444" name="Picture 6"/>
          <p:cNvPicPr>
            <a:picLocks noChangeAspect="1" noChangeArrowheads="1"/>
          </p:cNvPicPr>
          <p:nvPr/>
        </p:nvPicPr>
        <p:blipFill>
          <a:blip r:embed="rId4"/>
          <a:srcRect/>
          <a:stretch>
            <a:fillRect/>
          </a:stretch>
        </p:blipFill>
        <p:spPr bwMode="auto">
          <a:xfrm>
            <a:off x="1243013" y="1273175"/>
            <a:ext cx="6613525" cy="2832100"/>
          </a:xfrm>
          <a:prstGeom prst="rect">
            <a:avLst/>
          </a:prstGeom>
          <a:noFill/>
          <a:ln w="9525">
            <a:noFill/>
            <a:miter lim="800000"/>
            <a:headEnd/>
            <a:tailEnd/>
          </a:ln>
        </p:spPr>
      </p:pic>
      <p:graphicFrame>
        <p:nvGraphicFramePr>
          <p:cNvPr id="13" name="資料庫圖表 12"/>
          <p:cNvGraphicFramePr/>
          <p:nvPr/>
        </p:nvGraphicFramePr>
        <p:xfrm>
          <a:off x="1109500" y="4054815"/>
          <a:ext cx="6626464" cy="24007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標題 1"/>
          <p:cNvSpPr>
            <a:spLocks noGrp="1"/>
          </p:cNvSpPr>
          <p:nvPr>
            <p:ph type="title"/>
          </p:nvPr>
        </p:nvSpPr>
        <p:spPr/>
        <p:txBody>
          <a:bodyPr/>
          <a:lstStyle/>
          <a:p>
            <a:pPr algn="ctr"/>
            <a:r>
              <a:rPr lang="en-US" altLang="zh-TW" sz="3600" smtClean="0">
                <a:latin typeface="Calibri" pitchFamily="34" charset="0"/>
                <a:ea typeface="新細明體" charset="-120"/>
                <a:sym typeface="Wingdings" pitchFamily="2" charset="2"/>
              </a:rPr>
              <a:t>Local Display</a:t>
            </a:r>
            <a:endParaRPr lang="zh-TW" altLang="en-US" sz="3600" smtClean="0">
              <a:latin typeface="Calibri" pitchFamily="34" charset="0"/>
              <a:ea typeface="新細明體" charset="-120"/>
              <a:sym typeface="Wingdings" pitchFamily="2" charset="2"/>
            </a:endParaRPr>
          </a:p>
        </p:txBody>
      </p:sp>
      <p:sp>
        <p:nvSpPr>
          <p:cNvPr id="4" name="TextBox 12"/>
          <p:cNvSpPr txBox="1">
            <a:spLocks noChangeArrowheads="1"/>
          </p:cNvSpPr>
          <p:nvPr/>
        </p:nvSpPr>
        <p:spPr bwMode="auto">
          <a:xfrm>
            <a:off x="252413" y="1504950"/>
            <a:ext cx="7645400" cy="831850"/>
          </a:xfrm>
          <a:prstGeom prst="rect">
            <a:avLst/>
          </a:prstGeom>
          <a:noFill/>
          <a:ln w="9525">
            <a:noFill/>
            <a:miter lim="800000"/>
            <a:headEnd/>
            <a:tailEnd/>
          </a:ln>
        </p:spPr>
        <p:txBody>
          <a:bodyPr>
            <a:spAutoFit/>
          </a:bodyPr>
          <a:lstStyle/>
          <a:p>
            <a:r>
              <a:rPr kumimoji="0" lang="en-US" altLang="zh-TW" sz="2400" b="1">
                <a:solidFill>
                  <a:srgbClr val="FF0000"/>
                </a:solidFill>
                <a:latin typeface="Calibri" pitchFamily="34" charset="0"/>
              </a:rPr>
              <a:t>PC-less network surveillance by  HD (high definition) HDMI or VGA Local Display</a:t>
            </a:r>
            <a:endParaRPr kumimoji="0" lang="sl-SI" altLang="zh-TW" sz="2400" b="1">
              <a:solidFill>
                <a:srgbClr val="FF0000"/>
              </a:solidFill>
              <a:latin typeface="Calibri" pitchFamily="34" charset="0"/>
              <a:sym typeface="Wingdings" pitchFamily="2" charset="2"/>
            </a:endParaRPr>
          </a:p>
        </p:txBody>
      </p:sp>
      <p:pic>
        <p:nvPicPr>
          <p:cNvPr id="5" name="圖片 12" descr="6020LD.png"/>
          <p:cNvPicPr>
            <a:picLocks noChangeAspect="1"/>
          </p:cNvPicPr>
          <p:nvPr/>
        </p:nvPicPr>
        <p:blipFill>
          <a:blip r:embed="rId2"/>
          <a:srcRect/>
          <a:stretch>
            <a:fillRect/>
          </a:stretch>
        </p:blipFill>
        <p:spPr bwMode="auto">
          <a:xfrm>
            <a:off x="3421063" y="1936750"/>
            <a:ext cx="4654550" cy="2390775"/>
          </a:xfrm>
          <a:prstGeom prst="rect">
            <a:avLst/>
          </a:prstGeom>
          <a:noFill/>
          <a:ln w="9525">
            <a:noFill/>
            <a:miter lim="800000"/>
            <a:headEnd/>
            <a:tailEnd/>
          </a:ln>
        </p:spPr>
      </p:pic>
      <p:sp>
        <p:nvSpPr>
          <p:cNvPr id="65540" name="文字方塊 6"/>
          <p:cNvSpPr txBox="1">
            <a:spLocks noChangeArrowheads="1"/>
          </p:cNvSpPr>
          <p:nvPr/>
        </p:nvSpPr>
        <p:spPr bwMode="auto">
          <a:xfrm>
            <a:off x="3168650" y="5041900"/>
            <a:ext cx="6337300" cy="1446213"/>
          </a:xfrm>
          <a:prstGeom prst="rect">
            <a:avLst/>
          </a:prstGeom>
          <a:noFill/>
          <a:ln w="9525">
            <a:noFill/>
            <a:miter lim="800000"/>
            <a:headEnd/>
            <a:tailEnd/>
          </a:ln>
        </p:spPr>
        <p:txBody>
          <a:bodyPr>
            <a:spAutoFit/>
          </a:bodyPr>
          <a:lstStyle/>
          <a:p>
            <a:pPr>
              <a:buFont typeface="Wingdings" pitchFamily="2" charset="2"/>
              <a:buChar char="Ø"/>
            </a:pPr>
            <a:r>
              <a:rPr kumimoji="0" lang="en-US" altLang="zh-TW" sz="2200">
                <a:latin typeface="Calibri" pitchFamily="34" charset="0"/>
              </a:rPr>
              <a:t>Live-view up to 16ch</a:t>
            </a:r>
          </a:p>
          <a:p>
            <a:pPr>
              <a:buFont typeface="Wingdings" pitchFamily="2" charset="2"/>
              <a:buChar char="Ø"/>
            </a:pPr>
            <a:r>
              <a:rPr kumimoji="0" lang="en-US" altLang="zh-TW" sz="2200">
                <a:latin typeface="Calibri" pitchFamily="34" charset="0"/>
              </a:rPr>
              <a:t>Single channel playback </a:t>
            </a:r>
          </a:p>
          <a:p>
            <a:pPr>
              <a:buFont typeface="Wingdings" pitchFamily="2" charset="2"/>
              <a:buChar char="Ø"/>
            </a:pPr>
            <a:r>
              <a:rPr kumimoji="0" lang="en-US" altLang="zh-TW" sz="2200">
                <a:latin typeface="Calibri" pitchFamily="34" charset="0"/>
              </a:rPr>
              <a:t>local Export video</a:t>
            </a:r>
          </a:p>
          <a:p>
            <a:pPr>
              <a:buFont typeface="Wingdings" pitchFamily="2" charset="2"/>
              <a:buChar char="Ø"/>
            </a:pPr>
            <a:r>
              <a:rPr kumimoji="0" lang="en-US" altLang="zh-TW" sz="2200">
                <a:latin typeface="Calibri" pitchFamily="34" charset="0"/>
              </a:rPr>
              <a:t>Fundamental Network and camera configuration</a:t>
            </a:r>
            <a:endParaRPr kumimoji="0" lang="zh-TW" altLang="en-US" sz="2200">
              <a:latin typeface="Calibri" pitchFamily="34" charset="0"/>
            </a:endParaRPr>
          </a:p>
        </p:txBody>
      </p:sp>
      <p:sp>
        <p:nvSpPr>
          <p:cNvPr id="65541" name="文字方塊 166"/>
          <p:cNvSpPr txBox="1">
            <a:spLocks noChangeArrowheads="1"/>
          </p:cNvSpPr>
          <p:nvPr/>
        </p:nvSpPr>
        <p:spPr bwMode="auto">
          <a:xfrm>
            <a:off x="212725" y="1116013"/>
            <a:ext cx="3649663" cy="461962"/>
          </a:xfrm>
          <a:prstGeom prst="rect">
            <a:avLst/>
          </a:prstGeom>
          <a:noFill/>
          <a:ln w="9525">
            <a:noFill/>
            <a:miter lim="800000"/>
            <a:headEnd/>
            <a:tailEnd/>
          </a:ln>
        </p:spPr>
        <p:txBody>
          <a:bodyPr>
            <a:spAutoFit/>
          </a:bodyPr>
          <a:lstStyle/>
          <a:p>
            <a:r>
              <a:rPr kumimoji="0" lang="en-US" altLang="zh-TW" sz="2400" b="1">
                <a:solidFill>
                  <a:srgbClr val="2D1CAE"/>
                </a:solidFill>
                <a:latin typeface="Arial Black" pitchFamily="34" charset="0"/>
              </a:rPr>
              <a:t>QNAP</a:t>
            </a:r>
            <a:r>
              <a:rPr kumimoji="0" lang="en-US" altLang="zh-TW" sz="2400" b="1" i="1">
                <a:solidFill>
                  <a:srgbClr val="2D1CAE"/>
                </a:solidFill>
                <a:latin typeface="Arial Black" pitchFamily="34" charset="0"/>
              </a:rPr>
              <a:t> </a:t>
            </a:r>
            <a:r>
              <a:rPr kumimoji="0" lang="en-US" altLang="zh-TW" sz="2400" b="1" i="1">
                <a:latin typeface="Arial Black" pitchFamily="34" charset="0"/>
              </a:rPr>
              <a:t>VioStor NVR</a:t>
            </a:r>
            <a:r>
              <a:rPr kumimoji="0" lang="zh-TW" altLang="en-US" sz="2400" b="1" i="1">
                <a:latin typeface="Arial Black" pitchFamily="34" charset="0"/>
              </a:rPr>
              <a:t> </a:t>
            </a:r>
            <a:endParaRPr kumimoji="0" lang="en-US" altLang="zh-TW" sz="2400" b="1" i="1">
              <a:latin typeface="Arial Black" pitchFamily="34" charset="0"/>
            </a:endParaRPr>
          </a:p>
        </p:txBody>
      </p:sp>
      <p:grpSp>
        <p:nvGrpSpPr>
          <p:cNvPr id="65542" name="群組 11"/>
          <p:cNvGrpSpPr>
            <a:grpSpLocks/>
          </p:cNvGrpSpPr>
          <p:nvPr/>
        </p:nvGrpSpPr>
        <p:grpSpPr bwMode="auto">
          <a:xfrm>
            <a:off x="252413" y="2443163"/>
            <a:ext cx="2852737" cy="4098925"/>
            <a:chOff x="252248" y="2443655"/>
            <a:chExt cx="2853559" cy="4099035"/>
          </a:xfrm>
        </p:grpSpPr>
        <p:pic>
          <p:nvPicPr>
            <p:cNvPr id="65544" name="圖片 5"/>
            <p:cNvPicPr>
              <a:picLocks noChangeAspect="1"/>
            </p:cNvPicPr>
            <p:nvPr/>
          </p:nvPicPr>
          <p:blipFill>
            <a:blip r:embed="rId3"/>
            <a:srcRect r="51425" b="2408"/>
            <a:stretch>
              <a:fillRect/>
            </a:stretch>
          </p:blipFill>
          <p:spPr bwMode="auto">
            <a:xfrm>
              <a:off x="346840" y="2592206"/>
              <a:ext cx="2569780" cy="1466796"/>
            </a:xfrm>
            <a:prstGeom prst="rect">
              <a:avLst/>
            </a:prstGeom>
            <a:noFill/>
            <a:ln w="9525">
              <a:noFill/>
              <a:miter lim="800000"/>
              <a:headEnd/>
              <a:tailEnd/>
            </a:ln>
          </p:spPr>
        </p:pic>
        <p:pic>
          <p:nvPicPr>
            <p:cNvPr id="65545" name="圖片 8"/>
            <p:cNvPicPr>
              <a:picLocks noChangeAspect="1"/>
            </p:cNvPicPr>
            <p:nvPr/>
          </p:nvPicPr>
          <p:blipFill>
            <a:blip r:embed="rId3"/>
            <a:srcRect l="51540" b="2139"/>
            <a:stretch>
              <a:fillRect/>
            </a:stretch>
          </p:blipFill>
          <p:spPr bwMode="auto">
            <a:xfrm>
              <a:off x="362606" y="4384218"/>
              <a:ext cx="2553233" cy="1464789"/>
            </a:xfrm>
            <a:prstGeom prst="rect">
              <a:avLst/>
            </a:prstGeom>
            <a:noFill/>
            <a:ln w="9525">
              <a:noFill/>
              <a:miter lim="800000"/>
              <a:headEnd/>
              <a:tailEnd/>
            </a:ln>
          </p:spPr>
        </p:pic>
        <p:sp>
          <p:nvSpPr>
            <p:cNvPr id="10" name="文字方塊 9"/>
            <p:cNvSpPr txBox="1"/>
            <p:nvPr/>
          </p:nvSpPr>
          <p:spPr>
            <a:xfrm>
              <a:off x="566664" y="5920373"/>
              <a:ext cx="2129450" cy="401648"/>
            </a:xfrm>
            <a:prstGeom prst="rect">
              <a:avLst/>
            </a:prstGeom>
            <a:noFill/>
          </p:spPr>
          <p:txBody>
            <a:bodyPr>
              <a:spAutoFit/>
            </a:bodyPr>
            <a:lstStyle/>
            <a:p>
              <a:pPr>
                <a:defRPr/>
              </a:pPr>
              <a:r>
                <a:rPr kumimoji="0" lang="en-US" altLang="zh-TW" b="1" dirty="0">
                  <a:solidFill>
                    <a:schemeClr val="bg2">
                      <a:lumMod val="50000"/>
                    </a:schemeClr>
                  </a:solidFill>
                  <a:ea typeface="+mn-ea"/>
                </a:rPr>
                <a:t>Live Monitoring</a:t>
              </a:r>
              <a:endParaRPr kumimoji="0" lang="zh-TW" altLang="en-US" b="1" dirty="0">
                <a:solidFill>
                  <a:schemeClr val="bg2">
                    <a:lumMod val="50000"/>
                  </a:schemeClr>
                </a:solidFill>
                <a:ea typeface="+mn-ea"/>
              </a:endParaRPr>
            </a:p>
          </p:txBody>
        </p:sp>
        <p:sp>
          <p:nvSpPr>
            <p:cNvPr id="11" name="矩形 10"/>
            <p:cNvSpPr/>
            <p:nvPr/>
          </p:nvSpPr>
          <p:spPr bwMode="auto">
            <a:xfrm>
              <a:off x="252248" y="2443655"/>
              <a:ext cx="2853559" cy="4099035"/>
            </a:xfrm>
            <a:prstGeom prst="rect">
              <a:avLst/>
            </a:prstGeom>
            <a:noFill/>
            <a:ln w="9525" cap="flat" cmpd="sng" algn="ctr">
              <a:solidFill>
                <a:schemeClr val="accent1">
                  <a:lumMod val="60000"/>
                  <a:lumOff val="40000"/>
                </a:schemeClr>
              </a:solidFill>
              <a:prstDash val="solid"/>
              <a:round/>
              <a:headEnd type="none" w="med" len="med"/>
              <a:tailEnd type="none" w="med" len="med"/>
            </a:ln>
            <a:effectLst/>
          </p:spPr>
          <p:txBody>
            <a:bodyPr wrap="none" lIns="90000" tIns="46800" rIns="90000" bIns="46800" anchor="ctr"/>
            <a:lstStyle/>
            <a:p>
              <a:pPr>
                <a:defRPr/>
              </a:pPr>
              <a:endParaRPr kumimoji="0" lang="zh-TW" altLang="en-US">
                <a:ea typeface="+mn-ea"/>
              </a:endParaRPr>
            </a:p>
          </p:txBody>
        </p:sp>
      </p:grpSp>
      <p:sp>
        <p:nvSpPr>
          <p:cNvPr id="65543" name="矩形 12"/>
          <p:cNvSpPr>
            <a:spLocks noChangeArrowheads="1"/>
          </p:cNvSpPr>
          <p:nvPr/>
        </p:nvSpPr>
        <p:spPr bwMode="auto">
          <a:xfrm>
            <a:off x="5233988" y="4240213"/>
            <a:ext cx="3373437" cy="647700"/>
          </a:xfrm>
          <a:prstGeom prst="rect">
            <a:avLst/>
          </a:prstGeom>
          <a:noFill/>
          <a:ln w="9525">
            <a:noFill/>
            <a:miter lim="800000"/>
            <a:headEnd/>
            <a:tailEnd/>
          </a:ln>
        </p:spPr>
        <p:txBody>
          <a:bodyPr>
            <a:spAutoFit/>
          </a:bodyPr>
          <a:lstStyle/>
          <a:p>
            <a:r>
              <a:rPr kumimoji="0" lang="en-US" altLang="zh-TW">
                <a:solidFill>
                  <a:srgbClr val="FF0000"/>
                </a:solidFill>
                <a:latin typeface="Calibri" pitchFamily="34" charset="0"/>
              </a:rPr>
              <a:t>All you need is a USB mouse! </a:t>
            </a:r>
            <a:endParaRPr kumimoji="0" lang="en-US" altLang="zh-TW" sz="1600">
              <a:solidFill>
                <a:srgbClr val="FF0000"/>
              </a:solidFill>
              <a:latin typeface="Calibri" pitchFamily="34" charset="0"/>
            </a:endParaRPr>
          </a:p>
          <a:p>
            <a:r>
              <a:rPr kumimoji="0" lang="en-US" altLang="zh-TW" sz="1600">
                <a:solidFill>
                  <a:srgbClr val="FF0000"/>
                </a:solidFill>
                <a:latin typeface="Calibri" pitchFamily="34" charset="0"/>
              </a:rPr>
              <a:t>USB keyboard (optional)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457200" y="123825"/>
            <a:ext cx="8686800" cy="779463"/>
          </a:xfrm>
        </p:spPr>
        <p:txBody>
          <a:bodyPr/>
          <a:lstStyle/>
          <a:p>
            <a:pPr algn="ctr"/>
            <a:r>
              <a:rPr lang="en-US" altLang="zh-TW" sz="3600" smtClean="0">
                <a:latin typeface="Calibri" pitchFamily="34" charset="0"/>
                <a:ea typeface="新細明體" charset="-120"/>
                <a:sym typeface="Wingdings" pitchFamily="2" charset="2"/>
              </a:rPr>
              <a:t>Mobile Surveillance</a:t>
            </a:r>
          </a:p>
        </p:txBody>
      </p:sp>
      <p:pic>
        <p:nvPicPr>
          <p:cNvPr id="66562" name="Picture 6" descr="VMobile (1).bmp"/>
          <p:cNvPicPr>
            <a:picLocks noChangeAspect="1"/>
          </p:cNvPicPr>
          <p:nvPr/>
        </p:nvPicPr>
        <p:blipFill>
          <a:blip r:embed="rId3"/>
          <a:srcRect/>
          <a:stretch>
            <a:fillRect/>
          </a:stretch>
        </p:blipFill>
        <p:spPr bwMode="auto">
          <a:xfrm>
            <a:off x="0" y="3341688"/>
            <a:ext cx="9144000" cy="2884487"/>
          </a:xfrm>
          <a:prstGeom prst="rect">
            <a:avLst/>
          </a:prstGeom>
          <a:noFill/>
          <a:ln w="9525">
            <a:noFill/>
            <a:miter lim="800000"/>
            <a:headEnd/>
            <a:tailEnd/>
          </a:ln>
        </p:spPr>
      </p:pic>
      <p:sp>
        <p:nvSpPr>
          <p:cNvPr id="66563" name="矩形 7"/>
          <p:cNvSpPr>
            <a:spLocks noChangeArrowheads="1"/>
          </p:cNvSpPr>
          <p:nvPr/>
        </p:nvSpPr>
        <p:spPr bwMode="auto">
          <a:xfrm>
            <a:off x="225425" y="1800225"/>
            <a:ext cx="7162800" cy="1323975"/>
          </a:xfrm>
          <a:prstGeom prst="rect">
            <a:avLst/>
          </a:prstGeom>
          <a:noFill/>
          <a:ln w="9525">
            <a:noFill/>
            <a:miter lim="800000"/>
            <a:headEnd/>
            <a:tailEnd/>
          </a:ln>
        </p:spPr>
        <p:txBody>
          <a:bodyPr>
            <a:spAutoFit/>
          </a:bodyPr>
          <a:lstStyle/>
          <a:p>
            <a:pPr>
              <a:buFont typeface="Wingdings" pitchFamily="2" charset="2"/>
              <a:buChar char="Ø"/>
            </a:pPr>
            <a:r>
              <a:rPr kumimoji="0" lang="en-US" altLang="zh-TW">
                <a:latin typeface="Calibri" pitchFamily="34" charset="0"/>
                <a:sym typeface="Wingdings" pitchFamily="2" charset="2"/>
              </a:rPr>
              <a:t>Live monitoring with the </a:t>
            </a:r>
            <a:r>
              <a:rPr kumimoji="0" lang="en-US" altLang="zh-TW" b="1">
                <a:latin typeface="Calibri" pitchFamily="34" charset="0"/>
                <a:sym typeface="Wingdings" pitchFamily="2" charset="2"/>
              </a:rPr>
              <a:t>VMobile app </a:t>
            </a:r>
          </a:p>
          <a:p>
            <a:r>
              <a:rPr kumimoji="0" lang="en-US" altLang="zh-TW" b="1">
                <a:latin typeface="Calibri" pitchFamily="34" charset="0"/>
                <a:sym typeface="Wingdings" pitchFamily="2" charset="2"/>
              </a:rPr>
              <a:t>    </a:t>
            </a:r>
            <a:r>
              <a:rPr kumimoji="0" lang="en-US" altLang="zh-TW">
                <a:latin typeface="Calibri" pitchFamily="34" charset="0"/>
                <a:sym typeface="Wingdings" pitchFamily="2" charset="2"/>
              </a:rPr>
              <a:t>- iPhone, iPad, iPod touch </a:t>
            </a:r>
          </a:p>
          <a:p>
            <a:r>
              <a:rPr kumimoji="0" lang="en-US" altLang="zh-TW">
                <a:latin typeface="Calibri" pitchFamily="34" charset="0"/>
                <a:sym typeface="Wingdings" pitchFamily="2" charset="2"/>
              </a:rPr>
              <a:t>    - Android Phone and tablet</a:t>
            </a:r>
          </a:p>
          <a:p>
            <a:r>
              <a:rPr kumimoji="0" lang="en-US" altLang="zh-TW">
                <a:latin typeface="Calibri" pitchFamily="34" charset="0"/>
                <a:sym typeface="Wingdings" pitchFamily="2" charset="2"/>
              </a:rPr>
              <a:t>    - Windows PDA</a:t>
            </a:r>
          </a:p>
        </p:txBody>
      </p:sp>
      <p:pic>
        <p:nvPicPr>
          <p:cNvPr id="66564" name="Picture 3"/>
          <p:cNvPicPr>
            <a:picLocks noChangeAspect="1" noChangeArrowheads="1"/>
          </p:cNvPicPr>
          <p:nvPr/>
        </p:nvPicPr>
        <p:blipFill>
          <a:blip r:embed="rId4"/>
          <a:srcRect r="25806"/>
          <a:stretch>
            <a:fillRect/>
          </a:stretch>
        </p:blipFill>
        <p:spPr bwMode="auto">
          <a:xfrm>
            <a:off x="5238750" y="1455738"/>
            <a:ext cx="1657350" cy="1370012"/>
          </a:xfrm>
          <a:prstGeom prst="rect">
            <a:avLst/>
          </a:prstGeom>
          <a:noFill/>
          <a:ln w="9525">
            <a:noFill/>
            <a:miter lim="800000"/>
            <a:headEnd/>
            <a:tailEnd/>
          </a:ln>
        </p:spPr>
      </p:pic>
      <p:pic>
        <p:nvPicPr>
          <p:cNvPr id="66565" name="圖片 8" descr="VMobile-for-Android.png"/>
          <p:cNvPicPr>
            <a:picLocks noChangeAspect="1"/>
          </p:cNvPicPr>
          <p:nvPr/>
        </p:nvPicPr>
        <p:blipFill>
          <a:blip r:embed="rId5"/>
          <a:srcRect/>
          <a:stretch>
            <a:fillRect/>
          </a:stretch>
        </p:blipFill>
        <p:spPr bwMode="auto">
          <a:xfrm>
            <a:off x="6946900" y="1749425"/>
            <a:ext cx="725488" cy="958850"/>
          </a:xfrm>
          <a:prstGeom prst="rect">
            <a:avLst/>
          </a:prstGeom>
          <a:noFill/>
          <a:ln w="9525">
            <a:noFill/>
            <a:miter lim="800000"/>
            <a:headEnd/>
            <a:tailEnd/>
          </a:ln>
        </p:spPr>
      </p:pic>
      <p:pic>
        <p:nvPicPr>
          <p:cNvPr id="66566" name="圖片 10" descr="VMobile for iPhone_BANNE.png"/>
          <p:cNvPicPr>
            <a:picLocks noChangeAspect="1"/>
          </p:cNvPicPr>
          <p:nvPr/>
        </p:nvPicPr>
        <p:blipFill>
          <a:blip r:embed="rId6"/>
          <a:srcRect l="67012" t="13995" r="4636" b="9496"/>
          <a:stretch>
            <a:fillRect/>
          </a:stretch>
        </p:blipFill>
        <p:spPr bwMode="auto">
          <a:xfrm>
            <a:off x="7759700" y="1743075"/>
            <a:ext cx="554038" cy="941388"/>
          </a:xfrm>
          <a:prstGeom prst="rect">
            <a:avLst/>
          </a:prstGeom>
          <a:noFill/>
          <a:ln w="9525">
            <a:noFill/>
            <a:miter lim="800000"/>
            <a:headEnd/>
            <a:tailEnd/>
          </a:ln>
        </p:spPr>
      </p:pic>
      <p:pic>
        <p:nvPicPr>
          <p:cNvPr id="66567" name="圖片 11" descr="VMobile for Windows PDA phone_BANNE.png"/>
          <p:cNvPicPr>
            <a:picLocks noChangeAspect="1"/>
          </p:cNvPicPr>
          <p:nvPr/>
        </p:nvPicPr>
        <p:blipFill>
          <a:blip r:embed="rId7"/>
          <a:srcRect l="64177" t="13995" r="4636" b="13995"/>
          <a:stretch>
            <a:fillRect/>
          </a:stretch>
        </p:blipFill>
        <p:spPr bwMode="auto">
          <a:xfrm>
            <a:off x="8407400" y="1743075"/>
            <a:ext cx="647700" cy="941388"/>
          </a:xfrm>
          <a:prstGeom prst="rect">
            <a:avLst/>
          </a:prstGeom>
          <a:noFill/>
          <a:ln w="9525">
            <a:noFill/>
            <a:miter lim="800000"/>
            <a:headEnd/>
            <a:tailEnd/>
          </a:ln>
        </p:spPr>
      </p:pic>
      <p:sp>
        <p:nvSpPr>
          <p:cNvPr id="66568" name="文字方塊 166"/>
          <p:cNvSpPr txBox="1">
            <a:spLocks noChangeArrowheads="1"/>
          </p:cNvSpPr>
          <p:nvPr/>
        </p:nvSpPr>
        <p:spPr bwMode="auto">
          <a:xfrm>
            <a:off x="212725" y="1116013"/>
            <a:ext cx="3649663" cy="461962"/>
          </a:xfrm>
          <a:prstGeom prst="rect">
            <a:avLst/>
          </a:prstGeom>
          <a:noFill/>
          <a:ln w="9525">
            <a:noFill/>
            <a:miter lim="800000"/>
            <a:headEnd/>
            <a:tailEnd/>
          </a:ln>
        </p:spPr>
        <p:txBody>
          <a:bodyPr>
            <a:spAutoFit/>
          </a:bodyPr>
          <a:lstStyle/>
          <a:p>
            <a:r>
              <a:rPr kumimoji="0" lang="en-US" altLang="zh-TW" sz="2400" b="1">
                <a:solidFill>
                  <a:srgbClr val="2D1CAE"/>
                </a:solidFill>
                <a:latin typeface="Arial Black" pitchFamily="34" charset="0"/>
              </a:rPr>
              <a:t>QNAP</a:t>
            </a:r>
            <a:r>
              <a:rPr kumimoji="0" lang="en-US" altLang="zh-TW" sz="2400" b="1" i="1">
                <a:solidFill>
                  <a:srgbClr val="2D1CAE"/>
                </a:solidFill>
                <a:latin typeface="Arial Black" pitchFamily="34" charset="0"/>
              </a:rPr>
              <a:t> </a:t>
            </a:r>
            <a:r>
              <a:rPr kumimoji="0" lang="en-US" altLang="zh-TW" sz="2400" b="1" i="1">
                <a:latin typeface="Arial Black" pitchFamily="34" charset="0"/>
              </a:rPr>
              <a:t>VioStor NVR</a:t>
            </a:r>
            <a:r>
              <a:rPr kumimoji="0" lang="zh-TW" altLang="en-US" sz="2400" b="1" i="1">
                <a:latin typeface="Arial Black" pitchFamily="34" charset="0"/>
              </a:rPr>
              <a:t> </a:t>
            </a:r>
            <a:endParaRPr kumimoji="0" lang="en-US" altLang="zh-TW" sz="2400" b="1" i="1">
              <a:latin typeface="Arial Black"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圖片 13" descr="LOGO-QNAP Security.png"/>
          <p:cNvPicPr>
            <a:picLocks noChangeAspect="1" noChangeArrowheads="1"/>
          </p:cNvPicPr>
          <p:nvPr/>
        </p:nvPicPr>
        <p:blipFill>
          <a:blip r:embed="rId3"/>
          <a:srcRect/>
          <a:stretch>
            <a:fillRect/>
          </a:stretch>
        </p:blipFill>
        <p:spPr bwMode="auto">
          <a:xfrm>
            <a:off x="1182688" y="685800"/>
            <a:ext cx="2141537" cy="765175"/>
          </a:xfrm>
          <a:prstGeom prst="rect">
            <a:avLst/>
          </a:prstGeom>
          <a:noFill/>
          <a:ln w="9525">
            <a:noFill/>
            <a:miter lim="800000"/>
            <a:headEnd/>
            <a:tailEnd/>
          </a:ln>
        </p:spPr>
      </p:pic>
      <p:sp>
        <p:nvSpPr>
          <p:cNvPr id="8" name="TextBox 7"/>
          <p:cNvSpPr txBox="1"/>
          <p:nvPr/>
        </p:nvSpPr>
        <p:spPr>
          <a:xfrm>
            <a:off x="1184055" y="2064955"/>
            <a:ext cx="5800069" cy="2123658"/>
          </a:xfrm>
          <a:prstGeom prst="rect">
            <a:avLst/>
          </a:prstGeom>
          <a:noFill/>
        </p:spPr>
        <p:txBody>
          <a:bodyPr>
            <a:spAutoFit/>
          </a:bodyPr>
          <a:lstStyle/>
          <a:p>
            <a:pPr>
              <a:defRPr/>
            </a:pPr>
            <a:r>
              <a:rPr kumimoji="0" lang="en-US" altLang="zh-TW"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rPr>
              <a:t>3</a:t>
            </a:r>
            <a:r>
              <a:rPr kumimoji="0" lang="sl-SI" altLang="zh-TW"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rPr>
              <a:t>. </a:t>
            </a:r>
            <a:r>
              <a:rPr kumimoji="0" lang="en-US" altLang="zh-TW"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rPr>
              <a:t>Product Line Overview</a:t>
            </a:r>
            <a:endParaRPr kumimoji="0" lang="en-US"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endParaRPr>
          </a:p>
        </p:txBody>
      </p:sp>
      <p:pic>
        <p:nvPicPr>
          <p:cNvPr id="68611" name="Picture 2" descr="http://files.qnap.com/news/pressresource/product/VS-6100Pro_06.PNG"/>
          <p:cNvPicPr>
            <a:picLocks noChangeAspect="1" noChangeArrowheads="1"/>
          </p:cNvPicPr>
          <p:nvPr/>
        </p:nvPicPr>
        <p:blipFill>
          <a:blip r:embed="rId4"/>
          <a:srcRect l="6938" r="6334"/>
          <a:stretch>
            <a:fillRect/>
          </a:stretch>
        </p:blipFill>
        <p:spPr bwMode="auto">
          <a:xfrm>
            <a:off x="7046913" y="3724275"/>
            <a:ext cx="2097087" cy="1509713"/>
          </a:xfrm>
          <a:prstGeom prst="rect">
            <a:avLst/>
          </a:prstGeom>
          <a:noFill/>
          <a:ln w="9525">
            <a:noFill/>
            <a:miter lim="800000"/>
            <a:headEnd/>
            <a:tailEnd/>
          </a:ln>
        </p:spPr>
      </p:pic>
      <p:pic>
        <p:nvPicPr>
          <p:cNvPr id="68612" name="Picture 2" descr="http://files.qnap.com/news/pressresource/product/VS-2100Pro_08.png"/>
          <p:cNvPicPr>
            <a:picLocks noChangeAspect="1" noChangeArrowheads="1"/>
          </p:cNvPicPr>
          <p:nvPr/>
        </p:nvPicPr>
        <p:blipFill>
          <a:blip r:embed="rId5"/>
          <a:srcRect l="28192" r="26421" b="16393"/>
          <a:stretch>
            <a:fillRect/>
          </a:stretch>
        </p:blipFill>
        <p:spPr bwMode="auto">
          <a:xfrm>
            <a:off x="8032750" y="1322388"/>
            <a:ext cx="1057275" cy="1216025"/>
          </a:xfrm>
          <a:prstGeom prst="rect">
            <a:avLst/>
          </a:prstGeom>
          <a:noFill/>
          <a:ln w="9525">
            <a:noFill/>
            <a:miter lim="800000"/>
            <a:headEnd/>
            <a:tailEnd/>
          </a:ln>
        </p:spPr>
      </p:pic>
      <p:pic>
        <p:nvPicPr>
          <p:cNvPr id="68613" name="Picture 4" descr="http://files.qnap.com/news/pressresource/product/VS-4100Pro_05.PNG"/>
          <p:cNvPicPr>
            <a:picLocks noChangeAspect="1" noChangeArrowheads="1"/>
          </p:cNvPicPr>
          <p:nvPr/>
        </p:nvPicPr>
        <p:blipFill>
          <a:blip r:embed="rId6"/>
          <a:srcRect l="13373" r="11589"/>
          <a:stretch>
            <a:fillRect/>
          </a:stretch>
        </p:blipFill>
        <p:spPr bwMode="auto">
          <a:xfrm>
            <a:off x="7537450" y="2479675"/>
            <a:ext cx="1606550" cy="1335088"/>
          </a:xfrm>
          <a:prstGeom prst="rect">
            <a:avLst/>
          </a:prstGeom>
          <a:noFill/>
          <a:ln w="9525">
            <a:noFill/>
            <a:miter lim="800000"/>
            <a:headEnd/>
            <a:tailEnd/>
          </a:ln>
        </p:spPr>
      </p:pic>
      <p:pic>
        <p:nvPicPr>
          <p:cNvPr id="68614" name="Picture 4" descr="http://files.qnap.com/news/pressresource/product/VS-8000Pro_02.png"/>
          <p:cNvPicPr>
            <a:picLocks noChangeAspect="1" noChangeArrowheads="1"/>
          </p:cNvPicPr>
          <p:nvPr/>
        </p:nvPicPr>
        <p:blipFill>
          <a:blip r:embed="rId7"/>
          <a:srcRect l="5414" t="5074" r="3116" b="26701"/>
          <a:stretch>
            <a:fillRect/>
          </a:stretch>
        </p:blipFill>
        <p:spPr bwMode="auto">
          <a:xfrm>
            <a:off x="6275388" y="5065713"/>
            <a:ext cx="2868612" cy="1792287"/>
          </a:xfrm>
          <a:prstGeom prst="rect">
            <a:avLst/>
          </a:prstGeom>
          <a:noFill/>
          <a:ln w="9525">
            <a:noFill/>
            <a:miter lim="800000"/>
            <a:headEnd/>
            <a:tailEnd/>
          </a:ln>
        </p:spPr>
      </p:pic>
      <p:pic>
        <p:nvPicPr>
          <p:cNvPr id="68615" name="圖片 14" descr="VS-12100U-RPPro_09.PNG"/>
          <p:cNvPicPr>
            <a:picLocks noChangeAspect="1"/>
          </p:cNvPicPr>
          <p:nvPr/>
        </p:nvPicPr>
        <p:blipFill>
          <a:blip r:embed="rId8"/>
          <a:srcRect l="2982" t="6017" r="-1472" b="44502"/>
          <a:stretch>
            <a:fillRect/>
          </a:stretch>
        </p:blipFill>
        <p:spPr bwMode="auto">
          <a:xfrm>
            <a:off x="0" y="6191250"/>
            <a:ext cx="2957513" cy="666750"/>
          </a:xfrm>
          <a:prstGeom prst="rect">
            <a:avLst/>
          </a:prstGeom>
          <a:noFill/>
          <a:ln w="9525">
            <a:noFill/>
            <a:miter lim="800000"/>
            <a:headEnd/>
            <a:tailEnd/>
          </a:ln>
        </p:spPr>
      </p:pic>
      <p:pic>
        <p:nvPicPr>
          <p:cNvPr id="68616" name="圖片 13"/>
          <p:cNvPicPr>
            <a:picLocks noChangeAspect="1"/>
          </p:cNvPicPr>
          <p:nvPr/>
        </p:nvPicPr>
        <p:blipFill>
          <a:blip r:embed="rId9">
            <a:clrChange>
              <a:clrFrom>
                <a:srgbClr val="FFFFFF"/>
              </a:clrFrom>
              <a:clrTo>
                <a:srgbClr val="FFFFFF">
                  <a:alpha val="0"/>
                </a:srgbClr>
              </a:clrTo>
            </a:clrChange>
          </a:blip>
          <a:srcRect/>
          <a:stretch>
            <a:fillRect/>
          </a:stretch>
        </p:blipFill>
        <p:spPr bwMode="auto">
          <a:xfrm>
            <a:off x="3121025" y="6184900"/>
            <a:ext cx="2881313" cy="673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190500" y="95250"/>
            <a:ext cx="8496300" cy="1417638"/>
          </a:xfrm>
        </p:spPr>
        <p:txBody>
          <a:bodyPr/>
          <a:lstStyle/>
          <a:p>
            <a:pPr algn="ctr"/>
            <a:r>
              <a:rPr lang="en-US" altLang="zh-TW" sz="3600" smtClean="0">
                <a:latin typeface="Calibri" pitchFamily="34" charset="0"/>
                <a:ea typeface="新細明體" charset="-120"/>
                <a:sym typeface="Wingdings" pitchFamily="2" charset="2"/>
              </a:rPr>
              <a:t>Naming Rule of QNAP VioStor NVR</a:t>
            </a:r>
          </a:p>
        </p:txBody>
      </p:sp>
      <p:sp>
        <p:nvSpPr>
          <p:cNvPr id="70658" name="TextBox 6"/>
          <p:cNvSpPr txBox="1">
            <a:spLocks noChangeArrowheads="1"/>
          </p:cNvSpPr>
          <p:nvPr/>
        </p:nvSpPr>
        <p:spPr bwMode="auto">
          <a:xfrm>
            <a:off x="0" y="1219200"/>
            <a:ext cx="9144000" cy="1477963"/>
          </a:xfrm>
          <a:prstGeom prst="rect">
            <a:avLst/>
          </a:prstGeom>
          <a:noFill/>
          <a:ln w="9525">
            <a:noFill/>
            <a:miter lim="800000"/>
            <a:headEnd/>
            <a:tailEnd/>
          </a:ln>
        </p:spPr>
        <p:txBody>
          <a:bodyPr>
            <a:spAutoFit/>
          </a:bodyPr>
          <a:lstStyle/>
          <a:p>
            <a:endParaRPr kumimoji="0" lang="sl-SI" altLang="zh-TW">
              <a:sym typeface="Wingdings" pitchFamily="2" charset="2"/>
            </a:endParaRPr>
          </a:p>
          <a:p>
            <a:pPr algn="ctr"/>
            <a:endParaRPr kumimoji="0" lang="sl-SI" altLang="zh-TW">
              <a:sym typeface="Wingdings" pitchFamily="2" charset="2"/>
            </a:endParaRPr>
          </a:p>
          <a:p>
            <a:endParaRPr kumimoji="0" lang="sl-SI" altLang="zh-TW">
              <a:sym typeface="Wingdings" pitchFamily="2" charset="2"/>
            </a:endParaRPr>
          </a:p>
          <a:p>
            <a:r>
              <a:rPr kumimoji="0" lang="sl-SI" altLang="zh-TW">
                <a:sym typeface="Wingdings" pitchFamily="2" charset="2"/>
              </a:rPr>
              <a:t>     </a:t>
            </a:r>
            <a:br>
              <a:rPr kumimoji="0" lang="sl-SI" altLang="zh-TW">
                <a:sym typeface="Wingdings" pitchFamily="2" charset="2"/>
              </a:rPr>
            </a:br>
            <a:endParaRPr kumimoji="0" lang="en-US" altLang="zh-TW"/>
          </a:p>
        </p:txBody>
      </p:sp>
      <p:pic>
        <p:nvPicPr>
          <p:cNvPr id="70659" name="Picture 18" descr="White.bmp"/>
          <p:cNvPicPr>
            <a:picLocks noChangeAspect="1"/>
          </p:cNvPicPr>
          <p:nvPr/>
        </p:nvPicPr>
        <p:blipFill>
          <a:blip r:embed="rId2"/>
          <a:srcRect/>
          <a:stretch>
            <a:fillRect/>
          </a:stretch>
        </p:blipFill>
        <p:spPr bwMode="auto">
          <a:xfrm>
            <a:off x="185738" y="6357938"/>
            <a:ext cx="809625" cy="276225"/>
          </a:xfrm>
          <a:prstGeom prst="rect">
            <a:avLst/>
          </a:prstGeom>
          <a:noFill/>
          <a:ln w="9525">
            <a:noFill/>
            <a:miter lim="800000"/>
            <a:headEnd/>
            <a:tailEnd/>
          </a:ln>
        </p:spPr>
      </p:pic>
      <p:pic>
        <p:nvPicPr>
          <p:cNvPr id="70660" name="Picture 21" descr="Striptek.bmp"/>
          <p:cNvPicPr>
            <a:picLocks noChangeAspect="1"/>
          </p:cNvPicPr>
          <p:nvPr/>
        </p:nvPicPr>
        <p:blipFill>
          <a:blip r:embed="rId3"/>
          <a:srcRect/>
          <a:stretch>
            <a:fillRect/>
          </a:stretch>
        </p:blipFill>
        <p:spPr bwMode="auto">
          <a:xfrm>
            <a:off x="0" y="6210300"/>
            <a:ext cx="9144000" cy="647700"/>
          </a:xfrm>
          <a:prstGeom prst="rect">
            <a:avLst/>
          </a:prstGeom>
          <a:noFill/>
          <a:ln w="9525">
            <a:noFill/>
            <a:miter lim="800000"/>
            <a:headEnd/>
            <a:tailEnd/>
          </a:ln>
        </p:spPr>
      </p:pic>
      <p:sp>
        <p:nvSpPr>
          <p:cNvPr id="70661" name="Line 48"/>
          <p:cNvSpPr>
            <a:spLocks noChangeShapeType="1"/>
          </p:cNvSpPr>
          <p:nvPr/>
        </p:nvSpPr>
        <p:spPr bwMode="auto">
          <a:xfrm flipH="1">
            <a:off x="2268538" y="2822575"/>
            <a:ext cx="0" cy="433388"/>
          </a:xfrm>
          <a:prstGeom prst="line">
            <a:avLst/>
          </a:prstGeom>
          <a:noFill/>
          <a:ln w="3175">
            <a:solidFill>
              <a:srgbClr val="808080"/>
            </a:solidFill>
            <a:round/>
            <a:headEnd/>
            <a:tailEnd/>
          </a:ln>
          <a:effectLst>
            <a:prstShdw prst="shdw17" dist="17961" dir="2700000">
              <a:srgbClr val="4D4D4D"/>
            </a:prstShdw>
          </a:effectLst>
        </p:spPr>
        <p:txBody>
          <a:bodyPr/>
          <a:lstStyle/>
          <a:p>
            <a:endParaRPr lang="zh-TW" altLang="en-US"/>
          </a:p>
        </p:txBody>
      </p:sp>
      <p:sp>
        <p:nvSpPr>
          <p:cNvPr id="70662" name="Line 56"/>
          <p:cNvSpPr>
            <a:spLocks noChangeShapeType="1"/>
          </p:cNvSpPr>
          <p:nvPr/>
        </p:nvSpPr>
        <p:spPr bwMode="auto">
          <a:xfrm>
            <a:off x="6588125" y="2822575"/>
            <a:ext cx="1588" cy="1873250"/>
          </a:xfrm>
          <a:prstGeom prst="line">
            <a:avLst/>
          </a:prstGeom>
          <a:noFill/>
          <a:ln w="3175">
            <a:solidFill>
              <a:srgbClr val="969696"/>
            </a:solidFill>
            <a:round/>
            <a:headEnd/>
            <a:tailEnd/>
          </a:ln>
          <a:effectLst>
            <a:prstShdw prst="shdw17" dist="17961" dir="2700000">
              <a:srgbClr val="5A5A5A"/>
            </a:prstShdw>
          </a:effectLst>
        </p:spPr>
        <p:txBody>
          <a:bodyPr/>
          <a:lstStyle/>
          <a:p>
            <a:endParaRPr lang="zh-TW" altLang="en-US"/>
          </a:p>
        </p:txBody>
      </p:sp>
      <p:sp>
        <p:nvSpPr>
          <p:cNvPr id="70663" name="Rectangle 29"/>
          <p:cNvSpPr>
            <a:spLocks noChangeArrowheads="1"/>
          </p:cNvSpPr>
          <p:nvPr/>
        </p:nvSpPr>
        <p:spPr bwMode="auto">
          <a:xfrm>
            <a:off x="2084388" y="1727200"/>
            <a:ext cx="328612" cy="447675"/>
          </a:xfrm>
          <a:prstGeom prst="rect">
            <a:avLst/>
          </a:prstGeom>
          <a:noFill/>
          <a:ln w="9525">
            <a:noFill/>
            <a:miter lim="800000"/>
            <a:headEnd/>
            <a:tailEnd/>
          </a:ln>
        </p:spPr>
        <p:txBody>
          <a:bodyPr/>
          <a:lstStyle/>
          <a:p>
            <a:pPr marL="342900" indent="-342900" eaLnBrk="0" hangingPunct="0">
              <a:spcBef>
                <a:spcPct val="20000"/>
              </a:spcBef>
            </a:pPr>
            <a:r>
              <a:rPr kumimoji="0" lang="en-US" altLang="zh-TW" b="1">
                <a:solidFill>
                  <a:srgbClr val="A6A6A6"/>
                </a:solidFill>
                <a:ea typeface="微軟正黑體" pitchFamily="34" charset="-120"/>
              </a:rPr>
              <a:t>0</a:t>
            </a:r>
            <a:endParaRPr kumimoji="0" lang="en-US" altLang="zh-TW" sz="2400">
              <a:solidFill>
                <a:srgbClr val="A6A6A6"/>
              </a:solidFill>
              <a:ea typeface="微軟正黑體" pitchFamily="34" charset="-120"/>
            </a:endParaRPr>
          </a:p>
        </p:txBody>
      </p:sp>
      <p:sp>
        <p:nvSpPr>
          <p:cNvPr id="70664" name="Rectangle 16"/>
          <p:cNvSpPr>
            <a:spLocks noChangeArrowheads="1"/>
          </p:cNvSpPr>
          <p:nvPr/>
        </p:nvSpPr>
        <p:spPr bwMode="auto">
          <a:xfrm>
            <a:off x="323850" y="1727200"/>
            <a:ext cx="577850" cy="376238"/>
          </a:xfrm>
          <a:prstGeom prst="rect">
            <a:avLst/>
          </a:prstGeom>
          <a:noFill/>
          <a:ln w="9525">
            <a:noFill/>
            <a:miter lim="800000"/>
            <a:headEnd/>
            <a:tailEnd/>
          </a:ln>
        </p:spPr>
        <p:txBody>
          <a:bodyPr/>
          <a:lstStyle/>
          <a:p>
            <a:pPr marL="342900" indent="-342900" eaLnBrk="0" hangingPunct="0">
              <a:spcBef>
                <a:spcPct val="20000"/>
              </a:spcBef>
            </a:pPr>
            <a:r>
              <a:rPr kumimoji="0" lang="en-US" altLang="zh-TW" b="1">
                <a:solidFill>
                  <a:schemeClr val="tx2"/>
                </a:solidFill>
                <a:ea typeface="微軟正黑體" pitchFamily="34" charset="-120"/>
              </a:rPr>
              <a:t>VS</a:t>
            </a:r>
            <a:endParaRPr kumimoji="0" lang="en-US" altLang="zh-TW" sz="2400">
              <a:solidFill>
                <a:schemeClr val="tx2"/>
              </a:solidFill>
              <a:ea typeface="微軟正黑體" pitchFamily="34" charset="-120"/>
            </a:endParaRPr>
          </a:p>
        </p:txBody>
      </p:sp>
      <p:sp>
        <p:nvSpPr>
          <p:cNvPr id="70665" name="Line 55"/>
          <p:cNvSpPr>
            <a:spLocks noChangeShapeType="1"/>
          </p:cNvSpPr>
          <p:nvPr/>
        </p:nvSpPr>
        <p:spPr bwMode="auto">
          <a:xfrm>
            <a:off x="4065588" y="2794000"/>
            <a:ext cx="4762" cy="1397000"/>
          </a:xfrm>
          <a:prstGeom prst="line">
            <a:avLst/>
          </a:prstGeom>
          <a:noFill/>
          <a:ln w="3175">
            <a:solidFill>
              <a:srgbClr val="969696"/>
            </a:solidFill>
            <a:round/>
            <a:headEnd/>
            <a:tailEnd/>
          </a:ln>
          <a:effectLst>
            <a:prstShdw prst="shdw17" dist="17961" dir="2700000">
              <a:srgbClr val="5A5A5A"/>
            </a:prstShdw>
          </a:effectLst>
        </p:spPr>
        <p:txBody>
          <a:bodyPr/>
          <a:lstStyle/>
          <a:p>
            <a:endParaRPr lang="zh-TW" altLang="en-US"/>
          </a:p>
        </p:txBody>
      </p:sp>
      <p:sp>
        <p:nvSpPr>
          <p:cNvPr id="70666" name="AutoShape 18"/>
          <p:cNvSpPr>
            <a:spLocks noChangeArrowheads="1"/>
          </p:cNvSpPr>
          <p:nvPr/>
        </p:nvSpPr>
        <p:spPr bwMode="auto">
          <a:xfrm>
            <a:off x="1398588" y="2184400"/>
            <a:ext cx="457200" cy="609600"/>
          </a:xfrm>
          <a:prstGeom prst="flowChartAlternateProcess">
            <a:avLst/>
          </a:prstGeom>
          <a:solidFill>
            <a:srgbClr val="0070C0"/>
          </a:solidFill>
          <a:ln w="9525">
            <a:noFill/>
            <a:miter lim="800000"/>
            <a:headEnd/>
            <a:tailEnd/>
          </a:ln>
          <a:effectLst>
            <a:prstShdw prst="shdw17" dist="17961" dir="2700000">
              <a:srgbClr val="7A9999"/>
            </a:prstShdw>
          </a:effectLst>
        </p:spPr>
        <p:txBody>
          <a:bodyPr wrap="none" anchor="ctr"/>
          <a:lstStyle/>
          <a:p>
            <a:endParaRPr kumimoji="0" lang="zh-TW" altLang="en-US"/>
          </a:p>
        </p:txBody>
      </p:sp>
      <p:sp>
        <p:nvSpPr>
          <p:cNvPr id="20" name="AutoShape 19"/>
          <p:cNvSpPr>
            <a:spLocks noChangeArrowheads="1"/>
          </p:cNvSpPr>
          <p:nvPr/>
        </p:nvSpPr>
        <p:spPr bwMode="auto">
          <a:xfrm>
            <a:off x="2008188" y="2212975"/>
            <a:ext cx="457200" cy="609600"/>
          </a:xfrm>
          <a:prstGeom prst="flowChartAlternateProcess">
            <a:avLst/>
          </a:prstGeom>
          <a:solidFill>
            <a:schemeClr val="bg1">
              <a:lumMod val="65000"/>
            </a:schemeClr>
          </a:solidFill>
          <a:ln w="9525">
            <a:noFill/>
            <a:miter lim="800000"/>
            <a:headEnd/>
            <a:tailEnd/>
          </a:ln>
          <a:effectLst>
            <a:prstShdw prst="shdw17" dist="17961" dir="2700000">
              <a:srgbClr val="737373"/>
            </a:prstShdw>
          </a:effectLst>
        </p:spPr>
        <p:txBody>
          <a:bodyPr wrap="none" anchor="ctr"/>
          <a:lstStyle/>
          <a:p>
            <a:pPr>
              <a:defRPr/>
            </a:pPr>
            <a:endParaRPr kumimoji="0" lang="zh-TW" altLang="en-US">
              <a:ea typeface="+mn-ea"/>
            </a:endParaRPr>
          </a:p>
        </p:txBody>
      </p:sp>
      <p:sp>
        <p:nvSpPr>
          <p:cNvPr id="70668" name="Rectangle 23"/>
          <p:cNvSpPr>
            <a:spLocks noChangeArrowheads="1"/>
          </p:cNvSpPr>
          <p:nvPr/>
        </p:nvSpPr>
        <p:spPr bwMode="auto">
          <a:xfrm>
            <a:off x="1169988" y="2489200"/>
            <a:ext cx="152400" cy="76200"/>
          </a:xfrm>
          <a:prstGeom prst="rect">
            <a:avLst/>
          </a:prstGeom>
          <a:solidFill>
            <a:srgbClr val="808080"/>
          </a:solidFill>
          <a:ln w="9525">
            <a:noFill/>
            <a:miter lim="800000"/>
            <a:headEnd/>
            <a:tailEnd/>
          </a:ln>
          <a:effectLst>
            <a:prstShdw prst="shdw17" dist="17961" dir="2700000">
              <a:srgbClr val="4D4D4D"/>
            </a:prstShdw>
          </a:effectLst>
        </p:spPr>
        <p:txBody>
          <a:bodyPr wrap="none" anchor="ctr"/>
          <a:lstStyle/>
          <a:p>
            <a:endParaRPr kumimoji="0" lang="zh-TW" altLang="en-US"/>
          </a:p>
        </p:txBody>
      </p:sp>
      <p:sp>
        <p:nvSpPr>
          <p:cNvPr id="70669" name="Rectangle 24"/>
          <p:cNvSpPr>
            <a:spLocks noChangeArrowheads="1"/>
          </p:cNvSpPr>
          <p:nvPr/>
        </p:nvSpPr>
        <p:spPr bwMode="auto">
          <a:xfrm>
            <a:off x="4446588" y="2489200"/>
            <a:ext cx="152400" cy="76200"/>
          </a:xfrm>
          <a:prstGeom prst="rect">
            <a:avLst/>
          </a:prstGeom>
          <a:solidFill>
            <a:srgbClr val="808080"/>
          </a:solidFill>
          <a:ln w="9525">
            <a:noFill/>
            <a:miter lim="800000"/>
            <a:headEnd/>
            <a:tailEnd/>
          </a:ln>
          <a:effectLst>
            <a:prstShdw prst="shdw17" dist="17961" dir="2700000">
              <a:srgbClr val="4D4D4D"/>
            </a:prstShdw>
          </a:effectLst>
        </p:spPr>
        <p:txBody>
          <a:bodyPr wrap="none" anchor="ctr"/>
          <a:lstStyle/>
          <a:p>
            <a:endParaRPr kumimoji="0" lang="zh-TW" altLang="en-US"/>
          </a:p>
        </p:txBody>
      </p:sp>
      <p:sp>
        <p:nvSpPr>
          <p:cNvPr id="70670" name="AutoShape 25"/>
          <p:cNvSpPr>
            <a:spLocks noChangeArrowheads="1"/>
          </p:cNvSpPr>
          <p:nvPr/>
        </p:nvSpPr>
        <p:spPr bwMode="auto">
          <a:xfrm>
            <a:off x="3836988" y="2184400"/>
            <a:ext cx="457200" cy="609600"/>
          </a:xfrm>
          <a:prstGeom prst="flowChartAlternateProcess">
            <a:avLst/>
          </a:prstGeom>
          <a:solidFill>
            <a:schemeClr val="tx1"/>
          </a:solidFill>
          <a:ln w="9525">
            <a:noFill/>
            <a:miter lim="800000"/>
            <a:headEnd/>
            <a:tailEnd/>
          </a:ln>
          <a:effectLst>
            <a:prstShdw prst="shdw17" dist="17961" dir="2700000">
              <a:srgbClr val="997A00"/>
            </a:prstShdw>
          </a:effectLst>
        </p:spPr>
        <p:txBody>
          <a:bodyPr wrap="none" anchor="ctr"/>
          <a:lstStyle/>
          <a:p>
            <a:endParaRPr kumimoji="0" lang="zh-TW" altLang="en-US"/>
          </a:p>
        </p:txBody>
      </p:sp>
      <p:sp>
        <p:nvSpPr>
          <p:cNvPr id="70671" name="Rectangle 28"/>
          <p:cNvSpPr>
            <a:spLocks noChangeArrowheads="1"/>
          </p:cNvSpPr>
          <p:nvPr/>
        </p:nvSpPr>
        <p:spPr bwMode="auto">
          <a:xfrm>
            <a:off x="1474788" y="1727200"/>
            <a:ext cx="363537" cy="376238"/>
          </a:xfrm>
          <a:prstGeom prst="rect">
            <a:avLst/>
          </a:prstGeom>
          <a:noFill/>
          <a:ln w="9525">
            <a:noFill/>
            <a:miter lim="800000"/>
            <a:headEnd/>
            <a:tailEnd/>
          </a:ln>
        </p:spPr>
        <p:txBody>
          <a:bodyPr/>
          <a:lstStyle/>
          <a:p>
            <a:pPr marL="342900" indent="-342900" eaLnBrk="0" hangingPunct="0">
              <a:spcBef>
                <a:spcPct val="20000"/>
              </a:spcBef>
            </a:pPr>
            <a:r>
              <a:rPr kumimoji="0" lang="en-US" altLang="zh-TW" b="1">
                <a:solidFill>
                  <a:srgbClr val="0070C0"/>
                </a:solidFill>
                <a:ea typeface="微軟正黑體" pitchFamily="34" charset="-120"/>
              </a:rPr>
              <a:t>8</a:t>
            </a:r>
            <a:endParaRPr kumimoji="0" lang="en-US" altLang="zh-TW" sz="2400">
              <a:solidFill>
                <a:srgbClr val="0070C0"/>
              </a:solidFill>
              <a:ea typeface="微軟正黑體" pitchFamily="34" charset="-120"/>
            </a:endParaRPr>
          </a:p>
        </p:txBody>
      </p:sp>
      <p:sp>
        <p:nvSpPr>
          <p:cNvPr id="70672" name="Rectangle 30"/>
          <p:cNvSpPr>
            <a:spLocks noChangeArrowheads="1"/>
          </p:cNvSpPr>
          <p:nvPr/>
        </p:nvSpPr>
        <p:spPr bwMode="auto">
          <a:xfrm>
            <a:off x="2846388" y="1727200"/>
            <a:ext cx="503237" cy="447675"/>
          </a:xfrm>
          <a:prstGeom prst="rect">
            <a:avLst/>
          </a:prstGeom>
          <a:noFill/>
          <a:ln w="9525">
            <a:noFill/>
            <a:miter lim="800000"/>
            <a:headEnd/>
            <a:tailEnd/>
          </a:ln>
        </p:spPr>
        <p:txBody>
          <a:bodyPr/>
          <a:lstStyle/>
          <a:p>
            <a:pPr marL="342900" indent="-342900" eaLnBrk="0" hangingPunct="0">
              <a:spcBef>
                <a:spcPct val="20000"/>
              </a:spcBef>
            </a:pPr>
            <a:r>
              <a:rPr kumimoji="0" lang="en-US" altLang="zh-TW" b="1">
                <a:solidFill>
                  <a:srgbClr val="00B0F0"/>
                </a:solidFill>
                <a:ea typeface="微軟正黑體" pitchFamily="34" charset="-120"/>
              </a:rPr>
              <a:t>48</a:t>
            </a:r>
            <a:endParaRPr kumimoji="0" lang="en-US" altLang="zh-TW" sz="2400">
              <a:solidFill>
                <a:srgbClr val="00B0F0"/>
              </a:solidFill>
              <a:ea typeface="微軟正黑體" pitchFamily="34" charset="-120"/>
            </a:endParaRPr>
          </a:p>
        </p:txBody>
      </p:sp>
      <p:sp>
        <p:nvSpPr>
          <p:cNvPr id="70673" name="Rectangle 32"/>
          <p:cNvSpPr>
            <a:spLocks noChangeArrowheads="1"/>
          </p:cNvSpPr>
          <p:nvPr/>
        </p:nvSpPr>
        <p:spPr bwMode="auto">
          <a:xfrm>
            <a:off x="3913188" y="1727200"/>
            <a:ext cx="609600" cy="533400"/>
          </a:xfrm>
          <a:prstGeom prst="rect">
            <a:avLst/>
          </a:prstGeom>
          <a:noFill/>
          <a:ln w="9525">
            <a:noFill/>
            <a:miter lim="800000"/>
            <a:headEnd/>
            <a:tailEnd/>
          </a:ln>
        </p:spPr>
        <p:txBody>
          <a:bodyPr/>
          <a:lstStyle/>
          <a:p>
            <a:pPr marL="342900" indent="-342900" eaLnBrk="0" hangingPunct="0">
              <a:spcBef>
                <a:spcPct val="20000"/>
              </a:spcBef>
            </a:pPr>
            <a:r>
              <a:rPr kumimoji="0" lang="en-US" altLang="zh-TW" b="1">
                <a:ea typeface="微軟正黑體" pitchFamily="34" charset="-120"/>
              </a:rPr>
              <a:t>U</a:t>
            </a:r>
            <a:endParaRPr kumimoji="0" lang="en-US" altLang="zh-TW" sz="2400">
              <a:ea typeface="微軟正黑體" pitchFamily="34" charset="-120"/>
            </a:endParaRPr>
          </a:p>
        </p:txBody>
      </p:sp>
      <p:sp>
        <p:nvSpPr>
          <p:cNvPr id="70674" name="Rectangle 33"/>
          <p:cNvSpPr>
            <a:spLocks noChangeArrowheads="1"/>
          </p:cNvSpPr>
          <p:nvPr/>
        </p:nvSpPr>
        <p:spPr bwMode="auto">
          <a:xfrm>
            <a:off x="4972050" y="1727200"/>
            <a:ext cx="609600" cy="533400"/>
          </a:xfrm>
          <a:prstGeom prst="rect">
            <a:avLst/>
          </a:prstGeom>
          <a:noFill/>
          <a:ln w="9525">
            <a:noFill/>
            <a:miter lim="800000"/>
            <a:headEnd/>
            <a:tailEnd/>
          </a:ln>
        </p:spPr>
        <p:txBody>
          <a:bodyPr/>
          <a:lstStyle/>
          <a:p>
            <a:pPr marL="342900" indent="-342900" algn="ctr" eaLnBrk="0" hangingPunct="0">
              <a:spcBef>
                <a:spcPct val="20000"/>
              </a:spcBef>
            </a:pPr>
            <a:r>
              <a:rPr kumimoji="0" lang="en-US" altLang="zh-TW" b="1">
                <a:solidFill>
                  <a:srgbClr val="00B050"/>
                </a:solidFill>
                <a:ea typeface="微軟正黑體" pitchFamily="34" charset="-120"/>
              </a:rPr>
              <a:t>RP</a:t>
            </a:r>
          </a:p>
          <a:p>
            <a:pPr marL="342900" indent="-342900" eaLnBrk="0" hangingPunct="0">
              <a:spcBef>
                <a:spcPct val="20000"/>
              </a:spcBef>
              <a:buFontTx/>
              <a:buChar char="•"/>
            </a:pPr>
            <a:endParaRPr kumimoji="0" lang="en-US" altLang="zh-TW">
              <a:solidFill>
                <a:srgbClr val="0070C0"/>
              </a:solidFill>
              <a:ea typeface="微軟正黑體" pitchFamily="34" charset="-120"/>
            </a:endParaRPr>
          </a:p>
          <a:p>
            <a:pPr marL="342900" indent="-342900" eaLnBrk="0" hangingPunct="0">
              <a:spcBef>
                <a:spcPct val="20000"/>
              </a:spcBef>
            </a:pPr>
            <a:endParaRPr kumimoji="0" lang="en-US" altLang="zh-TW" sz="2400">
              <a:solidFill>
                <a:srgbClr val="0070C0"/>
              </a:solidFill>
              <a:ea typeface="微軟正黑體" pitchFamily="34" charset="-120"/>
            </a:endParaRPr>
          </a:p>
          <a:p>
            <a:pPr marL="342900" indent="-342900" eaLnBrk="0" hangingPunct="0">
              <a:spcBef>
                <a:spcPct val="20000"/>
              </a:spcBef>
              <a:buFontTx/>
              <a:buChar char="•"/>
            </a:pPr>
            <a:endParaRPr kumimoji="0" lang="en-US" altLang="zh-TW" sz="2400">
              <a:solidFill>
                <a:srgbClr val="0070C0"/>
              </a:solidFill>
              <a:ea typeface="微軟正黑體" pitchFamily="34" charset="-120"/>
            </a:endParaRPr>
          </a:p>
        </p:txBody>
      </p:sp>
      <p:sp>
        <p:nvSpPr>
          <p:cNvPr id="70675" name="Line 45"/>
          <p:cNvSpPr>
            <a:spLocks noChangeShapeType="1"/>
          </p:cNvSpPr>
          <p:nvPr/>
        </p:nvSpPr>
        <p:spPr bwMode="auto">
          <a:xfrm flipH="1">
            <a:off x="3133725" y="2751138"/>
            <a:ext cx="0" cy="1081087"/>
          </a:xfrm>
          <a:prstGeom prst="line">
            <a:avLst/>
          </a:prstGeom>
          <a:noFill/>
          <a:ln w="3175">
            <a:solidFill>
              <a:srgbClr val="969696"/>
            </a:solidFill>
            <a:round/>
            <a:headEnd/>
            <a:tailEnd/>
          </a:ln>
          <a:effectLst>
            <a:prstShdw prst="shdw17" dist="17961" dir="2700000">
              <a:srgbClr val="5A5A5A"/>
            </a:prstShdw>
          </a:effectLst>
        </p:spPr>
        <p:txBody>
          <a:bodyPr/>
          <a:lstStyle/>
          <a:p>
            <a:endParaRPr lang="zh-TW" altLang="en-US"/>
          </a:p>
        </p:txBody>
      </p:sp>
      <p:sp>
        <p:nvSpPr>
          <p:cNvPr id="70676" name="Line 46"/>
          <p:cNvSpPr>
            <a:spLocks noChangeShapeType="1"/>
          </p:cNvSpPr>
          <p:nvPr/>
        </p:nvSpPr>
        <p:spPr bwMode="auto">
          <a:xfrm flipH="1">
            <a:off x="684213" y="2822575"/>
            <a:ext cx="0" cy="1009650"/>
          </a:xfrm>
          <a:prstGeom prst="line">
            <a:avLst/>
          </a:prstGeom>
          <a:noFill/>
          <a:ln w="9525">
            <a:solidFill>
              <a:srgbClr val="969696"/>
            </a:solidFill>
            <a:round/>
            <a:headEnd/>
            <a:tailEnd type="triangle" w="med" len="med"/>
          </a:ln>
          <a:effectLst>
            <a:prstShdw prst="shdw17" dist="17961" dir="2700000">
              <a:srgbClr val="5A5A5A"/>
            </a:prstShdw>
          </a:effectLst>
        </p:spPr>
        <p:txBody>
          <a:bodyPr/>
          <a:lstStyle/>
          <a:p>
            <a:endParaRPr lang="zh-TW" altLang="en-US"/>
          </a:p>
        </p:txBody>
      </p:sp>
      <p:sp>
        <p:nvSpPr>
          <p:cNvPr id="70677" name="Line 56"/>
          <p:cNvSpPr>
            <a:spLocks noChangeShapeType="1"/>
          </p:cNvSpPr>
          <p:nvPr/>
        </p:nvSpPr>
        <p:spPr bwMode="auto">
          <a:xfrm>
            <a:off x="5284788" y="2794000"/>
            <a:ext cx="9525" cy="1828800"/>
          </a:xfrm>
          <a:prstGeom prst="line">
            <a:avLst/>
          </a:prstGeom>
          <a:noFill/>
          <a:ln w="3175">
            <a:solidFill>
              <a:srgbClr val="969696"/>
            </a:solidFill>
            <a:round/>
            <a:headEnd/>
            <a:tailEnd/>
          </a:ln>
          <a:effectLst>
            <a:prstShdw prst="shdw17" dist="17961" dir="2700000">
              <a:srgbClr val="5A5A5A"/>
            </a:prstShdw>
          </a:effectLst>
        </p:spPr>
        <p:txBody>
          <a:bodyPr/>
          <a:lstStyle/>
          <a:p>
            <a:endParaRPr lang="zh-TW" altLang="en-US"/>
          </a:p>
        </p:txBody>
      </p:sp>
      <p:sp>
        <p:nvSpPr>
          <p:cNvPr id="70678" name="AutoShape 57"/>
          <p:cNvSpPr>
            <a:spLocks noChangeArrowheads="1"/>
          </p:cNvSpPr>
          <p:nvPr/>
        </p:nvSpPr>
        <p:spPr bwMode="auto">
          <a:xfrm>
            <a:off x="4827588" y="2184400"/>
            <a:ext cx="914400" cy="609600"/>
          </a:xfrm>
          <a:prstGeom prst="flowChartAlternateProcess">
            <a:avLst/>
          </a:prstGeom>
          <a:solidFill>
            <a:srgbClr val="00B050"/>
          </a:solidFill>
          <a:ln w="9525">
            <a:noFill/>
            <a:miter lim="800000"/>
            <a:headEnd/>
            <a:tailEnd/>
          </a:ln>
          <a:effectLst>
            <a:prstShdw prst="shdw17" dist="17961" dir="2700000">
              <a:srgbClr val="995C00"/>
            </a:prstShdw>
          </a:effectLst>
        </p:spPr>
        <p:txBody>
          <a:bodyPr wrap="none" anchor="ctr"/>
          <a:lstStyle/>
          <a:p>
            <a:endParaRPr kumimoji="0" lang="zh-TW" altLang="en-US"/>
          </a:p>
        </p:txBody>
      </p:sp>
      <p:sp>
        <p:nvSpPr>
          <p:cNvPr id="70679" name="Line 60"/>
          <p:cNvSpPr>
            <a:spLocks noChangeShapeType="1"/>
          </p:cNvSpPr>
          <p:nvPr/>
        </p:nvSpPr>
        <p:spPr bwMode="auto">
          <a:xfrm>
            <a:off x="3151188" y="3832225"/>
            <a:ext cx="457200" cy="0"/>
          </a:xfrm>
          <a:prstGeom prst="line">
            <a:avLst/>
          </a:prstGeom>
          <a:noFill/>
          <a:ln w="9525">
            <a:solidFill>
              <a:srgbClr val="969696"/>
            </a:solidFill>
            <a:round/>
            <a:headEnd/>
            <a:tailEnd type="triangle" w="med" len="med"/>
          </a:ln>
          <a:effectLst>
            <a:prstShdw prst="shdw17" dist="17961" dir="2700000">
              <a:srgbClr val="5A5A5A"/>
            </a:prstShdw>
          </a:effectLst>
        </p:spPr>
        <p:txBody>
          <a:bodyPr/>
          <a:lstStyle/>
          <a:p>
            <a:endParaRPr lang="zh-TW" altLang="en-US"/>
          </a:p>
        </p:txBody>
      </p:sp>
      <p:sp>
        <p:nvSpPr>
          <p:cNvPr id="70680" name="Line 61"/>
          <p:cNvSpPr>
            <a:spLocks noChangeShapeType="1"/>
          </p:cNvSpPr>
          <p:nvPr/>
        </p:nvSpPr>
        <p:spPr bwMode="auto">
          <a:xfrm>
            <a:off x="4065588" y="4191000"/>
            <a:ext cx="381000" cy="0"/>
          </a:xfrm>
          <a:prstGeom prst="line">
            <a:avLst/>
          </a:prstGeom>
          <a:noFill/>
          <a:ln w="9525">
            <a:solidFill>
              <a:srgbClr val="969696"/>
            </a:solidFill>
            <a:round/>
            <a:headEnd/>
            <a:tailEnd type="triangle" w="med" len="med"/>
          </a:ln>
          <a:effectLst>
            <a:prstShdw prst="shdw17" dist="17961" dir="2700000">
              <a:srgbClr val="5A5A5A"/>
            </a:prstShdw>
          </a:effectLst>
        </p:spPr>
        <p:txBody>
          <a:bodyPr/>
          <a:lstStyle/>
          <a:p>
            <a:endParaRPr lang="zh-TW" altLang="en-US"/>
          </a:p>
        </p:txBody>
      </p:sp>
      <p:sp>
        <p:nvSpPr>
          <p:cNvPr id="70681" name="AutoShape 63"/>
          <p:cNvSpPr>
            <a:spLocks noChangeArrowheads="1"/>
          </p:cNvSpPr>
          <p:nvPr/>
        </p:nvSpPr>
        <p:spPr bwMode="auto">
          <a:xfrm>
            <a:off x="2693988" y="2184400"/>
            <a:ext cx="914400" cy="609600"/>
          </a:xfrm>
          <a:prstGeom prst="flowChartAlternateProcess">
            <a:avLst/>
          </a:prstGeom>
          <a:solidFill>
            <a:srgbClr val="00B0F0"/>
          </a:solidFill>
          <a:ln w="9525">
            <a:noFill/>
            <a:miter lim="800000"/>
            <a:headEnd/>
            <a:tailEnd/>
          </a:ln>
          <a:effectLst>
            <a:prstShdw prst="shdw17" dist="17961" dir="2700000">
              <a:srgbClr val="997A5C"/>
            </a:prstShdw>
          </a:effectLst>
        </p:spPr>
        <p:txBody>
          <a:bodyPr wrap="none" anchor="ctr"/>
          <a:lstStyle/>
          <a:p>
            <a:endParaRPr kumimoji="0" lang="zh-TW" altLang="en-US"/>
          </a:p>
        </p:txBody>
      </p:sp>
      <p:sp>
        <p:nvSpPr>
          <p:cNvPr id="70682" name="Line 67"/>
          <p:cNvSpPr>
            <a:spLocks noChangeShapeType="1"/>
          </p:cNvSpPr>
          <p:nvPr/>
        </p:nvSpPr>
        <p:spPr bwMode="auto">
          <a:xfrm flipH="1">
            <a:off x="1600200" y="2794000"/>
            <a:ext cx="0" cy="3048000"/>
          </a:xfrm>
          <a:prstGeom prst="line">
            <a:avLst/>
          </a:prstGeom>
          <a:noFill/>
          <a:ln w="9525">
            <a:solidFill>
              <a:srgbClr val="969696"/>
            </a:solidFill>
            <a:round/>
            <a:headEnd/>
            <a:tailEnd type="triangle" w="med" len="med"/>
          </a:ln>
          <a:effectLst>
            <a:prstShdw prst="shdw17" dist="17961" dir="2700000">
              <a:srgbClr val="5A5A5A"/>
            </a:prstShdw>
          </a:effectLst>
        </p:spPr>
        <p:txBody>
          <a:bodyPr/>
          <a:lstStyle/>
          <a:p>
            <a:endParaRPr lang="zh-TW" altLang="en-US"/>
          </a:p>
        </p:txBody>
      </p:sp>
      <p:sp>
        <p:nvSpPr>
          <p:cNvPr id="70683" name="Line 68"/>
          <p:cNvSpPr>
            <a:spLocks noChangeShapeType="1"/>
          </p:cNvSpPr>
          <p:nvPr/>
        </p:nvSpPr>
        <p:spPr bwMode="auto">
          <a:xfrm>
            <a:off x="5284788" y="4622800"/>
            <a:ext cx="381000" cy="0"/>
          </a:xfrm>
          <a:prstGeom prst="line">
            <a:avLst/>
          </a:prstGeom>
          <a:noFill/>
          <a:ln w="9525">
            <a:solidFill>
              <a:srgbClr val="969696"/>
            </a:solidFill>
            <a:round/>
            <a:headEnd/>
            <a:tailEnd type="triangle" w="med" len="med"/>
          </a:ln>
          <a:effectLst>
            <a:prstShdw prst="shdw17" dist="17961" dir="2700000">
              <a:srgbClr val="5A5A5A"/>
            </a:prstShdw>
          </a:effectLst>
        </p:spPr>
        <p:txBody>
          <a:bodyPr/>
          <a:lstStyle/>
          <a:p>
            <a:endParaRPr lang="zh-TW" altLang="en-US"/>
          </a:p>
        </p:txBody>
      </p:sp>
      <p:sp>
        <p:nvSpPr>
          <p:cNvPr id="70684" name="Rectangle 47"/>
          <p:cNvSpPr>
            <a:spLocks noChangeArrowheads="1"/>
          </p:cNvSpPr>
          <p:nvPr/>
        </p:nvSpPr>
        <p:spPr bwMode="auto">
          <a:xfrm>
            <a:off x="107950" y="3903663"/>
            <a:ext cx="1689100" cy="1439862"/>
          </a:xfrm>
          <a:prstGeom prst="rect">
            <a:avLst/>
          </a:prstGeom>
          <a:noFill/>
          <a:ln w="9525">
            <a:noFill/>
            <a:miter lim="800000"/>
            <a:headEnd/>
            <a:tailEnd/>
          </a:ln>
        </p:spPr>
        <p:txBody>
          <a:bodyPr/>
          <a:lstStyle/>
          <a:p>
            <a:pPr marL="342900" indent="-342900" eaLnBrk="0" hangingPunct="0">
              <a:spcBef>
                <a:spcPct val="20000"/>
              </a:spcBef>
            </a:pPr>
            <a:r>
              <a:rPr kumimoji="0" lang="en-US" altLang="zh-TW" sz="1800" b="1">
                <a:solidFill>
                  <a:schemeClr val="tx2"/>
                </a:solidFill>
                <a:ea typeface="微軟正黑體" pitchFamily="34" charset="-120"/>
              </a:rPr>
              <a:t>Product type</a:t>
            </a:r>
          </a:p>
          <a:p>
            <a:pPr marL="342900" indent="-342900" eaLnBrk="0" hangingPunct="0">
              <a:spcBef>
                <a:spcPct val="20000"/>
              </a:spcBef>
            </a:pPr>
            <a:r>
              <a:rPr kumimoji="0" lang="en-US" altLang="zh-TW" sz="1800">
                <a:solidFill>
                  <a:schemeClr val="tx2"/>
                </a:solidFill>
                <a:ea typeface="微軟正黑體" pitchFamily="34" charset="-120"/>
              </a:rPr>
              <a:t>VS: VioStor</a:t>
            </a:r>
          </a:p>
        </p:txBody>
      </p:sp>
      <p:sp>
        <p:nvSpPr>
          <p:cNvPr id="70685" name="Rectangle 51"/>
          <p:cNvSpPr>
            <a:spLocks noChangeArrowheads="1"/>
          </p:cNvSpPr>
          <p:nvPr/>
        </p:nvSpPr>
        <p:spPr bwMode="auto">
          <a:xfrm>
            <a:off x="381000" y="5842000"/>
            <a:ext cx="3141663" cy="388938"/>
          </a:xfrm>
          <a:prstGeom prst="rect">
            <a:avLst/>
          </a:prstGeom>
          <a:noFill/>
          <a:ln w="9525">
            <a:noFill/>
            <a:miter lim="800000"/>
            <a:headEnd/>
            <a:tailEnd/>
          </a:ln>
        </p:spPr>
        <p:txBody>
          <a:bodyPr/>
          <a:lstStyle/>
          <a:p>
            <a:pPr marL="342900" indent="-342900" eaLnBrk="0" hangingPunct="0">
              <a:spcBef>
                <a:spcPct val="20000"/>
              </a:spcBef>
            </a:pPr>
            <a:r>
              <a:rPr kumimoji="0" lang="en-US" altLang="zh-TW" sz="1800" b="1">
                <a:solidFill>
                  <a:srgbClr val="0070C0"/>
                </a:solidFill>
                <a:ea typeface="微軟正黑體" pitchFamily="34" charset="-120"/>
              </a:rPr>
              <a:t>Tray numbers of hard disk</a:t>
            </a:r>
            <a:endParaRPr kumimoji="0" lang="en-US" altLang="zh-TW" sz="1800">
              <a:solidFill>
                <a:srgbClr val="0070C0"/>
              </a:solidFill>
              <a:ea typeface="微軟正黑體" pitchFamily="34" charset="-120"/>
            </a:endParaRPr>
          </a:p>
        </p:txBody>
      </p:sp>
      <p:sp>
        <p:nvSpPr>
          <p:cNvPr id="70686" name="Rectangle 62"/>
          <p:cNvSpPr>
            <a:spLocks noChangeArrowheads="1"/>
          </p:cNvSpPr>
          <p:nvPr/>
        </p:nvSpPr>
        <p:spPr bwMode="auto">
          <a:xfrm>
            <a:off x="3638550" y="3543300"/>
            <a:ext cx="5175250" cy="533400"/>
          </a:xfrm>
          <a:prstGeom prst="rect">
            <a:avLst/>
          </a:prstGeom>
          <a:noFill/>
          <a:ln w="9525">
            <a:noFill/>
            <a:miter lim="800000"/>
            <a:headEnd/>
            <a:tailEnd/>
          </a:ln>
        </p:spPr>
        <p:txBody>
          <a:bodyPr/>
          <a:lstStyle/>
          <a:p>
            <a:pPr marL="342900" indent="-342900" eaLnBrk="0" hangingPunct="0">
              <a:spcBef>
                <a:spcPct val="20000"/>
              </a:spcBef>
            </a:pPr>
            <a:r>
              <a:rPr kumimoji="0" lang="en-US" altLang="zh-TW" sz="1800" b="1">
                <a:solidFill>
                  <a:srgbClr val="00B0F0"/>
                </a:solidFill>
                <a:ea typeface="微軟正黑體" pitchFamily="34" charset="-120"/>
              </a:rPr>
              <a:t>Number of channels supported (recording)</a:t>
            </a:r>
            <a:endParaRPr kumimoji="0" lang="en-US" altLang="zh-TW" sz="1800">
              <a:solidFill>
                <a:srgbClr val="00B0F0"/>
              </a:solidFill>
              <a:ea typeface="微軟正黑體" pitchFamily="34" charset="-120"/>
            </a:endParaRPr>
          </a:p>
        </p:txBody>
      </p:sp>
      <p:sp>
        <p:nvSpPr>
          <p:cNvPr id="70687" name="Rectangle 64"/>
          <p:cNvSpPr>
            <a:spLocks noChangeArrowheads="1"/>
          </p:cNvSpPr>
          <p:nvPr/>
        </p:nvSpPr>
        <p:spPr bwMode="auto">
          <a:xfrm>
            <a:off x="4446588" y="4038600"/>
            <a:ext cx="2933700" cy="368300"/>
          </a:xfrm>
          <a:prstGeom prst="rect">
            <a:avLst/>
          </a:prstGeom>
          <a:noFill/>
          <a:ln w="9525">
            <a:noFill/>
            <a:miter lim="800000"/>
            <a:headEnd/>
            <a:tailEnd/>
          </a:ln>
        </p:spPr>
        <p:txBody>
          <a:bodyPr/>
          <a:lstStyle/>
          <a:p>
            <a:pPr marL="342900" indent="-342900" eaLnBrk="0" hangingPunct="0">
              <a:spcBef>
                <a:spcPct val="20000"/>
              </a:spcBef>
            </a:pPr>
            <a:r>
              <a:rPr kumimoji="0" lang="en-US" altLang="zh-TW" sz="1800" b="1">
                <a:ea typeface="微軟正黑體" pitchFamily="34" charset="-120"/>
              </a:rPr>
              <a:t>Rack mount H/W design</a:t>
            </a:r>
            <a:endParaRPr kumimoji="0" lang="en-US" altLang="zh-TW" sz="1800">
              <a:ea typeface="微軟正黑體" pitchFamily="34" charset="-120"/>
            </a:endParaRPr>
          </a:p>
        </p:txBody>
      </p:sp>
      <p:sp>
        <p:nvSpPr>
          <p:cNvPr id="70688" name="Rectangle 65"/>
          <p:cNvSpPr>
            <a:spLocks noChangeArrowheads="1"/>
          </p:cNvSpPr>
          <p:nvPr/>
        </p:nvSpPr>
        <p:spPr bwMode="auto">
          <a:xfrm>
            <a:off x="5665788" y="4449763"/>
            <a:ext cx="3048000" cy="390525"/>
          </a:xfrm>
          <a:prstGeom prst="rect">
            <a:avLst/>
          </a:prstGeom>
          <a:noFill/>
          <a:ln w="9525">
            <a:noFill/>
            <a:miter lim="800000"/>
            <a:headEnd/>
            <a:tailEnd/>
          </a:ln>
        </p:spPr>
        <p:txBody>
          <a:bodyPr/>
          <a:lstStyle/>
          <a:p>
            <a:pPr marL="342900" indent="-342900" eaLnBrk="0" hangingPunct="0">
              <a:spcBef>
                <a:spcPct val="20000"/>
              </a:spcBef>
            </a:pPr>
            <a:r>
              <a:rPr kumimoji="0" lang="en-US" altLang="zh-TW" sz="1800" b="1">
                <a:solidFill>
                  <a:srgbClr val="00B050"/>
                </a:solidFill>
                <a:ea typeface="微軟正黑體" pitchFamily="34" charset="-120"/>
              </a:rPr>
              <a:t>Redundant power supply</a:t>
            </a:r>
            <a:endParaRPr kumimoji="0" lang="en-US" altLang="zh-TW" sz="1800">
              <a:solidFill>
                <a:srgbClr val="00B050"/>
              </a:solidFill>
              <a:ea typeface="微軟正黑體" pitchFamily="34" charset="-120"/>
            </a:endParaRPr>
          </a:p>
        </p:txBody>
      </p:sp>
      <p:sp>
        <p:nvSpPr>
          <p:cNvPr id="50" name="AutoShape 17"/>
          <p:cNvSpPr>
            <a:spLocks noChangeArrowheads="1"/>
          </p:cNvSpPr>
          <p:nvPr/>
        </p:nvSpPr>
        <p:spPr bwMode="auto">
          <a:xfrm>
            <a:off x="179388" y="2184400"/>
            <a:ext cx="914400" cy="609600"/>
          </a:xfrm>
          <a:prstGeom prst="flowChartAlternateProcess">
            <a:avLst/>
          </a:prstGeom>
          <a:solidFill>
            <a:srgbClr val="002060"/>
          </a:solidFill>
          <a:ln w="9525">
            <a:noFill/>
            <a:miter lim="800000"/>
            <a:headEnd/>
            <a:tailEnd/>
          </a:ln>
          <a:effectLst>
            <a:prstShdw prst="shdw17" dist="17961" dir="2700000">
              <a:schemeClr val="accent1">
                <a:gamma/>
                <a:shade val="60000"/>
                <a:invGamma/>
              </a:schemeClr>
            </a:prstShdw>
          </a:effectLst>
        </p:spPr>
        <p:txBody>
          <a:bodyPr wrap="none" anchor="ctr"/>
          <a:lstStyle/>
          <a:p>
            <a:pPr>
              <a:defRPr/>
            </a:pPr>
            <a:endParaRPr kumimoji="0" lang="zh-TW" altLang="en-US">
              <a:ea typeface="+mn-ea"/>
            </a:endParaRPr>
          </a:p>
        </p:txBody>
      </p:sp>
      <p:sp>
        <p:nvSpPr>
          <p:cNvPr id="70690" name="AutoShape 57"/>
          <p:cNvSpPr>
            <a:spLocks noChangeArrowheads="1"/>
          </p:cNvSpPr>
          <p:nvPr/>
        </p:nvSpPr>
        <p:spPr bwMode="auto">
          <a:xfrm>
            <a:off x="6157913" y="2174875"/>
            <a:ext cx="914400" cy="609600"/>
          </a:xfrm>
          <a:prstGeom prst="flowChartAlternateProcess">
            <a:avLst/>
          </a:prstGeom>
          <a:solidFill>
            <a:srgbClr val="FFC000"/>
          </a:solidFill>
          <a:ln w="9525">
            <a:noFill/>
            <a:miter lim="800000"/>
            <a:headEnd/>
            <a:tailEnd/>
          </a:ln>
          <a:effectLst>
            <a:prstShdw prst="shdw17" dist="17961" dir="2700000">
              <a:srgbClr val="995C00"/>
            </a:prstShdw>
          </a:effectLst>
        </p:spPr>
        <p:txBody>
          <a:bodyPr wrap="none" anchor="ctr"/>
          <a:lstStyle/>
          <a:p>
            <a:endParaRPr kumimoji="0" lang="zh-TW" altLang="en-US"/>
          </a:p>
        </p:txBody>
      </p:sp>
      <p:sp>
        <p:nvSpPr>
          <p:cNvPr id="70691" name="Rectangle 71"/>
          <p:cNvSpPr>
            <a:spLocks noChangeArrowheads="1"/>
          </p:cNvSpPr>
          <p:nvPr/>
        </p:nvSpPr>
        <p:spPr bwMode="auto">
          <a:xfrm>
            <a:off x="6115050" y="1693863"/>
            <a:ext cx="976313" cy="434975"/>
          </a:xfrm>
          <a:prstGeom prst="rect">
            <a:avLst/>
          </a:prstGeom>
          <a:noFill/>
          <a:ln w="9525">
            <a:noFill/>
            <a:miter lim="800000"/>
            <a:headEnd/>
            <a:tailEnd/>
          </a:ln>
        </p:spPr>
        <p:txBody>
          <a:bodyPr/>
          <a:lstStyle/>
          <a:p>
            <a:pPr marL="342900" indent="-342900" algn="ctr" eaLnBrk="0" hangingPunct="0">
              <a:spcBef>
                <a:spcPct val="20000"/>
              </a:spcBef>
            </a:pPr>
            <a:r>
              <a:rPr kumimoji="0" lang="en-US" altLang="zh-TW" b="1">
                <a:solidFill>
                  <a:srgbClr val="FFC000"/>
                </a:solidFill>
                <a:ea typeface="微軟正黑體" pitchFamily="34" charset="-120"/>
              </a:rPr>
              <a:t>Pro+</a:t>
            </a:r>
          </a:p>
        </p:txBody>
      </p:sp>
      <p:sp>
        <p:nvSpPr>
          <p:cNvPr id="70692" name="Line 68"/>
          <p:cNvSpPr>
            <a:spLocks noChangeShapeType="1"/>
          </p:cNvSpPr>
          <p:nvPr/>
        </p:nvSpPr>
        <p:spPr bwMode="auto">
          <a:xfrm flipH="1">
            <a:off x="6588125" y="4622800"/>
            <a:ext cx="1588" cy="431800"/>
          </a:xfrm>
          <a:prstGeom prst="line">
            <a:avLst/>
          </a:prstGeom>
          <a:noFill/>
          <a:ln w="9525">
            <a:solidFill>
              <a:srgbClr val="969696"/>
            </a:solidFill>
            <a:round/>
            <a:headEnd/>
            <a:tailEnd type="triangle" w="med" len="med"/>
          </a:ln>
          <a:effectLst>
            <a:prstShdw prst="shdw17" dist="17961" dir="2700000">
              <a:srgbClr val="5A5A5A"/>
            </a:prstShdw>
          </a:effectLst>
        </p:spPr>
        <p:txBody>
          <a:bodyPr/>
          <a:lstStyle/>
          <a:p>
            <a:endParaRPr lang="zh-TW" altLang="en-US"/>
          </a:p>
        </p:txBody>
      </p:sp>
      <p:sp>
        <p:nvSpPr>
          <p:cNvPr id="54" name="Rectangle 65"/>
          <p:cNvSpPr>
            <a:spLocks noChangeArrowheads="1"/>
          </p:cNvSpPr>
          <p:nvPr/>
        </p:nvSpPr>
        <p:spPr bwMode="auto">
          <a:xfrm>
            <a:off x="4800600" y="5080000"/>
            <a:ext cx="4343400" cy="1308100"/>
          </a:xfrm>
          <a:prstGeom prst="rect">
            <a:avLst/>
          </a:prstGeom>
          <a:noFill/>
          <a:ln w="9525">
            <a:noFill/>
            <a:miter lim="800000"/>
            <a:headEnd/>
            <a:tailEnd/>
          </a:ln>
        </p:spPr>
        <p:txBody>
          <a:bodyPr/>
          <a:lstStyle/>
          <a:p>
            <a:pPr marL="342900" indent="-342900" eaLnBrk="0" hangingPunct="0">
              <a:spcBef>
                <a:spcPct val="20000"/>
              </a:spcBef>
              <a:defRPr/>
            </a:pPr>
            <a:r>
              <a:rPr kumimoji="0" lang="en-US" altLang="zh-TW" sz="1800" b="1" dirty="0">
                <a:solidFill>
                  <a:srgbClr val="FFC000"/>
                </a:solidFill>
                <a:ea typeface="Microsoft JhengHei" pitchFamily="34" charset="-120"/>
              </a:rPr>
              <a:t>(Pro</a:t>
            </a:r>
            <a:r>
              <a:rPr kumimoji="0" lang="en-US" altLang="zh-TW" sz="1800" b="1" dirty="0">
                <a:solidFill>
                  <a:schemeClr val="accent5">
                    <a:lumMod val="50000"/>
                  </a:schemeClr>
                </a:solidFill>
                <a:ea typeface="Microsoft JhengHei" pitchFamily="34" charset="-120"/>
              </a:rPr>
              <a:t>+</a:t>
            </a:r>
            <a:r>
              <a:rPr kumimoji="0" lang="en-US" altLang="zh-TW" sz="1800" b="1" dirty="0">
                <a:solidFill>
                  <a:srgbClr val="FFC000"/>
                </a:solidFill>
                <a:ea typeface="Microsoft JhengHei" pitchFamily="34" charset="-120"/>
              </a:rPr>
              <a:t> ) Local display by </a:t>
            </a:r>
            <a:r>
              <a:rPr kumimoji="0" lang="en-US" altLang="zh-TW" sz="1800" b="1" dirty="0">
                <a:solidFill>
                  <a:schemeClr val="accent5">
                    <a:lumMod val="50000"/>
                  </a:schemeClr>
                </a:solidFill>
                <a:ea typeface="Microsoft JhengHei" pitchFamily="34" charset="-120"/>
              </a:rPr>
              <a:t>HDMI</a:t>
            </a:r>
            <a:r>
              <a:rPr kumimoji="0" lang="en-US" altLang="zh-TW" sz="1800" b="1" dirty="0">
                <a:solidFill>
                  <a:srgbClr val="FFC000"/>
                </a:solidFill>
                <a:ea typeface="Microsoft JhengHei" pitchFamily="34" charset="-120"/>
              </a:rPr>
              <a:t> monitor</a:t>
            </a:r>
            <a:endParaRPr kumimoji="0" lang="en-US" altLang="zh-TW" sz="1800" dirty="0">
              <a:solidFill>
                <a:srgbClr val="FFC000"/>
              </a:solidFill>
              <a:ea typeface="Microsoft JhengHei" pitchFamily="34" charset="-120"/>
            </a:endParaRPr>
          </a:p>
          <a:p>
            <a:pPr marL="342900" indent="-342900" eaLnBrk="0" hangingPunct="0">
              <a:spcBef>
                <a:spcPct val="20000"/>
              </a:spcBef>
              <a:defRPr/>
            </a:pPr>
            <a:r>
              <a:rPr kumimoji="0" lang="en-US" altLang="zh-TW" sz="1800" b="1" dirty="0">
                <a:solidFill>
                  <a:srgbClr val="FFC000"/>
                </a:solidFill>
                <a:ea typeface="Microsoft JhengHei" pitchFamily="34" charset="-120"/>
              </a:rPr>
              <a:t>(Pro ) Local display by </a:t>
            </a:r>
            <a:r>
              <a:rPr kumimoji="0" lang="en-US" altLang="zh-TW" sz="1800" b="1" dirty="0">
                <a:solidFill>
                  <a:schemeClr val="accent5">
                    <a:lumMod val="50000"/>
                  </a:schemeClr>
                </a:solidFill>
                <a:ea typeface="Microsoft JhengHei" pitchFamily="34" charset="-120"/>
              </a:rPr>
              <a:t>VGA</a:t>
            </a:r>
            <a:r>
              <a:rPr kumimoji="0" lang="en-US" altLang="zh-TW" sz="1800" b="1" dirty="0">
                <a:solidFill>
                  <a:srgbClr val="FFC000"/>
                </a:solidFill>
                <a:ea typeface="Microsoft JhengHei" pitchFamily="34" charset="-120"/>
              </a:rPr>
              <a:t> monitor</a:t>
            </a:r>
          </a:p>
          <a:p>
            <a:pPr marL="342900" indent="-342900" eaLnBrk="0" hangingPunct="0">
              <a:spcBef>
                <a:spcPct val="20000"/>
              </a:spcBef>
              <a:defRPr/>
            </a:pPr>
            <a:r>
              <a:rPr kumimoji="0" lang="en-US" altLang="zh-TW" sz="1800" b="1" dirty="0">
                <a:solidFill>
                  <a:srgbClr val="FFC000"/>
                </a:solidFill>
                <a:ea typeface="Microsoft JhengHei" pitchFamily="34" charset="-120"/>
              </a:rPr>
              <a:t>(L) Without local display interface</a:t>
            </a:r>
          </a:p>
        </p:txBody>
      </p:sp>
      <p:sp>
        <p:nvSpPr>
          <p:cNvPr id="70694" name="Line 67"/>
          <p:cNvSpPr>
            <a:spLocks noChangeShapeType="1"/>
          </p:cNvSpPr>
          <p:nvPr/>
        </p:nvSpPr>
        <p:spPr bwMode="auto">
          <a:xfrm>
            <a:off x="2268538" y="3255963"/>
            <a:ext cx="0" cy="1655762"/>
          </a:xfrm>
          <a:prstGeom prst="line">
            <a:avLst/>
          </a:prstGeom>
          <a:noFill/>
          <a:ln w="9525">
            <a:solidFill>
              <a:srgbClr val="969696"/>
            </a:solidFill>
            <a:round/>
            <a:headEnd/>
            <a:tailEnd type="triangle" w="med" len="med"/>
          </a:ln>
          <a:effectLst>
            <a:prstShdw prst="shdw17" dist="17961" dir="2700000">
              <a:srgbClr val="5A5A5A"/>
            </a:prstShdw>
          </a:effectLst>
        </p:spPr>
        <p:txBody>
          <a:bodyPr/>
          <a:lstStyle/>
          <a:p>
            <a:endParaRPr lang="zh-TW" altLang="en-US"/>
          </a:p>
        </p:txBody>
      </p:sp>
      <p:sp>
        <p:nvSpPr>
          <p:cNvPr id="56" name="Rectangle 47"/>
          <p:cNvSpPr>
            <a:spLocks noChangeArrowheads="1"/>
          </p:cNvSpPr>
          <p:nvPr/>
        </p:nvSpPr>
        <p:spPr bwMode="auto">
          <a:xfrm>
            <a:off x="1763713" y="4983163"/>
            <a:ext cx="1689100" cy="377825"/>
          </a:xfrm>
          <a:prstGeom prst="rect">
            <a:avLst/>
          </a:prstGeom>
          <a:noFill/>
          <a:ln w="9525">
            <a:noFill/>
            <a:miter lim="800000"/>
            <a:headEnd/>
            <a:tailEnd/>
          </a:ln>
        </p:spPr>
        <p:txBody>
          <a:bodyPr/>
          <a:lstStyle/>
          <a:p>
            <a:pPr marL="342900" indent="-342900" eaLnBrk="0" hangingPunct="0">
              <a:spcBef>
                <a:spcPct val="20000"/>
              </a:spcBef>
              <a:defRPr/>
            </a:pPr>
            <a:r>
              <a:rPr kumimoji="0" lang="en-US" altLang="zh-TW" sz="1800" b="1" dirty="0">
                <a:solidFill>
                  <a:schemeClr val="bg1">
                    <a:lumMod val="50000"/>
                  </a:schemeClr>
                </a:solidFill>
                <a:ea typeface="Microsoft JhengHei" pitchFamily="34" charset="-120"/>
              </a:rPr>
              <a:t>CPU platform</a:t>
            </a:r>
            <a:endParaRPr kumimoji="0" lang="en-US" altLang="zh-TW" sz="1800" dirty="0">
              <a:solidFill>
                <a:schemeClr val="bg1">
                  <a:lumMod val="50000"/>
                </a:schemeClr>
              </a:solidFill>
              <a:ea typeface="Microsoft JhengHei" pitchFamily="34" charset="-120"/>
            </a:endParaRPr>
          </a:p>
        </p:txBody>
      </p:sp>
      <p:sp>
        <p:nvSpPr>
          <p:cNvPr id="57" name="TextBox 23"/>
          <p:cNvSpPr txBox="1"/>
          <p:nvPr/>
        </p:nvSpPr>
        <p:spPr>
          <a:xfrm>
            <a:off x="0" y="6310745"/>
            <a:ext cx="9144000" cy="461665"/>
          </a:xfrm>
          <a:prstGeom prst="rect">
            <a:avLst/>
          </a:prstGeom>
          <a:noFill/>
        </p:spPr>
        <p:txBody>
          <a:bodyPr>
            <a:spAutoFit/>
          </a:bodyPr>
          <a:lstStyle/>
          <a:p>
            <a:pPr algn="r">
              <a:defRPr/>
            </a:pPr>
            <a:r>
              <a:rPr kumimoji="0" lang="en-US" sz="2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a typeface="+mn-ea"/>
              </a:rPr>
              <a:t>Our Product Line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457200" y="0"/>
            <a:ext cx="8229600" cy="1417638"/>
          </a:xfrm>
        </p:spPr>
        <p:txBody>
          <a:bodyPr/>
          <a:lstStyle/>
          <a:p>
            <a:pPr algn="ctr"/>
            <a:r>
              <a:rPr lang="en-US" altLang="zh-TW" sz="3600" smtClean="0">
                <a:latin typeface="Calibri" pitchFamily="34" charset="0"/>
                <a:ea typeface="新細明體" charset="-120"/>
                <a:sym typeface="Wingdings" pitchFamily="2" charset="2"/>
              </a:rPr>
              <a:t>Overview of our recorders</a:t>
            </a:r>
          </a:p>
        </p:txBody>
      </p:sp>
      <p:sp>
        <p:nvSpPr>
          <p:cNvPr id="71682" name="TextBox 6"/>
          <p:cNvSpPr txBox="1">
            <a:spLocks noChangeArrowheads="1"/>
          </p:cNvSpPr>
          <p:nvPr/>
        </p:nvSpPr>
        <p:spPr bwMode="auto">
          <a:xfrm>
            <a:off x="0" y="1219200"/>
            <a:ext cx="9144000" cy="1477963"/>
          </a:xfrm>
          <a:prstGeom prst="rect">
            <a:avLst/>
          </a:prstGeom>
          <a:noFill/>
          <a:ln w="9525">
            <a:noFill/>
            <a:miter lim="800000"/>
            <a:headEnd/>
            <a:tailEnd/>
          </a:ln>
        </p:spPr>
        <p:txBody>
          <a:bodyPr>
            <a:spAutoFit/>
          </a:bodyPr>
          <a:lstStyle/>
          <a:p>
            <a:endParaRPr kumimoji="0" lang="sl-SI" altLang="zh-TW">
              <a:sym typeface="Wingdings" pitchFamily="2" charset="2"/>
            </a:endParaRPr>
          </a:p>
          <a:p>
            <a:pPr algn="ctr"/>
            <a:endParaRPr kumimoji="0" lang="sl-SI" altLang="zh-TW">
              <a:sym typeface="Wingdings" pitchFamily="2" charset="2"/>
            </a:endParaRPr>
          </a:p>
          <a:p>
            <a:endParaRPr kumimoji="0" lang="sl-SI" altLang="zh-TW">
              <a:sym typeface="Wingdings" pitchFamily="2" charset="2"/>
            </a:endParaRPr>
          </a:p>
          <a:p>
            <a:r>
              <a:rPr kumimoji="0" lang="sl-SI" altLang="zh-TW">
                <a:sym typeface="Wingdings" pitchFamily="2" charset="2"/>
              </a:rPr>
              <a:t>     </a:t>
            </a:r>
            <a:br>
              <a:rPr kumimoji="0" lang="sl-SI" altLang="zh-TW">
                <a:sym typeface="Wingdings" pitchFamily="2" charset="2"/>
              </a:rPr>
            </a:br>
            <a:endParaRPr kumimoji="0" lang="en-US" altLang="zh-TW"/>
          </a:p>
        </p:txBody>
      </p:sp>
      <p:sp>
        <p:nvSpPr>
          <p:cNvPr id="71683" name="TextBox 33"/>
          <p:cNvSpPr txBox="1">
            <a:spLocks noChangeArrowheads="1"/>
          </p:cNvSpPr>
          <p:nvPr/>
        </p:nvSpPr>
        <p:spPr bwMode="auto">
          <a:xfrm>
            <a:off x="133350" y="1285875"/>
            <a:ext cx="8772525" cy="1570038"/>
          </a:xfrm>
          <a:prstGeom prst="rect">
            <a:avLst/>
          </a:prstGeom>
          <a:noFill/>
          <a:ln w="9525">
            <a:noFill/>
            <a:miter lim="800000"/>
            <a:headEnd/>
            <a:tailEnd/>
          </a:ln>
        </p:spPr>
        <p:txBody>
          <a:bodyPr>
            <a:spAutoFit/>
          </a:bodyPr>
          <a:lstStyle/>
          <a:p>
            <a:r>
              <a:rPr kumimoji="0" lang="en-US" altLang="zh-TW" sz="2400" b="1">
                <a:solidFill>
                  <a:srgbClr val="2D1CAE"/>
                </a:solidFill>
                <a:latin typeface="Arial Black" pitchFamily="34" charset="0"/>
              </a:rPr>
              <a:t>QNAP</a:t>
            </a:r>
            <a:r>
              <a:rPr kumimoji="0" lang="en-US" altLang="zh-TW" sz="2400" b="1" i="1">
                <a:solidFill>
                  <a:srgbClr val="2D1CAE"/>
                </a:solidFill>
                <a:latin typeface="Arial Black" pitchFamily="34" charset="0"/>
              </a:rPr>
              <a:t> </a:t>
            </a:r>
            <a:r>
              <a:rPr kumimoji="0" lang="en-US" altLang="zh-TW" sz="2400" b="1" i="1">
                <a:latin typeface="Arial Black" pitchFamily="34" charset="0"/>
              </a:rPr>
              <a:t>VioStor NVR</a:t>
            </a:r>
            <a:r>
              <a:rPr kumimoji="0" lang="en-US" altLang="zh-TW" sz="2400">
                <a:latin typeface="Calibri" pitchFamily="34" charset="0"/>
                <a:sym typeface="Wingdings" pitchFamily="2" charset="2"/>
              </a:rPr>
              <a:t>  </a:t>
            </a:r>
            <a:r>
              <a:rPr kumimoji="0" lang="en-US" altLang="zh-TW" sz="2400" b="1">
                <a:latin typeface="Calibri" pitchFamily="34" charset="0"/>
                <a:sym typeface="Wingdings" pitchFamily="2" charset="2"/>
              </a:rPr>
              <a:t>i</a:t>
            </a:r>
            <a:r>
              <a:rPr kumimoji="0" lang="sl-SI" altLang="zh-TW" sz="2400" b="1">
                <a:latin typeface="Calibri" pitchFamily="34" charset="0"/>
                <a:sym typeface="Wingdings" pitchFamily="2" charset="2"/>
              </a:rPr>
              <a:t>n</a:t>
            </a:r>
            <a:r>
              <a:rPr kumimoji="0" lang="en-US" altLang="zh-TW" sz="2400" b="1">
                <a:latin typeface="Calibri" pitchFamily="34" charset="0"/>
                <a:sym typeface="Wingdings" pitchFamily="2" charset="2"/>
              </a:rPr>
              <a:t>n</a:t>
            </a:r>
            <a:r>
              <a:rPr kumimoji="0" lang="sl-SI" altLang="zh-TW" sz="2400" b="1">
                <a:latin typeface="Calibri" pitchFamily="34" charset="0"/>
                <a:sym typeface="Wingdings" pitchFamily="2" charset="2"/>
              </a:rPr>
              <a:t>ovativ</a:t>
            </a:r>
            <a:r>
              <a:rPr kumimoji="0" lang="en-US" altLang="zh-TW" sz="2400" b="1">
                <a:latin typeface="Calibri" pitchFamily="34" charset="0"/>
                <a:sym typeface="Wingdings" pitchFamily="2" charset="2"/>
              </a:rPr>
              <a:t>e</a:t>
            </a:r>
            <a:r>
              <a:rPr kumimoji="0" lang="sl-SI" altLang="zh-TW" sz="2400" b="1">
                <a:latin typeface="Calibri" pitchFamily="34" charset="0"/>
                <a:sym typeface="Wingdings" pitchFamily="2" charset="2"/>
              </a:rPr>
              <a:t> </a:t>
            </a:r>
            <a:r>
              <a:rPr kumimoji="0" lang="en-US" altLang="zh-TW" sz="2400" b="1">
                <a:latin typeface="Calibri" pitchFamily="34" charset="0"/>
                <a:sym typeface="Wingdings" pitchFamily="2" charset="2"/>
              </a:rPr>
              <a:t>standalone</a:t>
            </a:r>
            <a:r>
              <a:rPr kumimoji="0" lang="sl-SI" altLang="zh-TW" sz="2400">
                <a:latin typeface="Calibri" pitchFamily="34" charset="0"/>
                <a:sym typeface="Wingdings" pitchFamily="2" charset="2"/>
              </a:rPr>
              <a:t> </a:t>
            </a:r>
            <a:r>
              <a:rPr kumimoji="0" lang="en-US" altLang="zh-TW" sz="2400">
                <a:latin typeface="Calibri" pitchFamily="34" charset="0"/>
                <a:sym typeface="Wingdings" pitchFamily="2" charset="2"/>
              </a:rPr>
              <a:t>NVRs with the same user friendly system.</a:t>
            </a:r>
            <a:endParaRPr kumimoji="0" lang="sl-SI" altLang="zh-TW" sz="2400">
              <a:latin typeface="Calibri" pitchFamily="34" charset="0"/>
              <a:sym typeface="Wingdings" pitchFamily="2" charset="2"/>
            </a:endParaRPr>
          </a:p>
          <a:p>
            <a:r>
              <a:rPr kumimoji="0" lang="en-US" altLang="zh-TW" sz="2400">
                <a:latin typeface="Calibri" pitchFamily="34" charset="0"/>
                <a:sym typeface="Wingdings" pitchFamily="2" charset="2"/>
              </a:rPr>
              <a:t>Name depends on the </a:t>
            </a:r>
            <a:r>
              <a:rPr kumimoji="0" lang="en-US" altLang="zh-TW" sz="2400" b="1">
                <a:latin typeface="Calibri" pitchFamily="34" charset="0"/>
                <a:sym typeface="Wingdings" pitchFamily="2" charset="2"/>
              </a:rPr>
              <a:t>number of hard disks </a:t>
            </a:r>
            <a:r>
              <a:rPr kumimoji="0" lang="en-US" altLang="zh-TW" sz="2400">
                <a:latin typeface="Calibri" pitchFamily="34" charset="0"/>
                <a:sym typeface="Wingdings" pitchFamily="2" charset="2"/>
              </a:rPr>
              <a:t>and</a:t>
            </a:r>
            <a:r>
              <a:rPr kumimoji="0" lang="en-US" altLang="zh-TW" sz="2400" b="1">
                <a:latin typeface="Calibri" pitchFamily="34" charset="0"/>
                <a:sym typeface="Wingdings" pitchFamily="2" charset="2"/>
              </a:rPr>
              <a:t> IP channels </a:t>
            </a:r>
            <a:r>
              <a:rPr kumimoji="0" lang="en-US" altLang="zh-TW" sz="2400">
                <a:latin typeface="Calibri" pitchFamily="34" charset="0"/>
                <a:sym typeface="Wingdings" pitchFamily="2" charset="2"/>
              </a:rPr>
              <a:t>and divided into</a:t>
            </a:r>
            <a:r>
              <a:rPr kumimoji="0" lang="en-US" altLang="zh-TW" sz="2400" b="1">
                <a:latin typeface="Calibri" pitchFamily="34" charset="0"/>
                <a:sym typeface="Wingdings" pitchFamily="2" charset="2"/>
              </a:rPr>
              <a:t> 3 types</a:t>
            </a:r>
            <a:r>
              <a:rPr kumimoji="0" lang="en-US" altLang="zh-TW" sz="2400">
                <a:latin typeface="Calibri" pitchFamily="34" charset="0"/>
                <a:sym typeface="Wingdings" pitchFamily="2" charset="2"/>
              </a:rPr>
              <a:t>:</a:t>
            </a:r>
            <a:endParaRPr kumimoji="0" lang="sl-SI" altLang="zh-TW" sz="2400">
              <a:latin typeface="Calibri" pitchFamily="34" charset="0"/>
              <a:sym typeface="Wingdings" pitchFamily="2" charset="2"/>
            </a:endParaRPr>
          </a:p>
        </p:txBody>
      </p:sp>
      <p:pic>
        <p:nvPicPr>
          <p:cNvPr id="71684" name="Picture 18" descr="White.bmp"/>
          <p:cNvPicPr>
            <a:picLocks noChangeAspect="1"/>
          </p:cNvPicPr>
          <p:nvPr/>
        </p:nvPicPr>
        <p:blipFill>
          <a:blip r:embed="rId3"/>
          <a:srcRect/>
          <a:stretch>
            <a:fillRect/>
          </a:stretch>
        </p:blipFill>
        <p:spPr bwMode="auto">
          <a:xfrm>
            <a:off x="185738" y="6357938"/>
            <a:ext cx="809625" cy="276225"/>
          </a:xfrm>
          <a:prstGeom prst="rect">
            <a:avLst/>
          </a:prstGeom>
          <a:noFill/>
          <a:ln w="9525">
            <a:noFill/>
            <a:miter lim="800000"/>
            <a:headEnd/>
            <a:tailEnd/>
          </a:ln>
        </p:spPr>
      </p:pic>
      <p:pic>
        <p:nvPicPr>
          <p:cNvPr id="71685" name="Picture 21" descr="Striptek.bmp"/>
          <p:cNvPicPr>
            <a:picLocks noChangeAspect="1"/>
          </p:cNvPicPr>
          <p:nvPr/>
        </p:nvPicPr>
        <p:blipFill>
          <a:blip r:embed="rId4"/>
          <a:srcRect/>
          <a:stretch>
            <a:fillRect/>
          </a:stretch>
        </p:blipFill>
        <p:spPr bwMode="auto">
          <a:xfrm>
            <a:off x="0" y="6210300"/>
            <a:ext cx="9144000" cy="647700"/>
          </a:xfrm>
          <a:prstGeom prst="rect">
            <a:avLst/>
          </a:prstGeom>
          <a:noFill/>
          <a:ln w="9525">
            <a:noFill/>
            <a:miter lim="800000"/>
            <a:headEnd/>
            <a:tailEnd/>
          </a:ln>
        </p:spPr>
      </p:pic>
      <p:sp>
        <p:nvSpPr>
          <p:cNvPr id="24" name="TextBox 23"/>
          <p:cNvSpPr txBox="1"/>
          <p:nvPr/>
        </p:nvSpPr>
        <p:spPr>
          <a:xfrm>
            <a:off x="0" y="6310745"/>
            <a:ext cx="9144000" cy="461665"/>
          </a:xfrm>
          <a:prstGeom prst="rect">
            <a:avLst/>
          </a:prstGeom>
          <a:noFill/>
        </p:spPr>
        <p:txBody>
          <a:bodyPr>
            <a:spAutoFit/>
          </a:bodyPr>
          <a:lstStyle/>
          <a:p>
            <a:pPr algn="r">
              <a:defRPr/>
            </a:pPr>
            <a:r>
              <a:rPr kumimoji="0" lang="en-US" sz="2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a typeface="+mn-ea"/>
              </a:rPr>
              <a:t>Product Line Overview</a:t>
            </a:r>
          </a:p>
        </p:txBody>
      </p:sp>
      <p:grpSp>
        <p:nvGrpSpPr>
          <p:cNvPr id="71687" name="群組 13"/>
          <p:cNvGrpSpPr>
            <a:grpSpLocks/>
          </p:cNvGrpSpPr>
          <p:nvPr/>
        </p:nvGrpSpPr>
        <p:grpSpPr bwMode="auto">
          <a:xfrm>
            <a:off x="1346200" y="2854325"/>
            <a:ext cx="6178550" cy="2916238"/>
            <a:chOff x="1440059" y="1450428"/>
            <a:chExt cx="6179941" cy="2916620"/>
          </a:xfrm>
        </p:grpSpPr>
        <p:graphicFrame>
          <p:nvGraphicFramePr>
            <p:cNvPr id="9" name="資料庫圖表 8"/>
            <p:cNvGraphicFramePr/>
            <p:nvPr/>
          </p:nvGraphicFramePr>
          <p:xfrm>
            <a:off x="1524000" y="1576551"/>
            <a:ext cx="6096000" cy="27904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Picture 9" descr="Pattern1 - Copy (2).bmp"/>
            <p:cNvPicPr>
              <a:picLocks noChangeAspect="1"/>
            </p:cNvPicPr>
            <p:nvPr/>
          </p:nvPicPr>
          <p:blipFill>
            <a:blip r:embed="rId10" cstate="print"/>
            <a:stretch>
              <a:fillRect/>
            </a:stretch>
          </p:blipFill>
          <p:spPr>
            <a:xfrm>
              <a:off x="5690767" y="1450428"/>
              <a:ext cx="1812524" cy="1623848"/>
            </a:xfrm>
            <a:prstGeom prst="rect">
              <a:avLst/>
            </a:prstGeom>
            <a:ln>
              <a:noFill/>
            </a:ln>
            <a:effectLst>
              <a:softEdge rad="112500"/>
            </a:effectLst>
          </p:spPr>
        </p:pic>
        <p:pic>
          <p:nvPicPr>
            <p:cNvPr id="12" name="Picture 10" descr="VS8181.jpg"/>
            <p:cNvPicPr>
              <a:picLocks noChangeAspect="1"/>
            </p:cNvPicPr>
            <p:nvPr/>
          </p:nvPicPr>
          <p:blipFill>
            <a:blip r:embed="rId11" cstate="print"/>
            <a:stretch>
              <a:fillRect/>
            </a:stretch>
          </p:blipFill>
          <p:spPr>
            <a:xfrm>
              <a:off x="3704897" y="1479991"/>
              <a:ext cx="1797927" cy="1594285"/>
            </a:xfrm>
            <a:prstGeom prst="rect">
              <a:avLst/>
            </a:prstGeom>
            <a:ln>
              <a:noFill/>
            </a:ln>
            <a:effectLst>
              <a:softEdge rad="112500"/>
            </a:effectLst>
          </p:spPr>
        </p:pic>
        <p:pic>
          <p:nvPicPr>
            <p:cNvPr id="13" name="Picture 13" descr="12 Bay Monster.jpg"/>
            <p:cNvPicPr>
              <a:picLocks noChangeAspect="1"/>
            </p:cNvPicPr>
            <p:nvPr/>
          </p:nvPicPr>
          <p:blipFill>
            <a:blip r:embed="rId12" cstate="print"/>
            <a:stretch>
              <a:fillRect/>
            </a:stretch>
          </p:blipFill>
          <p:spPr>
            <a:xfrm>
              <a:off x="1440059" y="2017983"/>
              <a:ext cx="2155789" cy="740979"/>
            </a:xfrm>
            <a:prstGeom prst="rect">
              <a:avLst/>
            </a:prstGeom>
            <a:ln>
              <a:noFill/>
            </a:ln>
            <a:effectLst>
              <a:softEdge rad="112500"/>
            </a:effectLst>
          </p:spPr>
        </p:pic>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nvPr>
        </p:nvGraphicFramePr>
        <p:xfrm>
          <a:off x="468313" y="1970088"/>
          <a:ext cx="8266112" cy="4572000"/>
        </p:xfrm>
        <a:graphic>
          <a:graphicData uri="http://schemas.openxmlformats.org/drawingml/2006/table">
            <a:tbl>
              <a:tblPr firstRow="1" bandRow="1">
                <a:tableStyleId>{5C22544A-7EE6-4342-B048-85BDC9FD1C3A}</a:tableStyleId>
              </a:tblPr>
              <a:tblGrid>
                <a:gridCol w="1233280"/>
                <a:gridCol w="1524663"/>
                <a:gridCol w="731217"/>
                <a:gridCol w="809005"/>
                <a:gridCol w="1011255"/>
                <a:gridCol w="1477990"/>
                <a:gridCol w="1477990"/>
              </a:tblGrid>
              <a:tr h="595669">
                <a:tc>
                  <a:txBody>
                    <a:bodyPr/>
                    <a:lstStyle/>
                    <a:p>
                      <a:pPr algn="ctr"/>
                      <a:endParaRPr lang="zh-TW" altLang="en-US" dirty="0"/>
                    </a:p>
                  </a:txBody>
                  <a:tcPr>
                    <a:solidFill>
                      <a:srgbClr val="00B050"/>
                    </a:solidFill>
                  </a:tcPr>
                </a:tc>
                <a:tc>
                  <a:txBody>
                    <a:bodyPr/>
                    <a:lstStyle/>
                    <a:p>
                      <a:pPr algn="ctr"/>
                      <a:r>
                        <a:rPr lang="en-US" altLang="zh-TW" dirty="0" smtClean="0"/>
                        <a:t>VioStor Model</a:t>
                      </a:r>
                      <a:endParaRPr lang="zh-TW" altLang="en-US" dirty="0"/>
                    </a:p>
                  </a:txBody>
                  <a:tcPr>
                    <a:solidFill>
                      <a:srgbClr val="00B050"/>
                    </a:solidFill>
                  </a:tcPr>
                </a:tc>
                <a:tc>
                  <a:txBody>
                    <a:bodyPr/>
                    <a:lstStyle/>
                    <a:p>
                      <a:pPr algn="ctr"/>
                      <a:r>
                        <a:rPr lang="en-US" altLang="zh-TW" dirty="0" smtClean="0"/>
                        <a:t>Max.</a:t>
                      </a:r>
                      <a:r>
                        <a:rPr lang="en-US" altLang="zh-TW" baseline="0" dirty="0" smtClean="0"/>
                        <a:t> CH</a:t>
                      </a:r>
                      <a:endParaRPr lang="zh-TW" altLang="en-US" dirty="0"/>
                    </a:p>
                  </a:txBody>
                  <a:tcPr>
                    <a:solidFill>
                      <a:srgbClr val="00B050"/>
                    </a:solidFill>
                  </a:tcPr>
                </a:tc>
                <a:tc>
                  <a:txBody>
                    <a:bodyPr/>
                    <a:lstStyle/>
                    <a:p>
                      <a:pPr algn="ctr"/>
                      <a:r>
                        <a:rPr lang="en-US" altLang="zh-TW" dirty="0" smtClean="0"/>
                        <a:t>Max. HDD#</a:t>
                      </a:r>
                      <a:endParaRPr lang="zh-TW" altLang="en-US" dirty="0"/>
                    </a:p>
                  </a:txBody>
                  <a:tcPr>
                    <a:solidFill>
                      <a:srgbClr val="00B050"/>
                    </a:solidFill>
                  </a:tcPr>
                </a:tc>
                <a:tc>
                  <a:txBody>
                    <a:bodyPr/>
                    <a:lstStyle/>
                    <a:p>
                      <a:pPr algn="ctr"/>
                      <a:r>
                        <a:rPr lang="en-US" altLang="zh-TW" dirty="0" smtClean="0"/>
                        <a:t>Local Display</a:t>
                      </a:r>
                      <a:endParaRPr lang="zh-TW" altLang="en-US" dirty="0"/>
                    </a:p>
                  </a:txBody>
                  <a:tcP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kern="1200" dirty="0" smtClean="0">
                          <a:solidFill>
                            <a:schemeClr val="lt1"/>
                          </a:solidFill>
                          <a:latin typeface="+mn-lt"/>
                          <a:ea typeface="+mn-ea"/>
                          <a:cs typeface="+mn-cs"/>
                          <a:sym typeface="Wingdings"/>
                        </a:rPr>
                        <a:t>Audio Input</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kern="1200" dirty="0" smtClean="0">
                          <a:solidFill>
                            <a:schemeClr val="lt1"/>
                          </a:solidFill>
                          <a:latin typeface="+mn-lt"/>
                          <a:ea typeface="+mn-ea"/>
                          <a:cs typeface="+mn-cs"/>
                          <a:sym typeface="Wingdings"/>
                        </a:rPr>
                        <a:t> /Output</a:t>
                      </a:r>
                      <a:endParaRPr lang="zh-TW" altLang="en-US" sz="1800" b="1" kern="1200" dirty="0" smtClean="0">
                        <a:solidFill>
                          <a:schemeClr val="lt1"/>
                        </a:solidFill>
                        <a:latin typeface="+mn-lt"/>
                        <a:ea typeface="+mn-ea"/>
                        <a:cs typeface="+mn-cs"/>
                      </a:endParaRPr>
                    </a:p>
                  </a:txBody>
                  <a:tcP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kern="1200" dirty="0" smtClean="0">
                          <a:solidFill>
                            <a:schemeClr val="lt1"/>
                          </a:solidFill>
                          <a:latin typeface="+mn-lt"/>
                          <a:ea typeface="+mn-ea"/>
                          <a:cs typeface="+mn-cs"/>
                        </a:rPr>
                        <a:t>Total Throughput</a:t>
                      </a:r>
                      <a:endParaRPr lang="zh-TW" altLang="en-US" sz="1800" b="1" kern="1200" dirty="0" smtClean="0">
                        <a:solidFill>
                          <a:schemeClr val="lt1"/>
                        </a:solidFill>
                        <a:latin typeface="+mn-lt"/>
                        <a:ea typeface="+mn-ea"/>
                        <a:cs typeface="+mn-cs"/>
                      </a:endParaRPr>
                    </a:p>
                  </a:txBody>
                  <a:tcPr>
                    <a:solidFill>
                      <a:srgbClr val="00B050"/>
                    </a:solidFill>
                  </a:tcPr>
                </a:tc>
              </a:tr>
              <a:tr h="11062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altLang="zh-TW" sz="1800" b="1" dirty="0" smtClean="0">
                        <a:solidFill>
                          <a:schemeClr val="bg2"/>
                        </a:solidFill>
                        <a:latin typeface="Calibri" pitchFamily="34" charset="0"/>
                        <a:cs typeface="Calibri" pitchFamily="34" charset="0"/>
                        <a:sym typeface="Wingdings"/>
                      </a:endParaRPr>
                    </a:p>
                  </a:txBody>
                  <a:tcP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smtClean="0">
                          <a:solidFill>
                            <a:schemeClr val="bg2"/>
                          </a:solidFill>
                          <a:latin typeface="Calibri" pitchFamily="34" charset="0"/>
                          <a:cs typeface="Calibri" pitchFamily="34" charset="0"/>
                          <a:sym typeface="Wingdings"/>
                        </a:rPr>
                        <a:t>VS-8148 Pro+</a:t>
                      </a:r>
                      <a:endParaRPr lang="sl-SI" altLang="zh-TW" sz="1800" b="1" dirty="0" smtClean="0">
                        <a:solidFill>
                          <a:schemeClr val="bg2"/>
                        </a:solidFill>
                        <a:latin typeface="Calibri" pitchFamily="34" charset="0"/>
                        <a:cs typeface="Calibri" pitchFamily="34" charset="0"/>
                        <a:sym typeface="Wingding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smtClean="0">
                          <a:solidFill>
                            <a:schemeClr val="bg2"/>
                          </a:solidFill>
                          <a:latin typeface="Calibri" pitchFamily="34" charset="0"/>
                          <a:cs typeface="Calibri" pitchFamily="34" charset="0"/>
                          <a:sym typeface="Wingdings"/>
                        </a:rPr>
                        <a:t>VS-8140 Pro+</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smtClean="0">
                          <a:solidFill>
                            <a:schemeClr val="bg2"/>
                          </a:solidFill>
                          <a:latin typeface="Calibri" pitchFamily="34" charset="0"/>
                          <a:cs typeface="Calibri" pitchFamily="34" charset="0"/>
                          <a:sym typeface="Wingdings"/>
                        </a:rPr>
                        <a:t>VS-8132 Pro+</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smtClean="0">
                          <a:solidFill>
                            <a:schemeClr val="bg2"/>
                          </a:solidFill>
                          <a:latin typeface="Calibri" pitchFamily="34" charset="0"/>
                          <a:cs typeface="Calibri" pitchFamily="34" charset="0"/>
                          <a:sym typeface="Wingdings"/>
                        </a:rPr>
                        <a:t>VS-8124 Pro+</a:t>
                      </a:r>
                    </a:p>
                  </a:txBody>
                  <a:tcPr anchor="ctr">
                    <a:solidFill>
                      <a:schemeClr val="tx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48</a:t>
                      </a:r>
                    </a:p>
                    <a:p>
                      <a:pPr algn="ctr"/>
                      <a:r>
                        <a:rPr lang="en-US" altLang="zh-TW" sz="1800" b="1" kern="1200" dirty="0" smtClean="0">
                          <a:solidFill>
                            <a:schemeClr val="bg2"/>
                          </a:solidFill>
                          <a:latin typeface="Calibri" pitchFamily="34" charset="0"/>
                          <a:ea typeface="+mn-ea"/>
                          <a:cs typeface="Calibri" pitchFamily="34" charset="0"/>
                          <a:sym typeface="Wingdings"/>
                        </a:rPr>
                        <a:t>40</a:t>
                      </a:r>
                    </a:p>
                    <a:p>
                      <a:pPr algn="ctr"/>
                      <a:r>
                        <a:rPr lang="en-US" altLang="zh-TW" sz="1800" b="1" kern="1200" dirty="0" smtClean="0">
                          <a:solidFill>
                            <a:schemeClr val="bg2"/>
                          </a:solidFill>
                          <a:latin typeface="Calibri" pitchFamily="34" charset="0"/>
                          <a:ea typeface="+mn-ea"/>
                          <a:cs typeface="Calibri" pitchFamily="34" charset="0"/>
                          <a:sym typeface="Wingdings"/>
                        </a:rPr>
                        <a:t>32</a:t>
                      </a:r>
                    </a:p>
                    <a:p>
                      <a:pPr algn="ctr"/>
                      <a:r>
                        <a:rPr lang="en-US" altLang="zh-TW" sz="1800" b="1" kern="1200" dirty="0" smtClean="0">
                          <a:solidFill>
                            <a:schemeClr val="bg2"/>
                          </a:solidFill>
                          <a:latin typeface="Calibri" pitchFamily="34" charset="0"/>
                          <a:ea typeface="+mn-ea"/>
                          <a:cs typeface="Calibri" pitchFamily="34" charset="0"/>
                          <a:sym typeface="Wingdings"/>
                        </a:rPr>
                        <a:t>24</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tx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8</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tx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HDMI</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tx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N/A</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tx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400Mbps</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tx2">
                        <a:lumMod val="20000"/>
                        <a:lumOff val="80000"/>
                      </a:schemeClr>
                    </a:solidFill>
                  </a:tcPr>
                </a:tc>
              </a:tr>
              <a:tr h="850956">
                <a:tc>
                  <a:txBody>
                    <a:bodyPr/>
                    <a:lstStyle/>
                    <a:p>
                      <a:endParaRPr lang="sl-SI" altLang="zh-TW" sz="1800" b="1" dirty="0" smtClean="0">
                        <a:solidFill>
                          <a:schemeClr val="bg2"/>
                        </a:solidFill>
                        <a:latin typeface="Calibri" pitchFamily="34" charset="0"/>
                        <a:cs typeface="Calibri" pitchFamily="34" charset="0"/>
                        <a:sym typeface="Wingdings"/>
                      </a:endParaRPr>
                    </a:p>
                  </a:txBody>
                  <a:tcPr>
                    <a:solidFill>
                      <a:schemeClr val="bg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smtClean="0">
                          <a:solidFill>
                            <a:schemeClr val="bg2"/>
                          </a:solidFill>
                          <a:latin typeface="Calibri" pitchFamily="34" charset="0"/>
                          <a:cs typeface="Calibri" pitchFamily="34" charset="0"/>
                          <a:sym typeface="Wingdings"/>
                        </a:rPr>
                        <a:t>VS-6120 Pro+</a:t>
                      </a:r>
                      <a:endParaRPr lang="sl-SI" altLang="zh-TW" sz="1800" b="1" smtClean="0">
                        <a:solidFill>
                          <a:schemeClr val="bg2"/>
                        </a:solidFill>
                        <a:latin typeface="Calibri" pitchFamily="34" charset="0"/>
                        <a:cs typeface="Calibri" pitchFamily="34" charset="0"/>
                        <a:sym typeface="Wingding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smtClean="0">
                          <a:solidFill>
                            <a:schemeClr val="bg2"/>
                          </a:solidFill>
                          <a:latin typeface="Calibri" pitchFamily="34" charset="0"/>
                          <a:cs typeface="Calibri" pitchFamily="34" charset="0"/>
                          <a:sym typeface="Wingdings"/>
                        </a:rPr>
                        <a:t>VS-6116 Pro+</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smtClean="0">
                          <a:solidFill>
                            <a:schemeClr val="bg2"/>
                          </a:solidFill>
                          <a:latin typeface="Calibri" pitchFamily="34" charset="0"/>
                          <a:cs typeface="Calibri" pitchFamily="34" charset="0"/>
                          <a:sym typeface="Wingdings"/>
                        </a:rPr>
                        <a:t>VS-6112 Pro+</a:t>
                      </a:r>
                    </a:p>
                  </a:txBody>
                  <a:tcPr anchor="ctr">
                    <a:solidFill>
                      <a:schemeClr val="bg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20</a:t>
                      </a:r>
                    </a:p>
                    <a:p>
                      <a:pPr algn="ctr"/>
                      <a:r>
                        <a:rPr lang="en-US" altLang="zh-TW" sz="1800" b="1" kern="1200" dirty="0" smtClean="0">
                          <a:solidFill>
                            <a:schemeClr val="bg2"/>
                          </a:solidFill>
                          <a:latin typeface="Calibri" pitchFamily="34" charset="0"/>
                          <a:ea typeface="+mn-ea"/>
                          <a:cs typeface="Calibri" pitchFamily="34" charset="0"/>
                          <a:sym typeface="Wingdings"/>
                        </a:rPr>
                        <a:t>16</a:t>
                      </a:r>
                    </a:p>
                    <a:p>
                      <a:pPr algn="ctr"/>
                      <a:r>
                        <a:rPr lang="en-US" altLang="zh-TW" sz="1800" b="1" kern="1200" dirty="0" smtClean="0">
                          <a:solidFill>
                            <a:schemeClr val="bg2"/>
                          </a:solidFill>
                          <a:latin typeface="Calibri" pitchFamily="34" charset="0"/>
                          <a:ea typeface="+mn-ea"/>
                          <a:cs typeface="Calibri" pitchFamily="34" charset="0"/>
                          <a:sym typeface="Wingdings"/>
                        </a:rPr>
                        <a:t>12</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bg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6</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bg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HDMI</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bg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Yes</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bg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330Mbps</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bg2">
                        <a:lumMod val="20000"/>
                        <a:lumOff val="80000"/>
                      </a:schemeClr>
                    </a:solidFill>
                  </a:tcPr>
                </a:tc>
              </a:tr>
              <a:tr h="884394">
                <a:tc>
                  <a:txBody>
                    <a:bodyPr/>
                    <a:lstStyle/>
                    <a:p>
                      <a:endParaRPr lang="en-US" altLang="zh-TW" sz="1800" dirty="0" smtClean="0">
                        <a:solidFill>
                          <a:schemeClr val="accent1">
                            <a:lumMod val="75000"/>
                          </a:schemeClr>
                        </a:solidFill>
                        <a:latin typeface="Calibri" pitchFamily="34" charset="0"/>
                        <a:cs typeface="Calibri" pitchFamily="34" charset="0"/>
                        <a:sym typeface="Wingdings"/>
                      </a:endParaRPr>
                    </a:p>
                  </a:txBody>
                  <a:tcP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smtClean="0">
                          <a:solidFill>
                            <a:schemeClr val="bg2"/>
                          </a:solidFill>
                          <a:latin typeface="Calibri" pitchFamily="34" charset="0"/>
                          <a:cs typeface="Calibri" pitchFamily="34" charset="0"/>
                          <a:sym typeface="Wingdings"/>
                        </a:rPr>
                        <a:t>VS-4116 Pro+</a:t>
                      </a:r>
                      <a:endParaRPr lang="en-US" altLang="zh-TW" sz="1800" dirty="0" smtClean="0">
                        <a:solidFill>
                          <a:schemeClr val="accent1">
                            <a:lumMod val="75000"/>
                          </a:schemeClr>
                        </a:solidFill>
                        <a:latin typeface="Calibri" pitchFamily="34" charset="0"/>
                        <a:cs typeface="Calibri" pitchFamily="34" charset="0"/>
                        <a:sym typeface="Wingdings"/>
                      </a:endParaRPr>
                    </a:p>
                    <a:p>
                      <a:r>
                        <a:rPr lang="en-US" altLang="zh-TW" sz="1800" b="1" dirty="0" smtClean="0">
                          <a:solidFill>
                            <a:schemeClr val="bg2"/>
                          </a:solidFill>
                          <a:latin typeface="Calibri" pitchFamily="34" charset="0"/>
                          <a:cs typeface="Calibri" pitchFamily="34" charset="0"/>
                          <a:sym typeface="Wingdings"/>
                        </a:rPr>
                        <a:t>VS-4112 Pro+</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smtClean="0">
                          <a:solidFill>
                            <a:schemeClr val="bg2"/>
                          </a:solidFill>
                          <a:latin typeface="Calibri" pitchFamily="34" charset="0"/>
                          <a:cs typeface="Calibri" pitchFamily="34" charset="0"/>
                          <a:sym typeface="Wingdings"/>
                        </a:rPr>
                        <a:t>VS-4108 Pro+</a:t>
                      </a:r>
                      <a:endParaRPr lang="sl-SI" altLang="zh-TW" sz="1800" b="1" dirty="0" smtClean="0">
                        <a:solidFill>
                          <a:schemeClr val="bg2"/>
                        </a:solidFill>
                        <a:latin typeface="Calibri" pitchFamily="34" charset="0"/>
                        <a:cs typeface="Calibri" pitchFamily="34" charset="0"/>
                        <a:sym typeface="Wingdings"/>
                      </a:endParaRPr>
                    </a:p>
                  </a:txBody>
                  <a:tcPr anchor="ctr">
                    <a:solidFill>
                      <a:schemeClr val="tx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16</a:t>
                      </a:r>
                    </a:p>
                    <a:p>
                      <a:pPr algn="ctr"/>
                      <a:r>
                        <a:rPr lang="en-US" altLang="zh-TW" sz="1800" b="1" kern="1200" dirty="0" smtClean="0">
                          <a:solidFill>
                            <a:schemeClr val="bg2"/>
                          </a:solidFill>
                          <a:latin typeface="Calibri" pitchFamily="34" charset="0"/>
                          <a:ea typeface="+mn-ea"/>
                          <a:cs typeface="Calibri" pitchFamily="34" charset="0"/>
                          <a:sym typeface="Wingdings"/>
                        </a:rPr>
                        <a:t>12</a:t>
                      </a:r>
                    </a:p>
                    <a:p>
                      <a:pPr algn="ctr"/>
                      <a:r>
                        <a:rPr lang="en-US" altLang="zh-TW" sz="1800" b="1" kern="1200" dirty="0" smtClean="0">
                          <a:solidFill>
                            <a:schemeClr val="bg2"/>
                          </a:solidFill>
                          <a:latin typeface="Calibri" pitchFamily="34" charset="0"/>
                          <a:ea typeface="+mn-ea"/>
                          <a:cs typeface="Calibri" pitchFamily="34" charset="0"/>
                          <a:sym typeface="Wingdings"/>
                        </a:rPr>
                        <a:t>8</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tx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4</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tx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HDMI</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tx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Yes</a:t>
                      </a:r>
                    </a:p>
                  </a:txBody>
                  <a:tcPr anchor="ctr">
                    <a:solidFill>
                      <a:schemeClr val="tx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250Mbps</a:t>
                      </a:r>
                    </a:p>
                  </a:txBody>
                  <a:tcPr anchor="ctr">
                    <a:solidFill>
                      <a:schemeClr val="tx2">
                        <a:lumMod val="20000"/>
                        <a:lumOff val="80000"/>
                      </a:schemeClr>
                    </a:solidFill>
                  </a:tcPr>
                </a:tc>
              </a:tr>
              <a:tr h="850956">
                <a:tc>
                  <a:txBody>
                    <a:bodyPr/>
                    <a:lstStyle/>
                    <a:p>
                      <a:endParaRPr lang="en-US" altLang="zh-TW" sz="1400" dirty="0" smtClean="0">
                        <a:solidFill>
                          <a:schemeClr val="accent1">
                            <a:lumMod val="75000"/>
                          </a:schemeClr>
                        </a:solidFill>
                        <a:latin typeface="Calibri" pitchFamily="34" charset="0"/>
                        <a:cs typeface="Calibri" pitchFamily="34" charset="0"/>
                        <a:sym typeface="Wingdings"/>
                      </a:endParaRPr>
                    </a:p>
                  </a:txBody>
                  <a:tcPr>
                    <a:solidFill>
                      <a:schemeClr val="bg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smtClean="0">
                          <a:solidFill>
                            <a:schemeClr val="bg2"/>
                          </a:solidFill>
                          <a:latin typeface="Calibri" pitchFamily="34" charset="0"/>
                          <a:cs typeface="Calibri" pitchFamily="34" charset="0"/>
                          <a:sym typeface="Wingdings"/>
                        </a:rPr>
                        <a:t>VS-2112 Pro+</a:t>
                      </a:r>
                      <a:endParaRPr lang="en-US" altLang="zh-TW" sz="1400" dirty="0" smtClean="0">
                        <a:solidFill>
                          <a:schemeClr val="accent1">
                            <a:lumMod val="75000"/>
                          </a:schemeClr>
                        </a:solidFill>
                        <a:latin typeface="Calibri" pitchFamily="34" charset="0"/>
                        <a:cs typeface="Calibri" pitchFamily="34" charset="0"/>
                        <a:sym typeface="Wingding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smtClean="0">
                          <a:solidFill>
                            <a:schemeClr val="bg2"/>
                          </a:solidFill>
                          <a:latin typeface="Calibri" pitchFamily="34" charset="0"/>
                          <a:cs typeface="Calibri" pitchFamily="34" charset="0"/>
                          <a:sym typeface="Wingdings"/>
                        </a:rPr>
                        <a:t>VS-2108 Pro+</a:t>
                      </a:r>
                    </a:p>
                    <a:p>
                      <a:r>
                        <a:rPr lang="en-US" altLang="zh-TW" sz="1800" b="1" dirty="0" smtClean="0">
                          <a:solidFill>
                            <a:schemeClr val="bg2"/>
                          </a:solidFill>
                          <a:latin typeface="Calibri" pitchFamily="34" charset="0"/>
                          <a:cs typeface="Calibri" pitchFamily="34" charset="0"/>
                          <a:sym typeface="Wingdings"/>
                        </a:rPr>
                        <a:t>VS-2104 Pro+</a:t>
                      </a:r>
                      <a:endParaRPr lang="sl-SI" altLang="zh-TW" sz="1800" b="1" dirty="0" smtClean="0">
                        <a:solidFill>
                          <a:schemeClr val="bg2"/>
                        </a:solidFill>
                        <a:latin typeface="Calibri" pitchFamily="34" charset="0"/>
                        <a:cs typeface="Calibri" pitchFamily="34" charset="0"/>
                        <a:sym typeface="Wingdings"/>
                      </a:endParaRPr>
                    </a:p>
                  </a:txBody>
                  <a:tcPr anchor="ctr">
                    <a:solidFill>
                      <a:schemeClr val="bg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12</a:t>
                      </a:r>
                    </a:p>
                    <a:p>
                      <a:pPr algn="ctr"/>
                      <a:r>
                        <a:rPr lang="en-US" altLang="zh-TW" sz="1800" b="1" kern="1200" dirty="0" smtClean="0">
                          <a:solidFill>
                            <a:schemeClr val="bg2"/>
                          </a:solidFill>
                          <a:latin typeface="Calibri" pitchFamily="34" charset="0"/>
                          <a:ea typeface="+mn-ea"/>
                          <a:cs typeface="Calibri" pitchFamily="34" charset="0"/>
                          <a:sym typeface="Wingdings"/>
                        </a:rPr>
                        <a:t>8</a:t>
                      </a:r>
                    </a:p>
                    <a:p>
                      <a:pPr algn="ctr"/>
                      <a:r>
                        <a:rPr lang="en-US" altLang="zh-TW" sz="1800" b="1" kern="1200" dirty="0" smtClean="0">
                          <a:solidFill>
                            <a:schemeClr val="bg2"/>
                          </a:solidFill>
                          <a:latin typeface="Calibri" pitchFamily="34" charset="0"/>
                          <a:ea typeface="+mn-ea"/>
                          <a:cs typeface="Calibri" pitchFamily="34" charset="0"/>
                          <a:sym typeface="Wingdings"/>
                        </a:rPr>
                        <a:t>4</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bg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2</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bg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HDMI</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bg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Yes</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bg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180Mbps</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bg2">
                        <a:lumMod val="20000"/>
                        <a:lumOff val="80000"/>
                      </a:schemeClr>
                    </a:solidFill>
                  </a:tcPr>
                </a:tc>
              </a:tr>
            </a:tbl>
          </a:graphicData>
        </a:graphic>
      </p:graphicFrame>
      <p:sp>
        <p:nvSpPr>
          <p:cNvPr id="4" name="Title 1"/>
          <p:cNvSpPr>
            <a:spLocks noGrp="1"/>
          </p:cNvSpPr>
          <p:nvPr>
            <p:ph type="title"/>
          </p:nvPr>
        </p:nvSpPr>
        <p:spPr>
          <a:xfrm>
            <a:off x="457200" y="123825"/>
            <a:ext cx="8229600" cy="790576"/>
          </a:xfrm>
        </p:spPr>
        <p:txBody>
          <a:bodyPr>
            <a:normAutofit fontScale="90000"/>
          </a:bodyPr>
          <a:lstStyle/>
          <a:p>
            <a:pPr algn="ctr">
              <a:defRPr/>
            </a:pPr>
            <a:r>
              <a:rPr lang="en-US" altLang="zh-TW" sz="4000" dirty="0" smtClean="0">
                <a:latin typeface="Calibri" pitchFamily="34" charset="0"/>
                <a:cs typeface="Calibri" pitchFamily="34" charset="0"/>
                <a:sym typeface="Wingdings"/>
              </a:rPr>
              <a:t>TOWER</a:t>
            </a:r>
            <a:r>
              <a:rPr lang="en-US" sz="54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 </a:t>
            </a:r>
            <a:endParaRPr lang="en-US" sz="5400" dirty="0">
              <a:latin typeface="Calibri" pitchFamily="34" charset="0"/>
              <a:cs typeface="Calibri" pitchFamily="34" charset="0"/>
            </a:endParaRPr>
          </a:p>
        </p:txBody>
      </p:sp>
      <p:pic>
        <p:nvPicPr>
          <p:cNvPr id="73780" name="Picture 2" descr="http://files.qnap.com/news/pressresource/product/VS-2100Pro_08.png"/>
          <p:cNvPicPr>
            <a:picLocks noChangeAspect="1" noChangeArrowheads="1"/>
          </p:cNvPicPr>
          <p:nvPr/>
        </p:nvPicPr>
        <p:blipFill>
          <a:blip r:embed="rId2"/>
          <a:srcRect l="28192" r="26421" b="16393"/>
          <a:stretch>
            <a:fillRect/>
          </a:stretch>
        </p:blipFill>
        <p:spPr bwMode="auto">
          <a:xfrm>
            <a:off x="520700" y="5627688"/>
            <a:ext cx="720725" cy="828675"/>
          </a:xfrm>
          <a:prstGeom prst="rect">
            <a:avLst/>
          </a:prstGeom>
          <a:noFill/>
          <a:ln w="9525">
            <a:noFill/>
            <a:miter lim="800000"/>
            <a:headEnd/>
            <a:tailEnd/>
          </a:ln>
        </p:spPr>
      </p:pic>
      <p:pic>
        <p:nvPicPr>
          <p:cNvPr id="73781" name="Picture 4" descr="http://files.qnap.com/news/pressresource/product/VS-4100Pro_05.PNG"/>
          <p:cNvPicPr>
            <a:picLocks noChangeAspect="1" noChangeArrowheads="1"/>
          </p:cNvPicPr>
          <p:nvPr/>
        </p:nvPicPr>
        <p:blipFill>
          <a:blip r:embed="rId3"/>
          <a:srcRect l="13373" r="11589"/>
          <a:stretch>
            <a:fillRect/>
          </a:stretch>
        </p:blipFill>
        <p:spPr bwMode="auto">
          <a:xfrm>
            <a:off x="455613" y="4711700"/>
            <a:ext cx="931862" cy="774700"/>
          </a:xfrm>
          <a:prstGeom prst="rect">
            <a:avLst/>
          </a:prstGeom>
          <a:noFill/>
          <a:ln w="9525">
            <a:noFill/>
            <a:miter lim="800000"/>
            <a:headEnd/>
            <a:tailEnd/>
          </a:ln>
        </p:spPr>
      </p:pic>
      <p:pic>
        <p:nvPicPr>
          <p:cNvPr id="73782" name="Picture 2" descr="http://files.qnap.com/news/pressresource/product/VS-6100Pro_06.PNG"/>
          <p:cNvPicPr>
            <a:picLocks noChangeAspect="1" noChangeArrowheads="1"/>
          </p:cNvPicPr>
          <p:nvPr/>
        </p:nvPicPr>
        <p:blipFill>
          <a:blip r:embed="rId4"/>
          <a:srcRect l="6938" r="6334"/>
          <a:stretch>
            <a:fillRect/>
          </a:stretch>
        </p:blipFill>
        <p:spPr bwMode="auto">
          <a:xfrm>
            <a:off x="420688" y="3830638"/>
            <a:ext cx="1046162" cy="752475"/>
          </a:xfrm>
          <a:prstGeom prst="rect">
            <a:avLst/>
          </a:prstGeom>
          <a:noFill/>
          <a:ln w="9525">
            <a:noFill/>
            <a:miter lim="800000"/>
            <a:headEnd/>
            <a:tailEnd/>
          </a:ln>
        </p:spPr>
      </p:pic>
      <p:pic>
        <p:nvPicPr>
          <p:cNvPr id="73783" name="Picture 10" descr="VS8181.jpg"/>
          <p:cNvPicPr>
            <a:picLocks noChangeAspect="1"/>
          </p:cNvPicPr>
          <p:nvPr/>
        </p:nvPicPr>
        <p:blipFill>
          <a:blip r:embed="rId5">
            <a:clrChange>
              <a:clrFrom>
                <a:srgbClr val="FFFFFF"/>
              </a:clrFrom>
              <a:clrTo>
                <a:srgbClr val="FFFFFF">
                  <a:alpha val="0"/>
                </a:srgbClr>
              </a:clrTo>
            </a:clrChange>
          </a:blip>
          <a:srcRect t="14444" b="10912"/>
          <a:stretch>
            <a:fillRect/>
          </a:stretch>
        </p:blipFill>
        <p:spPr bwMode="auto">
          <a:xfrm>
            <a:off x="409575" y="2647950"/>
            <a:ext cx="1246188" cy="930275"/>
          </a:xfrm>
          <a:prstGeom prst="rect">
            <a:avLst/>
          </a:prstGeom>
          <a:noFill/>
          <a:ln w="9525">
            <a:noFill/>
            <a:miter lim="800000"/>
            <a:headEnd/>
            <a:tailEnd/>
          </a:ln>
        </p:spPr>
      </p:pic>
      <p:pic>
        <p:nvPicPr>
          <p:cNvPr id="73784" name="Picture 8" descr="http://t0.gstatic.com/images?q=tbn:ANd9GcQVXUCWKXXx0FRFISX2P0xoDPHnPK2nEpkgZcix_8yk9WER8apw_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993775" y="5454650"/>
            <a:ext cx="796925" cy="638175"/>
          </a:xfrm>
          <a:prstGeom prst="rect">
            <a:avLst/>
          </a:prstGeom>
          <a:noFill/>
          <a:ln w="9525">
            <a:noFill/>
            <a:miter lim="800000"/>
            <a:headEnd/>
            <a:tailEnd/>
          </a:ln>
        </p:spPr>
      </p:pic>
      <p:pic>
        <p:nvPicPr>
          <p:cNvPr id="73785" name="Picture 8" descr="http://t0.gstatic.com/images?q=tbn:ANd9GcQVXUCWKXXx0FRFISX2P0xoDPHnPK2nEpkgZcix_8yk9WER8apw_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019175" y="3557588"/>
            <a:ext cx="796925" cy="638175"/>
          </a:xfrm>
          <a:prstGeom prst="rect">
            <a:avLst/>
          </a:prstGeom>
          <a:noFill/>
          <a:ln w="9525">
            <a:noFill/>
            <a:miter lim="800000"/>
            <a:headEnd/>
            <a:tailEnd/>
          </a:ln>
        </p:spPr>
      </p:pic>
      <p:pic>
        <p:nvPicPr>
          <p:cNvPr id="73786" name="Picture 8" descr="http://t0.gstatic.com/images?q=tbn:ANd9GcQVXUCWKXXx0FRFISX2P0xoDPHnPK2nEpkgZcix_8yk9WER8apw_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035050" y="4471988"/>
            <a:ext cx="796925" cy="638175"/>
          </a:xfrm>
          <a:prstGeom prst="rect">
            <a:avLst/>
          </a:prstGeom>
          <a:noFill/>
          <a:ln w="9525">
            <a:noFill/>
            <a:miter lim="800000"/>
            <a:headEnd/>
            <a:tailEnd/>
          </a:ln>
        </p:spPr>
      </p:pic>
      <p:pic>
        <p:nvPicPr>
          <p:cNvPr id="73787" name="Picture 2" descr="http://files.qnap.com/news/pressresource/product/VS-6100Pro_06.PNG"/>
          <p:cNvPicPr>
            <a:picLocks noChangeAspect="1" noChangeArrowheads="1"/>
          </p:cNvPicPr>
          <p:nvPr/>
        </p:nvPicPr>
        <p:blipFill>
          <a:blip r:embed="rId7"/>
          <a:srcRect l="6938" r="6334"/>
          <a:stretch>
            <a:fillRect/>
          </a:stretch>
        </p:blipFill>
        <p:spPr bwMode="auto">
          <a:xfrm>
            <a:off x="5381625" y="942975"/>
            <a:ext cx="1428750" cy="1027113"/>
          </a:xfrm>
          <a:prstGeom prst="rect">
            <a:avLst/>
          </a:prstGeom>
          <a:noFill/>
          <a:ln w="9525">
            <a:noFill/>
            <a:miter lim="800000"/>
            <a:headEnd/>
            <a:tailEnd/>
          </a:ln>
        </p:spPr>
      </p:pic>
      <p:pic>
        <p:nvPicPr>
          <p:cNvPr id="73788" name="Picture 2" descr="http://files.qnap.com/news/pressresource/product/VS-2100Pro_08.png"/>
          <p:cNvPicPr>
            <a:picLocks noChangeAspect="1" noChangeArrowheads="1"/>
          </p:cNvPicPr>
          <p:nvPr/>
        </p:nvPicPr>
        <p:blipFill>
          <a:blip r:embed="rId2"/>
          <a:srcRect l="28192" r="26421" b="16393"/>
          <a:stretch>
            <a:fillRect/>
          </a:stretch>
        </p:blipFill>
        <p:spPr bwMode="auto">
          <a:xfrm>
            <a:off x="3714750" y="1079500"/>
            <a:ext cx="720725" cy="828675"/>
          </a:xfrm>
          <a:prstGeom prst="rect">
            <a:avLst/>
          </a:prstGeom>
          <a:noFill/>
          <a:ln w="9525">
            <a:noFill/>
            <a:miter lim="800000"/>
            <a:headEnd/>
            <a:tailEnd/>
          </a:ln>
        </p:spPr>
      </p:pic>
      <p:pic>
        <p:nvPicPr>
          <p:cNvPr id="73789" name="Picture 4" descr="http://files.qnap.com/news/pressresource/product/VS-4100Pro_05.PNG"/>
          <p:cNvPicPr>
            <a:picLocks noChangeAspect="1" noChangeArrowheads="1"/>
          </p:cNvPicPr>
          <p:nvPr/>
        </p:nvPicPr>
        <p:blipFill>
          <a:blip r:embed="rId8"/>
          <a:srcRect l="13373" r="11589"/>
          <a:stretch>
            <a:fillRect/>
          </a:stretch>
        </p:blipFill>
        <p:spPr bwMode="auto">
          <a:xfrm>
            <a:off x="4376738" y="996950"/>
            <a:ext cx="1093787" cy="911225"/>
          </a:xfrm>
          <a:prstGeom prst="rect">
            <a:avLst/>
          </a:prstGeom>
          <a:noFill/>
          <a:ln w="9525">
            <a:noFill/>
            <a:miter lim="800000"/>
            <a:headEnd/>
            <a:tailEnd/>
          </a:ln>
        </p:spPr>
      </p:pic>
      <p:pic>
        <p:nvPicPr>
          <p:cNvPr id="73790" name="Picture 4" descr="http://files.qnap.com/news/pressresource/product/VS-8000Pro_02.png"/>
          <p:cNvPicPr>
            <a:picLocks noChangeAspect="1" noChangeArrowheads="1"/>
          </p:cNvPicPr>
          <p:nvPr/>
        </p:nvPicPr>
        <p:blipFill>
          <a:blip r:embed="rId9"/>
          <a:srcRect l="5414" t="5074" r="3116" b="26701"/>
          <a:stretch>
            <a:fillRect/>
          </a:stretch>
        </p:blipFill>
        <p:spPr bwMode="auto">
          <a:xfrm>
            <a:off x="6746875" y="685800"/>
            <a:ext cx="1955800" cy="1222375"/>
          </a:xfrm>
          <a:prstGeom prst="rect">
            <a:avLst/>
          </a:prstGeom>
          <a:noFill/>
          <a:ln w="9525">
            <a:noFill/>
            <a:miter lim="800000"/>
            <a:headEnd/>
            <a:tailEnd/>
          </a:ln>
        </p:spPr>
      </p:pic>
      <p:sp>
        <p:nvSpPr>
          <p:cNvPr id="73791" name="文字方塊 16"/>
          <p:cNvSpPr txBox="1">
            <a:spLocks noChangeArrowheads="1"/>
          </p:cNvSpPr>
          <p:nvPr/>
        </p:nvSpPr>
        <p:spPr bwMode="auto">
          <a:xfrm>
            <a:off x="409575" y="962025"/>
            <a:ext cx="3106738" cy="1016000"/>
          </a:xfrm>
          <a:prstGeom prst="rect">
            <a:avLst/>
          </a:prstGeom>
          <a:noFill/>
          <a:ln w="9525">
            <a:noFill/>
            <a:miter lim="800000"/>
            <a:headEnd/>
            <a:tailEnd/>
          </a:ln>
        </p:spPr>
        <p:txBody>
          <a:bodyPr>
            <a:spAutoFit/>
          </a:bodyPr>
          <a:lstStyle/>
          <a:p>
            <a:pPr>
              <a:buFont typeface="Arial" charset="0"/>
              <a:buChar char="•"/>
            </a:pPr>
            <a:r>
              <a:rPr kumimoji="0" lang="en-US" altLang="zh-TW" b="1">
                <a:latin typeface="Calibri" pitchFamily="34" charset="0"/>
              </a:rPr>
              <a:t> Hot Swapable</a:t>
            </a:r>
          </a:p>
          <a:p>
            <a:pPr>
              <a:buFont typeface="Arial" charset="0"/>
              <a:buChar char="•"/>
            </a:pPr>
            <a:r>
              <a:rPr kumimoji="0" lang="en-US" altLang="zh-TW" b="1">
                <a:latin typeface="Calibri" pitchFamily="34" charset="0"/>
              </a:rPr>
              <a:t>2 Giga LAN port</a:t>
            </a:r>
          </a:p>
          <a:p>
            <a:pPr>
              <a:buFont typeface="Arial" charset="0"/>
              <a:buChar char="•"/>
            </a:pPr>
            <a:r>
              <a:rPr kumimoji="0" lang="en-US" altLang="zh-TW" b="1">
                <a:latin typeface="Calibri" pitchFamily="34" charset="0"/>
              </a:rPr>
              <a:t>UPS supported </a:t>
            </a:r>
            <a:endParaRPr kumimoji="0" lang="zh-TW" altLang="en-US" b="1">
              <a:latin typeface="Calibri"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457200" y="123825"/>
            <a:ext cx="8229600" cy="790576"/>
          </a:xfrm>
          <a:noFill/>
        </p:spPr>
        <p:txBody>
          <a:bodyPr>
            <a:normAutofit fontScale="90000"/>
          </a:bodyPr>
          <a:lstStyle/>
          <a:p>
            <a:pPr algn="ctr">
              <a:defRPr/>
            </a:pPr>
            <a:r>
              <a:rPr lang="en-US" altLang="zh-TW" sz="4000" dirty="0" smtClean="0">
                <a:latin typeface="Calibri" pitchFamily="34" charset="0"/>
                <a:cs typeface="Calibri" pitchFamily="34" charset="0"/>
                <a:sym typeface="Wingdings"/>
              </a:rPr>
              <a:t>TOWER</a:t>
            </a:r>
            <a:r>
              <a:rPr lang="en-US" sz="54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 </a:t>
            </a:r>
            <a:endParaRPr lang="en-US" sz="5400" dirty="0">
              <a:latin typeface="Calibri" pitchFamily="34" charset="0"/>
              <a:cs typeface="Calibri" pitchFamily="34" charset="0"/>
            </a:endParaRPr>
          </a:p>
        </p:txBody>
      </p:sp>
      <p:grpSp>
        <p:nvGrpSpPr>
          <p:cNvPr id="111686" name="Group 70"/>
          <p:cNvGrpSpPr>
            <a:grpSpLocks/>
          </p:cNvGrpSpPr>
          <p:nvPr/>
        </p:nvGrpSpPr>
        <p:grpSpPr bwMode="auto">
          <a:xfrm>
            <a:off x="55563" y="3290888"/>
            <a:ext cx="8513762" cy="3567112"/>
            <a:chOff x="195" y="629"/>
            <a:chExt cx="5363" cy="2247"/>
          </a:xfrm>
        </p:grpSpPr>
        <p:grpSp>
          <p:nvGrpSpPr>
            <p:cNvPr id="111685" name="Group 69"/>
            <p:cNvGrpSpPr>
              <a:grpSpLocks/>
            </p:cNvGrpSpPr>
            <p:nvPr/>
          </p:nvGrpSpPr>
          <p:grpSpPr bwMode="auto">
            <a:xfrm>
              <a:off x="195" y="1050"/>
              <a:ext cx="889" cy="1826"/>
              <a:chOff x="245" y="1000"/>
              <a:chExt cx="889" cy="1826"/>
            </a:xfrm>
          </p:grpSpPr>
          <p:pic>
            <p:nvPicPr>
              <p:cNvPr id="111669" name="Picture 2" descr="http://files.qnap.com/news/pressresource/product/VS-2100Pro_08.png"/>
              <p:cNvPicPr>
                <a:picLocks noChangeAspect="1" noChangeArrowheads="1"/>
              </p:cNvPicPr>
              <p:nvPr/>
            </p:nvPicPr>
            <p:blipFill>
              <a:blip r:embed="rId2"/>
              <a:srcRect l="28192" r="26421" b="16393"/>
              <a:stretch>
                <a:fillRect/>
              </a:stretch>
            </p:blipFill>
            <p:spPr bwMode="auto">
              <a:xfrm>
                <a:off x="308" y="2304"/>
                <a:ext cx="454" cy="522"/>
              </a:xfrm>
              <a:prstGeom prst="rect">
                <a:avLst/>
              </a:prstGeom>
              <a:noFill/>
              <a:ln w="9525">
                <a:noFill/>
                <a:miter lim="800000"/>
                <a:headEnd/>
                <a:tailEnd/>
              </a:ln>
            </p:spPr>
          </p:pic>
          <p:pic>
            <p:nvPicPr>
              <p:cNvPr id="111670" name="Picture 4" descr="http://files.qnap.com/news/pressresource/product/VS-4100Pro_05.PNG"/>
              <p:cNvPicPr>
                <a:picLocks noChangeAspect="1" noChangeArrowheads="1"/>
              </p:cNvPicPr>
              <p:nvPr/>
            </p:nvPicPr>
            <p:blipFill>
              <a:blip r:embed="rId3"/>
              <a:srcRect l="13373" r="11589"/>
              <a:stretch>
                <a:fillRect/>
              </a:stretch>
            </p:blipFill>
            <p:spPr bwMode="auto">
              <a:xfrm>
                <a:off x="267" y="1727"/>
                <a:ext cx="587" cy="488"/>
              </a:xfrm>
              <a:prstGeom prst="rect">
                <a:avLst/>
              </a:prstGeom>
              <a:noFill/>
              <a:ln w="9525">
                <a:noFill/>
                <a:miter lim="800000"/>
                <a:headEnd/>
                <a:tailEnd/>
              </a:ln>
            </p:spPr>
          </p:pic>
          <p:pic>
            <p:nvPicPr>
              <p:cNvPr id="111671" name="Picture 2" descr="http://files.qnap.com/news/pressresource/product/VS-6100Pro_06.PNG"/>
              <p:cNvPicPr>
                <a:picLocks noChangeAspect="1" noChangeArrowheads="1"/>
              </p:cNvPicPr>
              <p:nvPr/>
            </p:nvPicPr>
            <p:blipFill>
              <a:blip r:embed="rId4"/>
              <a:srcRect l="6938" r="6334"/>
              <a:stretch>
                <a:fillRect/>
              </a:stretch>
            </p:blipFill>
            <p:spPr bwMode="auto">
              <a:xfrm>
                <a:off x="245" y="1172"/>
                <a:ext cx="659" cy="474"/>
              </a:xfrm>
              <a:prstGeom prst="rect">
                <a:avLst/>
              </a:prstGeom>
              <a:noFill/>
              <a:ln w="9525">
                <a:noFill/>
                <a:miter lim="800000"/>
                <a:headEnd/>
                <a:tailEnd/>
              </a:ln>
            </p:spPr>
          </p:pic>
          <p:pic>
            <p:nvPicPr>
              <p:cNvPr id="111673" name="Picture 8" descr="http://t0.gstatic.com/images?q=tbn:ANd9GcQVXUCWKXXx0FRFISX2P0xoDPHnPK2nEpkgZcix_8yk9WER8apw_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606" y="2195"/>
                <a:ext cx="502" cy="402"/>
              </a:xfrm>
              <a:prstGeom prst="rect">
                <a:avLst/>
              </a:prstGeom>
              <a:noFill/>
              <a:ln w="9525">
                <a:noFill/>
                <a:miter lim="800000"/>
                <a:headEnd/>
                <a:tailEnd/>
              </a:ln>
            </p:spPr>
          </p:pic>
          <p:pic>
            <p:nvPicPr>
              <p:cNvPr id="111674" name="Picture 8" descr="http://t0.gstatic.com/images?q=tbn:ANd9GcQVXUCWKXXx0FRFISX2P0xoDPHnPK2nEpkgZcix_8yk9WER8apw_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622" y="1000"/>
                <a:ext cx="502" cy="402"/>
              </a:xfrm>
              <a:prstGeom prst="rect">
                <a:avLst/>
              </a:prstGeom>
              <a:noFill/>
              <a:ln w="9525">
                <a:noFill/>
                <a:miter lim="800000"/>
                <a:headEnd/>
                <a:tailEnd/>
              </a:ln>
            </p:spPr>
          </p:pic>
          <p:pic>
            <p:nvPicPr>
              <p:cNvPr id="111675" name="Picture 8" descr="http://t0.gstatic.com/images?q=tbn:ANd9GcQVXUCWKXXx0FRFISX2P0xoDPHnPK2nEpkgZcix_8yk9WER8apw_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632" y="1576"/>
                <a:ext cx="502" cy="402"/>
              </a:xfrm>
              <a:prstGeom prst="rect">
                <a:avLst/>
              </a:prstGeom>
              <a:noFill/>
              <a:ln w="9525">
                <a:noFill/>
                <a:miter lim="800000"/>
                <a:headEnd/>
                <a:tailEnd/>
              </a:ln>
            </p:spPr>
          </p:pic>
        </p:grpSp>
        <p:pic>
          <p:nvPicPr>
            <p:cNvPr id="111682" name="Picture 66"/>
            <p:cNvPicPr>
              <a:picLocks noChangeAspect="1" noChangeArrowheads="1"/>
            </p:cNvPicPr>
            <p:nvPr/>
          </p:nvPicPr>
          <p:blipFill>
            <a:blip r:embed="rId6"/>
            <a:srcRect/>
            <a:stretch>
              <a:fillRect/>
            </a:stretch>
          </p:blipFill>
          <p:spPr bwMode="auto">
            <a:xfrm>
              <a:off x="1075" y="629"/>
              <a:ext cx="4483" cy="2238"/>
            </a:xfrm>
            <a:prstGeom prst="rect">
              <a:avLst/>
            </a:prstGeom>
            <a:noFill/>
            <a:ln w="9525">
              <a:noFill/>
              <a:miter lim="800000"/>
              <a:headEnd/>
              <a:tailEnd/>
            </a:ln>
            <a:effectLst/>
          </p:spPr>
        </p:pic>
      </p:grpSp>
      <p:pic>
        <p:nvPicPr>
          <p:cNvPr id="111684" name="Picture 68"/>
          <p:cNvPicPr>
            <a:picLocks noChangeAspect="1" noChangeArrowheads="1"/>
          </p:cNvPicPr>
          <p:nvPr/>
        </p:nvPicPr>
        <p:blipFill>
          <a:blip r:embed="rId7"/>
          <a:srcRect/>
          <a:stretch>
            <a:fillRect/>
          </a:stretch>
        </p:blipFill>
        <p:spPr bwMode="auto">
          <a:xfrm>
            <a:off x="1598613" y="1285875"/>
            <a:ext cx="7513637" cy="1746250"/>
          </a:xfrm>
          <a:prstGeom prst="rect">
            <a:avLst/>
          </a:prstGeom>
          <a:noFill/>
          <a:ln w="9525">
            <a:noFill/>
            <a:miter lim="800000"/>
            <a:headEnd/>
            <a:tailEnd/>
          </a:ln>
          <a:effectLst/>
        </p:spPr>
      </p:pic>
      <p:grpSp>
        <p:nvGrpSpPr>
          <p:cNvPr id="111691" name="Group 75"/>
          <p:cNvGrpSpPr>
            <a:grpSpLocks/>
          </p:cNvGrpSpPr>
          <p:nvPr/>
        </p:nvGrpSpPr>
        <p:grpSpPr bwMode="auto">
          <a:xfrm>
            <a:off x="6080125" y="339725"/>
            <a:ext cx="3095625" cy="1027113"/>
            <a:chOff x="2340" y="594"/>
            <a:chExt cx="1950" cy="647"/>
          </a:xfrm>
        </p:grpSpPr>
        <p:pic>
          <p:nvPicPr>
            <p:cNvPr id="111687" name="Picture 2" descr="http://files.qnap.com/news/pressresource/product/VS-6100Pro_06.PNG"/>
            <p:cNvPicPr>
              <a:picLocks noChangeAspect="1" noChangeArrowheads="1"/>
            </p:cNvPicPr>
            <p:nvPr/>
          </p:nvPicPr>
          <p:blipFill>
            <a:blip r:embed="rId8"/>
            <a:srcRect l="6938" r="6334"/>
            <a:stretch>
              <a:fillRect/>
            </a:stretch>
          </p:blipFill>
          <p:spPr bwMode="auto">
            <a:xfrm>
              <a:off x="3390" y="594"/>
              <a:ext cx="900" cy="647"/>
            </a:xfrm>
            <a:prstGeom prst="rect">
              <a:avLst/>
            </a:prstGeom>
            <a:noFill/>
            <a:ln w="9525">
              <a:noFill/>
              <a:miter lim="800000"/>
              <a:headEnd/>
              <a:tailEnd/>
            </a:ln>
          </p:spPr>
        </p:pic>
        <p:pic>
          <p:nvPicPr>
            <p:cNvPr id="111688" name="Picture 2" descr="http://files.qnap.com/news/pressresource/product/VS-2100Pro_08.png"/>
            <p:cNvPicPr>
              <a:picLocks noChangeAspect="1" noChangeArrowheads="1"/>
            </p:cNvPicPr>
            <p:nvPr/>
          </p:nvPicPr>
          <p:blipFill>
            <a:blip r:embed="rId2"/>
            <a:srcRect l="28192" r="26421" b="16393"/>
            <a:stretch>
              <a:fillRect/>
            </a:stretch>
          </p:blipFill>
          <p:spPr bwMode="auto">
            <a:xfrm>
              <a:off x="2340" y="680"/>
              <a:ext cx="454" cy="522"/>
            </a:xfrm>
            <a:prstGeom prst="rect">
              <a:avLst/>
            </a:prstGeom>
            <a:noFill/>
            <a:ln w="9525">
              <a:noFill/>
              <a:miter lim="800000"/>
              <a:headEnd/>
              <a:tailEnd/>
            </a:ln>
          </p:spPr>
        </p:pic>
        <p:pic>
          <p:nvPicPr>
            <p:cNvPr id="111689" name="Picture 4" descr="http://files.qnap.com/news/pressresource/product/VS-4100Pro_05.PNG"/>
            <p:cNvPicPr>
              <a:picLocks noChangeAspect="1" noChangeArrowheads="1"/>
            </p:cNvPicPr>
            <p:nvPr/>
          </p:nvPicPr>
          <p:blipFill>
            <a:blip r:embed="rId9"/>
            <a:srcRect l="13373" r="11589"/>
            <a:stretch>
              <a:fillRect/>
            </a:stretch>
          </p:blipFill>
          <p:spPr bwMode="auto">
            <a:xfrm>
              <a:off x="2757" y="628"/>
              <a:ext cx="689" cy="574"/>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457200" y="123825"/>
            <a:ext cx="8229600" cy="790575"/>
          </a:xfrm>
        </p:spPr>
        <p:txBody>
          <a:bodyPr/>
          <a:lstStyle/>
          <a:p>
            <a:pPr algn="ctr"/>
            <a:r>
              <a:rPr lang="en-US" altLang="zh-TW" sz="3600" smtClean="0">
                <a:latin typeface="Calibri" pitchFamily="34" charset="0"/>
                <a:ea typeface="新細明體" charset="-120"/>
                <a:sym typeface="Wingdings" pitchFamily="2" charset="2"/>
              </a:rPr>
              <a:t>Rack mount </a:t>
            </a:r>
          </a:p>
        </p:txBody>
      </p:sp>
      <p:graphicFrame>
        <p:nvGraphicFramePr>
          <p:cNvPr id="5" name="表格 4"/>
          <p:cNvGraphicFramePr>
            <a:graphicFrameLocks noGrp="1"/>
          </p:cNvGraphicFramePr>
          <p:nvPr/>
        </p:nvGraphicFramePr>
        <p:xfrm>
          <a:off x="436563" y="2705100"/>
          <a:ext cx="8250237" cy="3932238"/>
        </p:xfrm>
        <a:graphic>
          <a:graphicData uri="http://schemas.openxmlformats.org/drawingml/2006/table">
            <a:tbl>
              <a:tblPr firstRow="1" bandRow="1">
                <a:tableStyleId>{5C22544A-7EE6-4342-B048-85BDC9FD1C3A}</a:tableStyleId>
              </a:tblPr>
              <a:tblGrid>
                <a:gridCol w="2338668"/>
                <a:gridCol w="819127"/>
                <a:gridCol w="979389"/>
                <a:gridCol w="1157462"/>
                <a:gridCol w="1316364"/>
                <a:gridCol w="1639613"/>
              </a:tblGrid>
              <a:tr h="507199">
                <a:tc>
                  <a:txBody>
                    <a:bodyPr/>
                    <a:lstStyle/>
                    <a:p>
                      <a:pPr algn="ctr"/>
                      <a:r>
                        <a:rPr lang="en-US" altLang="zh-TW" dirty="0" smtClean="0"/>
                        <a:t>VioStor Model</a:t>
                      </a:r>
                      <a:endParaRPr lang="zh-TW" altLang="en-US" dirty="0"/>
                    </a:p>
                  </a:txBody>
                  <a:tcPr>
                    <a:solidFill>
                      <a:srgbClr val="00B050"/>
                    </a:solidFill>
                  </a:tcPr>
                </a:tc>
                <a:tc>
                  <a:txBody>
                    <a:bodyPr/>
                    <a:lstStyle/>
                    <a:p>
                      <a:pPr algn="ctr"/>
                      <a:r>
                        <a:rPr lang="en-US" altLang="zh-TW" dirty="0" smtClean="0"/>
                        <a:t>Max.</a:t>
                      </a:r>
                      <a:r>
                        <a:rPr lang="en-US" altLang="zh-TW" baseline="0" dirty="0" smtClean="0"/>
                        <a:t> CH</a:t>
                      </a:r>
                      <a:endParaRPr lang="zh-TW" altLang="en-US" dirty="0"/>
                    </a:p>
                  </a:txBody>
                  <a:tcPr>
                    <a:solidFill>
                      <a:srgbClr val="00B050"/>
                    </a:solidFill>
                  </a:tcPr>
                </a:tc>
                <a:tc>
                  <a:txBody>
                    <a:bodyPr/>
                    <a:lstStyle/>
                    <a:p>
                      <a:pPr algn="ctr"/>
                      <a:r>
                        <a:rPr lang="en-US" altLang="zh-TW" dirty="0" smtClean="0"/>
                        <a:t>Max. HDD#</a:t>
                      </a:r>
                      <a:endParaRPr lang="zh-TW" altLang="en-US" dirty="0"/>
                    </a:p>
                  </a:txBody>
                  <a:tcPr>
                    <a:solidFill>
                      <a:srgbClr val="00B050"/>
                    </a:solidFill>
                  </a:tcPr>
                </a:tc>
                <a:tc>
                  <a:txBody>
                    <a:bodyPr/>
                    <a:lstStyle/>
                    <a:p>
                      <a:pPr algn="ctr"/>
                      <a:r>
                        <a:rPr lang="en-US" altLang="zh-TW" dirty="0" smtClean="0"/>
                        <a:t>Local Display</a:t>
                      </a:r>
                      <a:endParaRPr lang="zh-TW" altLang="en-US" dirty="0"/>
                    </a:p>
                  </a:txBody>
                  <a:tcP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kern="1200" dirty="0" smtClean="0">
                          <a:solidFill>
                            <a:schemeClr val="lt1"/>
                          </a:solidFill>
                          <a:latin typeface="+mn-lt"/>
                          <a:ea typeface="+mn-ea"/>
                          <a:cs typeface="+mn-cs"/>
                          <a:sym typeface="Wingdings"/>
                        </a:rPr>
                        <a:t>Giga</a:t>
                      </a:r>
                      <a:r>
                        <a:rPr lang="en-US" altLang="zh-TW" sz="1800" b="1" kern="1200" baseline="0" dirty="0" smtClean="0">
                          <a:solidFill>
                            <a:schemeClr val="lt1"/>
                          </a:solidFill>
                          <a:latin typeface="+mn-lt"/>
                          <a:ea typeface="+mn-ea"/>
                          <a:cs typeface="+mn-cs"/>
                          <a:sym typeface="Wingdings"/>
                        </a:rPr>
                        <a:t> Lan Port #</a:t>
                      </a:r>
                      <a:endParaRPr lang="zh-TW" altLang="en-US" sz="1800" b="1" kern="1200" dirty="0" smtClean="0">
                        <a:solidFill>
                          <a:schemeClr val="lt1"/>
                        </a:solidFill>
                        <a:latin typeface="+mn-lt"/>
                        <a:ea typeface="+mn-ea"/>
                        <a:cs typeface="+mn-cs"/>
                      </a:endParaRPr>
                    </a:p>
                  </a:txBody>
                  <a:tcPr>
                    <a:solidFill>
                      <a:srgbClr val="00B050"/>
                    </a:solidFill>
                  </a:tcPr>
                </a:tc>
                <a:tc>
                  <a:txBody>
                    <a:bodyPr/>
                    <a:lstStyle/>
                    <a:p>
                      <a:pPr algn="ctr"/>
                      <a:r>
                        <a:rPr lang="en-US" altLang="zh-TW" sz="1800" b="1" kern="1200" dirty="0" smtClean="0">
                          <a:solidFill>
                            <a:schemeClr val="lt1"/>
                          </a:solidFill>
                          <a:latin typeface="+mn-lt"/>
                          <a:ea typeface="+mn-ea"/>
                          <a:cs typeface="+mn-cs"/>
                        </a:rPr>
                        <a:t>Total Throughput</a:t>
                      </a:r>
                      <a:endParaRPr lang="zh-TW" altLang="en-US" sz="1800" b="1" kern="1200" dirty="0" smtClean="0">
                        <a:solidFill>
                          <a:schemeClr val="lt1"/>
                        </a:solidFill>
                        <a:latin typeface="+mn-lt"/>
                        <a:ea typeface="+mn-ea"/>
                        <a:cs typeface="+mn-cs"/>
                      </a:endParaRPr>
                    </a:p>
                  </a:txBody>
                  <a:tcPr>
                    <a:solidFill>
                      <a:srgbClr val="00B050"/>
                    </a:solidFill>
                  </a:tcPr>
                </a:tc>
              </a:tr>
              <a:tr h="11593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smtClean="0">
                          <a:solidFill>
                            <a:schemeClr val="bg2"/>
                          </a:solidFill>
                          <a:latin typeface="Calibri" pitchFamily="34" charset="0"/>
                          <a:cs typeface="Calibri" pitchFamily="34" charset="0"/>
                          <a:sym typeface="Wingdings"/>
                        </a:rPr>
                        <a:t>VS-12164U-RP-Pro+</a:t>
                      </a:r>
                      <a:endParaRPr lang="sl-SI" altLang="zh-TW" sz="1800" b="1" dirty="0" smtClean="0">
                        <a:solidFill>
                          <a:schemeClr val="bg2"/>
                        </a:solidFill>
                        <a:latin typeface="Calibri" pitchFamily="34" charset="0"/>
                        <a:cs typeface="Calibri" pitchFamily="34" charset="0"/>
                        <a:sym typeface="Wingding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smtClean="0">
                          <a:solidFill>
                            <a:schemeClr val="bg2"/>
                          </a:solidFill>
                          <a:latin typeface="Calibri" pitchFamily="34" charset="0"/>
                          <a:cs typeface="Calibri" pitchFamily="34" charset="0"/>
                          <a:sym typeface="Wingdings"/>
                        </a:rPr>
                        <a:t>VS-12156U-RP</a:t>
                      </a:r>
                      <a:r>
                        <a:rPr lang="en-US" altLang="zh-TW" sz="1800" b="1" baseline="0" dirty="0" smtClean="0">
                          <a:solidFill>
                            <a:schemeClr val="bg2"/>
                          </a:solidFill>
                          <a:latin typeface="Calibri" pitchFamily="34" charset="0"/>
                          <a:cs typeface="Calibri" pitchFamily="34" charset="0"/>
                          <a:sym typeface="Wingdings"/>
                        </a:rPr>
                        <a:t>-Pro+</a:t>
                      </a:r>
                      <a:endParaRPr lang="en-US" altLang="zh-TW" sz="1800" b="1" dirty="0" smtClean="0">
                        <a:solidFill>
                          <a:schemeClr val="bg2"/>
                        </a:solidFill>
                        <a:latin typeface="Calibri" pitchFamily="34" charset="0"/>
                        <a:cs typeface="Calibri" pitchFamily="34" charset="0"/>
                        <a:sym typeface="Wingding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smtClean="0">
                          <a:solidFill>
                            <a:schemeClr val="bg2"/>
                          </a:solidFill>
                          <a:latin typeface="Calibri" pitchFamily="34" charset="0"/>
                          <a:cs typeface="Calibri" pitchFamily="34" charset="0"/>
                          <a:sym typeface="Wingdings"/>
                        </a:rPr>
                        <a:t>VS-12148U-RP</a:t>
                      </a:r>
                      <a:r>
                        <a:rPr lang="en-US" altLang="zh-TW" sz="1800" b="1" baseline="0" dirty="0" smtClean="0">
                          <a:solidFill>
                            <a:schemeClr val="bg2"/>
                          </a:solidFill>
                          <a:latin typeface="Calibri" pitchFamily="34" charset="0"/>
                          <a:cs typeface="Calibri" pitchFamily="34" charset="0"/>
                          <a:sym typeface="Wingdings"/>
                        </a:rPr>
                        <a:t>-Pro+</a:t>
                      </a:r>
                      <a:endParaRPr lang="en-US" altLang="zh-TW" sz="1800" b="1" dirty="0" smtClean="0">
                        <a:solidFill>
                          <a:schemeClr val="bg2"/>
                        </a:solidFill>
                        <a:latin typeface="Calibri" pitchFamily="34" charset="0"/>
                        <a:cs typeface="Calibri" pitchFamily="34" charset="0"/>
                        <a:sym typeface="Wingding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smtClean="0">
                          <a:solidFill>
                            <a:schemeClr val="bg2"/>
                          </a:solidFill>
                          <a:latin typeface="Calibri" pitchFamily="34" charset="0"/>
                          <a:cs typeface="Calibri" pitchFamily="34" charset="0"/>
                          <a:sym typeface="Wingdings"/>
                        </a:rPr>
                        <a:t>VS-12140U-RP</a:t>
                      </a:r>
                      <a:r>
                        <a:rPr lang="en-US" altLang="zh-TW" sz="1800" b="1" baseline="0" dirty="0" smtClean="0">
                          <a:solidFill>
                            <a:schemeClr val="bg2"/>
                          </a:solidFill>
                          <a:latin typeface="Calibri" pitchFamily="34" charset="0"/>
                          <a:cs typeface="Calibri" pitchFamily="34" charset="0"/>
                          <a:sym typeface="Wingdings"/>
                        </a:rPr>
                        <a:t> Pro+</a:t>
                      </a:r>
                      <a:endParaRPr lang="en-US" altLang="zh-TW" sz="1800" b="1" dirty="0" smtClean="0">
                        <a:solidFill>
                          <a:schemeClr val="bg2"/>
                        </a:solidFill>
                        <a:latin typeface="Calibri" pitchFamily="34" charset="0"/>
                        <a:cs typeface="Calibri" pitchFamily="34" charset="0"/>
                        <a:sym typeface="Wingdings"/>
                      </a:endParaRPr>
                    </a:p>
                  </a:txBody>
                  <a:tcPr anchor="ctr">
                    <a:solidFill>
                      <a:schemeClr val="tx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64</a:t>
                      </a:r>
                    </a:p>
                    <a:p>
                      <a:pPr algn="ctr"/>
                      <a:r>
                        <a:rPr lang="en-US" altLang="zh-TW" sz="1800" b="1" kern="1200" dirty="0" smtClean="0">
                          <a:solidFill>
                            <a:schemeClr val="bg2"/>
                          </a:solidFill>
                          <a:latin typeface="Calibri" pitchFamily="34" charset="0"/>
                          <a:ea typeface="+mn-ea"/>
                          <a:cs typeface="Calibri" pitchFamily="34" charset="0"/>
                          <a:sym typeface="Wingdings"/>
                        </a:rPr>
                        <a:t>56</a:t>
                      </a:r>
                    </a:p>
                    <a:p>
                      <a:pPr algn="ctr"/>
                      <a:r>
                        <a:rPr lang="en-US" altLang="zh-TW" sz="1800" b="1" kern="1200" dirty="0" smtClean="0">
                          <a:solidFill>
                            <a:schemeClr val="bg2"/>
                          </a:solidFill>
                          <a:latin typeface="Calibri" pitchFamily="34" charset="0"/>
                          <a:ea typeface="+mn-ea"/>
                          <a:cs typeface="Calibri" pitchFamily="34" charset="0"/>
                          <a:sym typeface="Wingdings"/>
                        </a:rPr>
                        <a:t>48</a:t>
                      </a:r>
                    </a:p>
                    <a:p>
                      <a:pPr algn="ctr"/>
                      <a:r>
                        <a:rPr lang="en-US" altLang="zh-TW" sz="1800" b="1" kern="1200" dirty="0" smtClean="0">
                          <a:solidFill>
                            <a:schemeClr val="bg2"/>
                          </a:solidFill>
                          <a:latin typeface="Calibri" pitchFamily="34" charset="0"/>
                          <a:ea typeface="+mn-ea"/>
                          <a:cs typeface="Calibri" pitchFamily="34" charset="0"/>
                          <a:sym typeface="Wingdings"/>
                        </a:rPr>
                        <a:t>40</a:t>
                      </a:r>
                    </a:p>
                  </a:txBody>
                  <a:tcPr anchor="ctr">
                    <a:solidFill>
                      <a:schemeClr val="tx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12</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tx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HDMI/</a:t>
                      </a:r>
                    </a:p>
                    <a:p>
                      <a:pPr algn="ctr"/>
                      <a:r>
                        <a:rPr lang="en-US" altLang="zh-TW" sz="1800" b="1" kern="1200" dirty="0" smtClean="0">
                          <a:solidFill>
                            <a:schemeClr val="bg2"/>
                          </a:solidFill>
                          <a:latin typeface="Calibri" pitchFamily="34" charset="0"/>
                          <a:ea typeface="+mn-ea"/>
                          <a:cs typeface="Calibri" pitchFamily="34" charset="0"/>
                          <a:sym typeface="Wingdings"/>
                        </a:rPr>
                        <a:t>VGA</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tx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4</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tx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450Mbps</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tx2">
                        <a:lumMod val="20000"/>
                        <a:lumOff val="80000"/>
                      </a:schemeClr>
                    </a:solidFill>
                  </a:tcPr>
                </a:tc>
              </a:tr>
              <a:tr h="9419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smtClean="0">
                          <a:solidFill>
                            <a:schemeClr val="bg2"/>
                          </a:solidFill>
                          <a:latin typeface="Calibri" pitchFamily="34" charset="0"/>
                          <a:cs typeface="Calibri" pitchFamily="34" charset="0"/>
                          <a:sym typeface="Wingdings"/>
                        </a:rPr>
                        <a:t>VS-8148U-RP Pro+</a:t>
                      </a:r>
                      <a:endParaRPr lang="sl-SI" altLang="zh-TW" sz="1800" b="1" dirty="0" smtClean="0">
                        <a:solidFill>
                          <a:schemeClr val="bg2"/>
                        </a:solidFill>
                        <a:latin typeface="Calibri" pitchFamily="34" charset="0"/>
                        <a:cs typeface="Calibri" pitchFamily="34" charset="0"/>
                        <a:sym typeface="Wingding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smtClean="0">
                          <a:solidFill>
                            <a:schemeClr val="bg2"/>
                          </a:solidFill>
                          <a:latin typeface="Calibri" pitchFamily="34" charset="0"/>
                          <a:cs typeface="Calibri" pitchFamily="34" charset="0"/>
                          <a:sym typeface="Wingdings"/>
                        </a:rPr>
                        <a:t>VS-8140U-RP Pro+</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smtClean="0">
                          <a:solidFill>
                            <a:schemeClr val="bg2"/>
                          </a:solidFill>
                          <a:latin typeface="Calibri" pitchFamily="34" charset="0"/>
                          <a:cs typeface="Calibri" pitchFamily="34" charset="0"/>
                          <a:sym typeface="Wingdings"/>
                        </a:rPr>
                        <a:t>VS-8132U-RP Pro+</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smtClean="0">
                          <a:solidFill>
                            <a:schemeClr val="bg2"/>
                          </a:solidFill>
                          <a:latin typeface="Calibri" pitchFamily="34" charset="0"/>
                          <a:cs typeface="Calibri" pitchFamily="34" charset="0"/>
                          <a:sym typeface="Wingdings"/>
                        </a:rPr>
                        <a:t>VS-8124U-RP Pro+</a:t>
                      </a:r>
                    </a:p>
                  </a:txBody>
                  <a:tcPr anchor="ctr">
                    <a:solidFill>
                      <a:schemeClr val="bg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48</a:t>
                      </a:r>
                    </a:p>
                    <a:p>
                      <a:pPr algn="ctr"/>
                      <a:r>
                        <a:rPr lang="en-US" altLang="zh-TW" sz="1800" b="1" kern="1200" dirty="0" smtClean="0">
                          <a:solidFill>
                            <a:schemeClr val="bg2"/>
                          </a:solidFill>
                          <a:latin typeface="Calibri" pitchFamily="34" charset="0"/>
                          <a:ea typeface="+mn-ea"/>
                          <a:cs typeface="Calibri" pitchFamily="34" charset="0"/>
                          <a:sym typeface="Wingdings"/>
                        </a:rPr>
                        <a:t>40</a:t>
                      </a:r>
                    </a:p>
                    <a:p>
                      <a:pPr algn="ctr"/>
                      <a:r>
                        <a:rPr lang="en-US" altLang="zh-TW" sz="1800" b="1" kern="1200" dirty="0" smtClean="0">
                          <a:solidFill>
                            <a:schemeClr val="bg2"/>
                          </a:solidFill>
                          <a:latin typeface="Calibri" pitchFamily="34" charset="0"/>
                          <a:ea typeface="+mn-ea"/>
                          <a:cs typeface="Calibri" pitchFamily="34" charset="0"/>
                          <a:sym typeface="Wingdings"/>
                        </a:rPr>
                        <a:t>32</a:t>
                      </a:r>
                    </a:p>
                    <a:p>
                      <a:pPr algn="ctr"/>
                      <a:r>
                        <a:rPr lang="en-US" altLang="zh-TW" sz="1800" b="1" kern="1200" dirty="0" smtClean="0">
                          <a:solidFill>
                            <a:schemeClr val="bg2"/>
                          </a:solidFill>
                          <a:latin typeface="Calibri" pitchFamily="34" charset="0"/>
                          <a:ea typeface="+mn-ea"/>
                          <a:cs typeface="Calibri" pitchFamily="34" charset="0"/>
                          <a:sym typeface="Wingdings"/>
                        </a:rPr>
                        <a:t>24</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bg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4</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bg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HDMI/</a:t>
                      </a:r>
                    </a:p>
                    <a:p>
                      <a:pPr algn="ctr"/>
                      <a:r>
                        <a:rPr lang="en-US" altLang="zh-TW" sz="1800" b="1" kern="1200" dirty="0" smtClean="0">
                          <a:solidFill>
                            <a:schemeClr val="bg2"/>
                          </a:solidFill>
                          <a:latin typeface="Calibri" pitchFamily="34" charset="0"/>
                          <a:ea typeface="+mn-ea"/>
                          <a:cs typeface="Calibri" pitchFamily="34" charset="0"/>
                          <a:sym typeface="Wingdings"/>
                        </a:rPr>
                        <a:t>VGA</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bg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4</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bg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400Mpbs</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bg2">
                        <a:lumMod val="20000"/>
                        <a:lumOff val="80000"/>
                      </a:schemeClr>
                    </a:solidFill>
                  </a:tcPr>
                </a:tc>
              </a:tr>
              <a:tr h="7245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smtClean="0">
                          <a:solidFill>
                            <a:schemeClr val="bg2"/>
                          </a:solidFill>
                          <a:latin typeface="Calibri" pitchFamily="34" charset="0"/>
                          <a:cs typeface="Calibri" pitchFamily="34" charset="0"/>
                          <a:sym typeface="Wingdings"/>
                        </a:rPr>
                        <a:t>VS-4116U-RP Pro+</a:t>
                      </a:r>
                      <a:endParaRPr lang="en-US" altLang="zh-TW" sz="1800" dirty="0" smtClean="0">
                        <a:solidFill>
                          <a:schemeClr val="accent1">
                            <a:lumMod val="75000"/>
                          </a:schemeClr>
                        </a:solidFill>
                        <a:latin typeface="Calibri" pitchFamily="34" charset="0"/>
                        <a:cs typeface="Calibri" pitchFamily="34" charset="0"/>
                        <a:sym typeface="Wingdings"/>
                      </a:endParaRPr>
                    </a:p>
                    <a:p>
                      <a:r>
                        <a:rPr lang="en-US" altLang="zh-TW" sz="1800" b="1" dirty="0" smtClean="0">
                          <a:solidFill>
                            <a:schemeClr val="bg2"/>
                          </a:solidFill>
                          <a:latin typeface="Calibri" pitchFamily="34" charset="0"/>
                          <a:cs typeface="Calibri" pitchFamily="34" charset="0"/>
                          <a:sym typeface="Wingdings"/>
                        </a:rPr>
                        <a:t>VS-4112U-RP Pro+</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smtClean="0">
                          <a:solidFill>
                            <a:schemeClr val="bg2"/>
                          </a:solidFill>
                          <a:latin typeface="Calibri" pitchFamily="34" charset="0"/>
                          <a:cs typeface="Calibri" pitchFamily="34" charset="0"/>
                          <a:sym typeface="Wingdings"/>
                        </a:rPr>
                        <a:t>VS-4108U-RP Pro+</a:t>
                      </a:r>
                      <a:endParaRPr lang="sl-SI" altLang="zh-TW" sz="1800" b="1" dirty="0" smtClean="0">
                        <a:solidFill>
                          <a:schemeClr val="bg2"/>
                        </a:solidFill>
                        <a:latin typeface="Calibri" pitchFamily="34" charset="0"/>
                        <a:cs typeface="Calibri" pitchFamily="34" charset="0"/>
                        <a:sym typeface="Wingdings"/>
                      </a:endParaRPr>
                    </a:p>
                  </a:txBody>
                  <a:tcPr anchor="ctr">
                    <a:solidFill>
                      <a:schemeClr val="tx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16</a:t>
                      </a:r>
                    </a:p>
                    <a:p>
                      <a:pPr algn="ctr"/>
                      <a:r>
                        <a:rPr lang="en-US" altLang="zh-TW" sz="1800" b="1" kern="1200" dirty="0" smtClean="0">
                          <a:solidFill>
                            <a:schemeClr val="bg2"/>
                          </a:solidFill>
                          <a:latin typeface="Calibri" pitchFamily="34" charset="0"/>
                          <a:ea typeface="+mn-ea"/>
                          <a:cs typeface="Calibri" pitchFamily="34" charset="0"/>
                          <a:sym typeface="Wingdings"/>
                        </a:rPr>
                        <a:t>12</a:t>
                      </a:r>
                    </a:p>
                    <a:p>
                      <a:pPr algn="ctr"/>
                      <a:r>
                        <a:rPr lang="en-US" altLang="zh-TW" sz="1800" b="1" kern="1200" dirty="0" smtClean="0">
                          <a:solidFill>
                            <a:schemeClr val="bg2"/>
                          </a:solidFill>
                          <a:latin typeface="Calibri" pitchFamily="34" charset="0"/>
                          <a:ea typeface="+mn-ea"/>
                          <a:cs typeface="Calibri" pitchFamily="34" charset="0"/>
                          <a:sym typeface="Wingdings"/>
                        </a:rPr>
                        <a:t>8</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tx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4</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tx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HDMI</a:t>
                      </a:r>
                    </a:p>
                  </a:txBody>
                  <a:tcPr anchor="ctr">
                    <a:solidFill>
                      <a:schemeClr val="tx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2</a:t>
                      </a:r>
                    </a:p>
                  </a:txBody>
                  <a:tcPr anchor="ctr">
                    <a:solidFill>
                      <a:schemeClr val="tx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250Mbps</a:t>
                      </a:r>
                    </a:p>
                  </a:txBody>
                  <a:tcPr anchor="ctr">
                    <a:solidFill>
                      <a:schemeClr val="tx2">
                        <a:lumMod val="20000"/>
                        <a:lumOff val="80000"/>
                      </a:schemeClr>
                    </a:solidFill>
                  </a:tcPr>
                </a:tc>
              </a:tr>
            </a:tbl>
          </a:graphicData>
        </a:graphic>
      </p:graphicFrame>
      <p:pic>
        <p:nvPicPr>
          <p:cNvPr id="74791" name="圖片 5"/>
          <p:cNvPicPr>
            <a:picLocks noChangeAspect="1"/>
          </p:cNvPicPr>
          <p:nvPr/>
        </p:nvPicPr>
        <p:blipFill>
          <a:blip r:embed="rId2"/>
          <a:srcRect/>
          <a:stretch>
            <a:fillRect/>
          </a:stretch>
        </p:blipFill>
        <p:spPr bwMode="auto">
          <a:xfrm>
            <a:off x="2790825" y="1830388"/>
            <a:ext cx="2779713" cy="674687"/>
          </a:xfrm>
          <a:prstGeom prst="rect">
            <a:avLst/>
          </a:prstGeom>
          <a:noFill/>
          <a:ln w="9525">
            <a:noFill/>
            <a:miter lim="800000"/>
            <a:headEnd/>
            <a:tailEnd/>
          </a:ln>
        </p:spPr>
      </p:pic>
      <p:pic>
        <p:nvPicPr>
          <p:cNvPr id="74792" name="圖片 7"/>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5807075" y="2127250"/>
            <a:ext cx="2879725" cy="530225"/>
          </a:xfrm>
          <a:prstGeom prst="rect">
            <a:avLst/>
          </a:prstGeom>
          <a:noFill/>
          <a:ln w="9525">
            <a:noFill/>
            <a:miter lim="800000"/>
            <a:headEnd/>
            <a:tailEnd/>
          </a:ln>
        </p:spPr>
      </p:pic>
      <p:pic>
        <p:nvPicPr>
          <p:cNvPr id="74793" name="圖片 8"/>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5807075" y="1627188"/>
            <a:ext cx="2879725" cy="673100"/>
          </a:xfrm>
          <a:prstGeom prst="rect">
            <a:avLst/>
          </a:prstGeom>
          <a:noFill/>
          <a:ln w="9525">
            <a:noFill/>
            <a:miter lim="800000"/>
            <a:headEnd/>
            <a:tailEnd/>
          </a:ln>
        </p:spPr>
      </p:pic>
      <p:pic>
        <p:nvPicPr>
          <p:cNvPr id="74794" name="圖片 6" descr="VS-12100U-RPPro_09.PNG"/>
          <p:cNvPicPr>
            <a:picLocks noChangeAspect="1"/>
          </p:cNvPicPr>
          <p:nvPr/>
        </p:nvPicPr>
        <p:blipFill>
          <a:blip r:embed="rId5"/>
          <a:srcRect l="2982" t="6017" r="-1472" b="44502"/>
          <a:stretch>
            <a:fillRect/>
          </a:stretch>
        </p:blipFill>
        <p:spPr bwMode="auto">
          <a:xfrm>
            <a:off x="5775325" y="1087438"/>
            <a:ext cx="2959100" cy="668337"/>
          </a:xfrm>
          <a:prstGeom prst="rect">
            <a:avLst/>
          </a:prstGeom>
          <a:noFill/>
          <a:ln w="9525">
            <a:noFill/>
            <a:miter lim="800000"/>
            <a:headEnd/>
            <a:tailEnd/>
          </a:ln>
        </p:spPr>
      </p:pic>
      <p:sp>
        <p:nvSpPr>
          <p:cNvPr id="74795" name="文字方塊 9"/>
          <p:cNvSpPr txBox="1">
            <a:spLocks noChangeArrowheads="1"/>
          </p:cNvSpPr>
          <p:nvPr/>
        </p:nvSpPr>
        <p:spPr bwMode="auto">
          <a:xfrm>
            <a:off x="361950" y="1450975"/>
            <a:ext cx="3106738" cy="1014413"/>
          </a:xfrm>
          <a:prstGeom prst="rect">
            <a:avLst/>
          </a:prstGeom>
          <a:noFill/>
          <a:ln w="9525">
            <a:noFill/>
            <a:miter lim="800000"/>
            <a:headEnd/>
            <a:tailEnd/>
          </a:ln>
        </p:spPr>
        <p:txBody>
          <a:bodyPr>
            <a:spAutoFit/>
          </a:bodyPr>
          <a:lstStyle/>
          <a:p>
            <a:pPr>
              <a:buFont typeface="Arial" charset="0"/>
              <a:buChar char="•"/>
            </a:pPr>
            <a:r>
              <a:rPr kumimoji="0" lang="en-US" altLang="zh-TW" b="1">
                <a:latin typeface="Calibri" pitchFamily="34" charset="0"/>
              </a:rPr>
              <a:t> Hot Swappable</a:t>
            </a:r>
          </a:p>
          <a:p>
            <a:pPr>
              <a:buFont typeface="Arial" charset="0"/>
              <a:buChar char="•"/>
            </a:pPr>
            <a:r>
              <a:rPr kumimoji="0" lang="en-US" altLang="zh-TW" b="1">
                <a:latin typeface="Calibri" pitchFamily="34" charset="0"/>
              </a:rPr>
              <a:t>UPS supported</a:t>
            </a:r>
          </a:p>
          <a:p>
            <a:pPr>
              <a:buFont typeface="Arial" charset="0"/>
              <a:buChar char="•"/>
            </a:pPr>
            <a:r>
              <a:rPr kumimoji="0" lang="en-US" altLang="zh-TW" b="1">
                <a:latin typeface="Calibri" pitchFamily="34" charset="0"/>
              </a:rPr>
              <a:t>Redundant power</a:t>
            </a:r>
            <a:endParaRPr kumimoji="0" lang="zh-TW" altLang="en-US" b="1">
              <a:latin typeface="Calibri"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a:xfrm>
            <a:off x="457200" y="123825"/>
            <a:ext cx="8229600" cy="790575"/>
          </a:xfrm>
        </p:spPr>
        <p:txBody>
          <a:bodyPr/>
          <a:lstStyle/>
          <a:p>
            <a:pPr algn="ctr"/>
            <a:r>
              <a:rPr lang="sl-SI" altLang="zh-TW" sz="3600" smtClean="0">
                <a:latin typeface="Calibri" pitchFamily="34" charset="0"/>
                <a:sym typeface="Wingdings" pitchFamily="2" charset="2"/>
              </a:rPr>
              <a:t>Lite</a:t>
            </a:r>
            <a:r>
              <a:rPr lang="en-US" altLang="zh-TW" sz="3600" smtClean="0">
                <a:latin typeface="Calibri" pitchFamily="34" charset="0"/>
                <a:ea typeface="新細明體" charset="-120"/>
                <a:sym typeface="Wingdings" pitchFamily="2" charset="2"/>
              </a:rPr>
              <a:t> Version</a:t>
            </a:r>
          </a:p>
        </p:txBody>
      </p:sp>
      <p:graphicFrame>
        <p:nvGraphicFramePr>
          <p:cNvPr id="5" name="內容版面配置區 4"/>
          <p:cNvGraphicFramePr>
            <a:graphicFrameLocks noGrp="1"/>
          </p:cNvGraphicFramePr>
          <p:nvPr>
            <p:ph idx="1"/>
          </p:nvPr>
        </p:nvGraphicFramePr>
        <p:xfrm>
          <a:off x="252413" y="4829175"/>
          <a:ext cx="4543425" cy="1287463"/>
        </p:xfrm>
        <a:graphic>
          <a:graphicData uri="http://schemas.openxmlformats.org/drawingml/2006/table">
            <a:tbl>
              <a:tblPr firstRow="1" bandRow="1">
                <a:tableStyleId>{5C22544A-7EE6-4342-B048-85BDC9FD1C3A}</a:tableStyleId>
              </a:tblPr>
              <a:tblGrid>
                <a:gridCol w="1524663"/>
                <a:gridCol w="731217"/>
                <a:gridCol w="809005"/>
                <a:gridCol w="1477990"/>
              </a:tblGrid>
              <a:tr h="578512">
                <a:tc>
                  <a:txBody>
                    <a:bodyPr/>
                    <a:lstStyle/>
                    <a:p>
                      <a:pPr algn="ctr"/>
                      <a:r>
                        <a:rPr lang="en-US" altLang="zh-TW" dirty="0" smtClean="0"/>
                        <a:t>VioStor Model</a:t>
                      </a:r>
                      <a:endParaRPr lang="zh-TW" altLang="en-US" dirty="0"/>
                    </a:p>
                  </a:txBody>
                  <a:tcPr>
                    <a:solidFill>
                      <a:srgbClr val="00B050"/>
                    </a:solidFill>
                  </a:tcPr>
                </a:tc>
                <a:tc>
                  <a:txBody>
                    <a:bodyPr/>
                    <a:lstStyle/>
                    <a:p>
                      <a:pPr algn="ctr"/>
                      <a:r>
                        <a:rPr lang="en-US" altLang="zh-TW" dirty="0" smtClean="0"/>
                        <a:t>Max.</a:t>
                      </a:r>
                      <a:r>
                        <a:rPr lang="en-US" altLang="zh-TW" baseline="0" dirty="0" smtClean="0"/>
                        <a:t> CH</a:t>
                      </a:r>
                      <a:endParaRPr lang="zh-TW" altLang="en-US" dirty="0"/>
                    </a:p>
                  </a:txBody>
                  <a:tcPr>
                    <a:solidFill>
                      <a:srgbClr val="00B050"/>
                    </a:solidFill>
                  </a:tcPr>
                </a:tc>
                <a:tc>
                  <a:txBody>
                    <a:bodyPr/>
                    <a:lstStyle/>
                    <a:p>
                      <a:pPr algn="ctr"/>
                      <a:r>
                        <a:rPr lang="en-US" altLang="zh-TW" dirty="0" smtClean="0"/>
                        <a:t>Max. HDD#</a:t>
                      </a:r>
                      <a:endParaRPr lang="zh-TW" altLang="en-US" dirty="0"/>
                    </a:p>
                  </a:txBody>
                  <a:tcP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kern="1200" dirty="0" smtClean="0">
                          <a:solidFill>
                            <a:schemeClr val="lt1"/>
                          </a:solidFill>
                          <a:latin typeface="+mn-lt"/>
                          <a:ea typeface="+mn-ea"/>
                          <a:cs typeface="+mn-cs"/>
                        </a:rPr>
                        <a:t>Total Throughput</a:t>
                      </a:r>
                      <a:endParaRPr lang="zh-TW" altLang="en-US" sz="1800" b="1" kern="1200" dirty="0" smtClean="0">
                        <a:solidFill>
                          <a:schemeClr val="lt1"/>
                        </a:solidFill>
                        <a:latin typeface="+mn-lt"/>
                        <a:ea typeface="+mn-ea"/>
                        <a:cs typeface="+mn-cs"/>
                      </a:endParaRPr>
                    </a:p>
                  </a:txBody>
                  <a:tcPr>
                    <a:solidFill>
                      <a:srgbClr val="00B050"/>
                    </a:solidFill>
                  </a:tcPr>
                </a:tc>
              </a:tr>
              <a:tr h="6475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smtClean="0">
                          <a:solidFill>
                            <a:schemeClr val="bg2"/>
                          </a:solidFill>
                          <a:latin typeface="Calibri" pitchFamily="34" charset="0"/>
                          <a:cs typeface="Calibri" pitchFamily="34" charset="0"/>
                          <a:sym typeface="Wingdings"/>
                        </a:rPr>
                        <a:t>VS-2008L</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smtClean="0">
                          <a:solidFill>
                            <a:schemeClr val="bg2"/>
                          </a:solidFill>
                          <a:latin typeface="Calibri" pitchFamily="34" charset="0"/>
                          <a:cs typeface="Calibri" pitchFamily="34" charset="0"/>
                          <a:sym typeface="Wingdings"/>
                        </a:rPr>
                        <a:t>VS-2004L</a:t>
                      </a:r>
                    </a:p>
                  </a:txBody>
                  <a:tcPr anchor="ctr">
                    <a:solidFill>
                      <a:schemeClr val="tx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8</a:t>
                      </a:r>
                    </a:p>
                    <a:p>
                      <a:pPr algn="ctr"/>
                      <a:r>
                        <a:rPr lang="en-US" altLang="zh-TW" sz="1800" b="1" kern="1200" dirty="0" smtClean="0">
                          <a:solidFill>
                            <a:schemeClr val="bg2"/>
                          </a:solidFill>
                          <a:latin typeface="Calibri" pitchFamily="34" charset="0"/>
                          <a:ea typeface="+mn-ea"/>
                          <a:cs typeface="Calibri" pitchFamily="34" charset="0"/>
                          <a:sym typeface="Wingdings"/>
                        </a:rPr>
                        <a:t>4</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tx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2</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tx2">
                        <a:lumMod val="20000"/>
                        <a:lumOff val="80000"/>
                      </a:schemeClr>
                    </a:solidFill>
                  </a:tcPr>
                </a:tc>
                <a:tc>
                  <a:txBody>
                    <a:bodyPr/>
                    <a:lstStyle/>
                    <a:p>
                      <a:pPr algn="ctr"/>
                      <a:r>
                        <a:rPr lang="en-US" altLang="zh-TW" sz="1800" b="1" kern="1200" dirty="0" smtClean="0">
                          <a:solidFill>
                            <a:schemeClr val="bg2"/>
                          </a:solidFill>
                          <a:latin typeface="Calibri" pitchFamily="34" charset="0"/>
                          <a:ea typeface="+mn-ea"/>
                          <a:cs typeface="Calibri" pitchFamily="34" charset="0"/>
                          <a:sym typeface="Wingdings"/>
                        </a:rPr>
                        <a:t>28Mbps</a:t>
                      </a:r>
                      <a:endParaRPr lang="zh-TW" altLang="en-US" sz="1800" b="1" kern="1200" dirty="0" smtClean="0">
                        <a:solidFill>
                          <a:schemeClr val="bg2"/>
                        </a:solidFill>
                        <a:latin typeface="Calibri" pitchFamily="34" charset="0"/>
                        <a:ea typeface="+mn-ea"/>
                        <a:cs typeface="Calibri" pitchFamily="34" charset="0"/>
                        <a:sym typeface="Wingdings"/>
                      </a:endParaRPr>
                    </a:p>
                  </a:txBody>
                  <a:tcPr anchor="ctr">
                    <a:solidFill>
                      <a:schemeClr val="tx2">
                        <a:lumMod val="20000"/>
                        <a:lumOff val="80000"/>
                      </a:schemeClr>
                    </a:solidFill>
                  </a:tcPr>
                </a:tc>
              </a:tr>
            </a:tbl>
          </a:graphicData>
        </a:graphic>
      </p:graphicFrame>
      <p:pic>
        <p:nvPicPr>
          <p:cNvPr id="75795" name="Picture 9" descr="Pattern1 - Copy (2).bmp"/>
          <p:cNvPicPr>
            <a:picLocks noChangeAspect="1"/>
          </p:cNvPicPr>
          <p:nvPr/>
        </p:nvPicPr>
        <p:blipFill>
          <a:blip r:embed="rId2"/>
          <a:srcRect l="16837" t="16367" r="18608" b="14532"/>
          <a:stretch>
            <a:fillRect/>
          </a:stretch>
        </p:blipFill>
        <p:spPr bwMode="auto">
          <a:xfrm>
            <a:off x="188913" y="946150"/>
            <a:ext cx="3092450" cy="3309938"/>
          </a:xfrm>
          <a:prstGeom prst="rect">
            <a:avLst/>
          </a:prstGeom>
          <a:noFill/>
          <a:ln w="9525">
            <a:noFill/>
            <a:miter lim="800000"/>
            <a:headEnd/>
            <a:tailEnd/>
          </a:ln>
        </p:spPr>
      </p:pic>
      <p:pic>
        <p:nvPicPr>
          <p:cNvPr id="75796" name="Picture 2" descr="http://mail.tku.edu.tw/ted/libraryviews/images/6272514-2551278.jpg"/>
          <p:cNvPicPr>
            <a:picLocks noChangeAspect="1" noChangeArrowheads="1"/>
          </p:cNvPicPr>
          <p:nvPr/>
        </p:nvPicPr>
        <p:blipFill>
          <a:blip r:embed="rId3"/>
          <a:srcRect r="7031"/>
          <a:stretch>
            <a:fillRect/>
          </a:stretch>
        </p:blipFill>
        <p:spPr bwMode="auto">
          <a:xfrm>
            <a:off x="6956425" y="4067175"/>
            <a:ext cx="1919288" cy="1624013"/>
          </a:xfrm>
          <a:prstGeom prst="rect">
            <a:avLst/>
          </a:prstGeom>
          <a:noFill/>
          <a:ln w="9525">
            <a:noFill/>
            <a:miter lim="800000"/>
            <a:headEnd/>
            <a:tailEnd/>
          </a:ln>
        </p:spPr>
      </p:pic>
      <p:pic>
        <p:nvPicPr>
          <p:cNvPr id="75797" name="Picture 8" descr="http://www.atmnetwork.net/images/landingart/kiosk4.gif"/>
          <p:cNvPicPr>
            <a:picLocks noChangeAspect="1" noChangeArrowheads="1"/>
          </p:cNvPicPr>
          <p:nvPr/>
        </p:nvPicPr>
        <p:blipFill>
          <a:blip r:embed="rId4"/>
          <a:srcRect/>
          <a:stretch>
            <a:fillRect/>
          </a:stretch>
        </p:blipFill>
        <p:spPr bwMode="auto">
          <a:xfrm>
            <a:off x="7208838" y="1893888"/>
            <a:ext cx="1693862" cy="1592262"/>
          </a:xfrm>
          <a:prstGeom prst="rect">
            <a:avLst/>
          </a:prstGeom>
          <a:noFill/>
          <a:ln w="9525">
            <a:noFill/>
            <a:miter lim="800000"/>
            <a:headEnd/>
            <a:tailEnd/>
          </a:ln>
        </p:spPr>
      </p:pic>
      <p:pic>
        <p:nvPicPr>
          <p:cNvPr id="75798" name="Picture 10" descr="http://www.wittistanbul.com/magazine/wp-content/uploads/2010/07/atm-istanbul.jpg"/>
          <p:cNvPicPr>
            <a:picLocks noChangeAspect="1" noChangeArrowheads="1"/>
          </p:cNvPicPr>
          <p:nvPr/>
        </p:nvPicPr>
        <p:blipFill>
          <a:blip r:embed="rId5"/>
          <a:srcRect/>
          <a:stretch>
            <a:fillRect/>
          </a:stretch>
        </p:blipFill>
        <p:spPr bwMode="auto">
          <a:xfrm>
            <a:off x="4903788" y="1892300"/>
            <a:ext cx="2170112" cy="1624013"/>
          </a:xfrm>
          <a:prstGeom prst="rect">
            <a:avLst/>
          </a:prstGeom>
          <a:noFill/>
          <a:ln w="9525">
            <a:noFill/>
            <a:miter lim="800000"/>
            <a:headEnd/>
            <a:tailEnd/>
          </a:ln>
        </p:spPr>
      </p:pic>
      <p:pic>
        <p:nvPicPr>
          <p:cNvPr id="75799" name="Picture 16" descr="http://farm4.staticflickr.com/3056/2787277067_3725826122.jpg"/>
          <p:cNvPicPr>
            <a:picLocks noChangeAspect="1" noChangeArrowheads="1"/>
          </p:cNvPicPr>
          <p:nvPr/>
        </p:nvPicPr>
        <p:blipFill>
          <a:blip r:embed="rId6"/>
          <a:srcRect r="7632"/>
          <a:stretch>
            <a:fillRect/>
          </a:stretch>
        </p:blipFill>
        <p:spPr bwMode="auto">
          <a:xfrm>
            <a:off x="4914900" y="4087813"/>
            <a:ext cx="1831975" cy="1619250"/>
          </a:xfrm>
          <a:prstGeom prst="rect">
            <a:avLst/>
          </a:prstGeom>
          <a:noFill/>
          <a:ln w="9525">
            <a:noFill/>
            <a:miter lim="800000"/>
            <a:headEnd/>
            <a:tailEnd/>
          </a:ln>
        </p:spPr>
      </p:pic>
      <p:sp>
        <p:nvSpPr>
          <p:cNvPr id="75800" name="文字方塊 14"/>
          <p:cNvSpPr txBox="1">
            <a:spLocks noChangeArrowheads="1"/>
          </p:cNvSpPr>
          <p:nvPr/>
        </p:nvSpPr>
        <p:spPr bwMode="auto">
          <a:xfrm>
            <a:off x="5438775" y="3594100"/>
            <a:ext cx="2986088" cy="400050"/>
          </a:xfrm>
          <a:prstGeom prst="rect">
            <a:avLst/>
          </a:prstGeom>
          <a:noFill/>
          <a:ln w="9525">
            <a:noFill/>
            <a:miter lim="800000"/>
            <a:headEnd/>
            <a:tailEnd/>
          </a:ln>
        </p:spPr>
        <p:txBody>
          <a:bodyPr>
            <a:spAutoFit/>
          </a:bodyPr>
          <a:lstStyle/>
          <a:p>
            <a:r>
              <a:rPr kumimoji="0" lang="en-US" altLang="zh-TW" b="1">
                <a:solidFill>
                  <a:srgbClr val="3333CC"/>
                </a:solidFill>
              </a:rPr>
              <a:t>Outdoor ATM Machine</a:t>
            </a:r>
            <a:endParaRPr kumimoji="0" lang="zh-TW" altLang="en-US" b="1">
              <a:solidFill>
                <a:srgbClr val="3333CC"/>
              </a:solidFill>
            </a:endParaRPr>
          </a:p>
        </p:txBody>
      </p:sp>
      <p:sp>
        <p:nvSpPr>
          <p:cNvPr id="75801" name="文字方塊 15"/>
          <p:cNvSpPr txBox="1">
            <a:spLocks noChangeArrowheads="1"/>
          </p:cNvSpPr>
          <p:nvPr/>
        </p:nvSpPr>
        <p:spPr bwMode="auto">
          <a:xfrm>
            <a:off x="5029200" y="5780088"/>
            <a:ext cx="3830638" cy="400050"/>
          </a:xfrm>
          <a:prstGeom prst="rect">
            <a:avLst/>
          </a:prstGeom>
          <a:noFill/>
          <a:ln w="9525">
            <a:noFill/>
            <a:miter lim="800000"/>
            <a:headEnd/>
            <a:tailEnd/>
          </a:ln>
        </p:spPr>
        <p:txBody>
          <a:bodyPr>
            <a:spAutoFit/>
          </a:bodyPr>
          <a:lstStyle/>
          <a:p>
            <a:r>
              <a:rPr kumimoji="0" lang="en-US" altLang="zh-TW" b="1">
                <a:solidFill>
                  <a:srgbClr val="3333CC"/>
                </a:solidFill>
              </a:rPr>
              <a:t>Self-Service Vending Machine</a:t>
            </a:r>
            <a:endParaRPr kumimoji="0" lang="zh-TW" altLang="en-US" b="1">
              <a:solidFill>
                <a:srgbClr val="3333CC"/>
              </a:solidFill>
            </a:endParaRPr>
          </a:p>
        </p:txBody>
      </p:sp>
      <p:pic>
        <p:nvPicPr>
          <p:cNvPr id="103438" name="Picture 14" descr="http://assets4.gcstatic.com/u/apps/asset_manager/uploaded/2013/17/cashpoint-robbery-5-1367566916-view-0.jpg">
            <a:hlinkClick r:id="rId7"/>
          </p:cNvPr>
          <p:cNvPicPr>
            <a:picLocks noChangeAspect="1" noChangeArrowheads="1"/>
          </p:cNvPicPr>
          <p:nvPr/>
        </p:nvPicPr>
        <p:blipFill>
          <a:blip r:embed="rId8" cstate="print"/>
          <a:srcRect/>
          <a:stretch>
            <a:fillRect/>
          </a:stretch>
        </p:blipFill>
        <p:spPr bwMode="auto">
          <a:xfrm>
            <a:off x="3054615" y="2701289"/>
            <a:ext cx="1467679" cy="11928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5803" name="左-右雙向箭號 17"/>
          <p:cNvSpPr>
            <a:spLocks noChangeArrowheads="1"/>
          </p:cNvSpPr>
          <p:nvPr/>
        </p:nvSpPr>
        <p:spPr bwMode="auto">
          <a:xfrm rot="988425">
            <a:off x="2443163" y="3814763"/>
            <a:ext cx="2301875" cy="725487"/>
          </a:xfrm>
          <a:prstGeom prst="leftRightArrow">
            <a:avLst>
              <a:gd name="adj1" fmla="val 50000"/>
              <a:gd name="adj2" fmla="val 49987"/>
            </a:avLst>
          </a:prstGeom>
          <a:solidFill>
            <a:schemeClr val="accent1"/>
          </a:solidFill>
          <a:ln w="9525" algn="ctr">
            <a:solidFill>
              <a:schemeClr val="tx1"/>
            </a:solidFill>
            <a:round/>
            <a:headEnd/>
            <a:tailEnd/>
          </a:ln>
        </p:spPr>
        <p:txBody>
          <a:bodyPr wrap="none" lIns="90000" tIns="46800" rIns="90000" bIns="46800" anchor="ctr"/>
          <a:lstStyle/>
          <a:p>
            <a:endParaRPr kumimoji="0" lang="zh-TW"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0"/>
            <a:ext cx="9144000" cy="830997"/>
          </a:xfrm>
          <a:prstGeom prst="rect">
            <a:avLst/>
          </a:prstGeom>
        </p:spPr>
        <p:txBody>
          <a:bodyPr>
            <a:spAutoFit/>
          </a:bodyPr>
          <a:lstStyle/>
          <a:p>
            <a:pPr algn="ctr">
              <a:defRPr/>
            </a:pPr>
            <a:r>
              <a:rPr kumimoji="0" lang="en-US" sz="4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rPr>
              <a:t>About QNAP</a:t>
            </a:r>
          </a:p>
        </p:txBody>
      </p:sp>
      <p:pic>
        <p:nvPicPr>
          <p:cNvPr id="31746" name="Picture 60"/>
          <p:cNvPicPr>
            <a:picLocks noChangeAspect="1" noChangeArrowheads="1"/>
          </p:cNvPicPr>
          <p:nvPr/>
        </p:nvPicPr>
        <p:blipFill>
          <a:blip r:embed="rId3"/>
          <a:srcRect/>
          <a:stretch>
            <a:fillRect/>
          </a:stretch>
        </p:blipFill>
        <p:spPr bwMode="auto">
          <a:xfrm>
            <a:off x="15875" y="1009650"/>
            <a:ext cx="9144000" cy="561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表格 58"/>
          <p:cNvGraphicFramePr>
            <a:graphicFrameLocks noGrp="1"/>
          </p:cNvGraphicFramePr>
          <p:nvPr/>
        </p:nvGraphicFramePr>
        <p:xfrm>
          <a:off x="0" y="1052513"/>
          <a:ext cx="9144000" cy="5805487"/>
        </p:xfrm>
        <a:graphic>
          <a:graphicData uri="http://schemas.openxmlformats.org/drawingml/2006/table">
            <a:tbl>
              <a:tblPr firstRow="1" bandRow="1">
                <a:tableStyleId>{5C22544A-7EE6-4342-B048-85BDC9FD1C3A}</a:tableStyleId>
              </a:tblPr>
              <a:tblGrid>
                <a:gridCol w="785602"/>
                <a:gridCol w="1572372"/>
                <a:gridCol w="1986154"/>
                <a:gridCol w="993077"/>
                <a:gridCol w="2399936"/>
                <a:gridCol w="1406859"/>
              </a:tblGrid>
              <a:tr h="483772">
                <a:tc>
                  <a:txBody>
                    <a:bodyPr/>
                    <a:lstStyle/>
                    <a:p>
                      <a:pPr algn="ctr"/>
                      <a:endParaRPr lang="zh-TW" altLang="en-US" sz="1600" dirty="0"/>
                    </a:p>
                  </a:txBody>
                  <a:tcPr marL="137160" marR="137160" marT="68580" marB="68580">
                    <a:solidFill>
                      <a:srgbClr val="0070C0"/>
                    </a:solidFill>
                  </a:tcPr>
                </a:tc>
                <a:tc>
                  <a:txBody>
                    <a:bodyPr/>
                    <a:lstStyle/>
                    <a:p>
                      <a:pPr algn="ctr"/>
                      <a:r>
                        <a:rPr lang="en-US" altLang="zh-TW" sz="1600" dirty="0" smtClean="0"/>
                        <a:t>2-bay</a:t>
                      </a:r>
                      <a:endParaRPr lang="zh-TW" altLang="en-US" sz="1600" dirty="0"/>
                    </a:p>
                  </a:txBody>
                  <a:tcPr marL="137160" marR="137160" marT="68580" marB="68580">
                    <a:solidFill>
                      <a:srgbClr val="0070C0"/>
                    </a:solidFill>
                  </a:tcPr>
                </a:tc>
                <a:tc>
                  <a:txBody>
                    <a:bodyPr/>
                    <a:lstStyle/>
                    <a:p>
                      <a:pPr algn="ctr"/>
                      <a:r>
                        <a:rPr lang="en-US" altLang="zh-TW" sz="1600" dirty="0" smtClean="0"/>
                        <a:t>4-bay</a:t>
                      </a:r>
                      <a:endParaRPr lang="zh-TW" altLang="en-US" sz="1600" dirty="0"/>
                    </a:p>
                  </a:txBody>
                  <a:tcPr marL="137160" marR="137160" marT="68580" marB="68580">
                    <a:solidFill>
                      <a:srgbClr val="0070C0"/>
                    </a:solidFill>
                  </a:tcPr>
                </a:tc>
                <a:tc>
                  <a:txBody>
                    <a:bodyPr/>
                    <a:lstStyle/>
                    <a:p>
                      <a:pPr algn="ctr"/>
                      <a:r>
                        <a:rPr lang="en-US" altLang="zh-TW" sz="1600" dirty="0" smtClean="0"/>
                        <a:t>6-bay</a:t>
                      </a:r>
                      <a:endParaRPr lang="zh-TW" altLang="en-US" sz="1600" dirty="0"/>
                    </a:p>
                  </a:txBody>
                  <a:tcPr marL="137160" marR="137160" marT="68580" marB="68580">
                    <a:solidFill>
                      <a:srgbClr val="0070C0"/>
                    </a:solidFill>
                  </a:tcPr>
                </a:tc>
                <a:tc>
                  <a:txBody>
                    <a:bodyPr/>
                    <a:lstStyle/>
                    <a:p>
                      <a:pPr algn="ctr"/>
                      <a:r>
                        <a:rPr lang="en-US" altLang="zh-TW" sz="1600" dirty="0" smtClean="0"/>
                        <a:t>8-bay</a:t>
                      </a:r>
                      <a:endParaRPr lang="zh-TW" altLang="en-US" sz="1600" dirty="0"/>
                    </a:p>
                  </a:txBody>
                  <a:tcPr marL="137160" marR="137160" marT="68580" marB="68580">
                    <a:solidFill>
                      <a:srgbClr val="0070C0"/>
                    </a:solidFill>
                  </a:tcPr>
                </a:tc>
                <a:tc>
                  <a:txBody>
                    <a:bodyPr/>
                    <a:lstStyle/>
                    <a:p>
                      <a:pPr algn="ctr"/>
                      <a:r>
                        <a:rPr lang="en-US" altLang="zh-TW" sz="1600" dirty="0" smtClean="0"/>
                        <a:t>12-bay</a:t>
                      </a:r>
                      <a:endParaRPr lang="zh-TW" altLang="en-US" sz="1600" dirty="0"/>
                    </a:p>
                  </a:txBody>
                  <a:tcPr marL="137160" marR="137160" marT="68580" marB="68580">
                    <a:solidFill>
                      <a:srgbClr val="0070C0"/>
                    </a:solidFill>
                  </a:tcPr>
                </a:tc>
              </a:tr>
              <a:tr h="483772">
                <a:tc>
                  <a:txBody>
                    <a:bodyPr/>
                    <a:lstStyle/>
                    <a:p>
                      <a:pPr algn="ctr"/>
                      <a:r>
                        <a:rPr lang="en-US" altLang="zh-TW" sz="1600" b="1" dirty="0" smtClean="0"/>
                        <a:t>64ch</a:t>
                      </a:r>
                      <a:endParaRPr lang="zh-TW" altLang="en-US" sz="1600" b="1"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r>
              <a:tr h="483772">
                <a:tc>
                  <a:txBody>
                    <a:bodyPr/>
                    <a:lstStyle/>
                    <a:p>
                      <a:pPr algn="ctr"/>
                      <a:r>
                        <a:rPr lang="en-US" altLang="zh-TW" sz="1600" b="1" dirty="0" smtClean="0"/>
                        <a:t>56ch</a:t>
                      </a:r>
                      <a:endParaRPr lang="zh-TW" altLang="en-US" sz="1600" b="1" dirty="0"/>
                    </a:p>
                  </a:txBody>
                  <a:tcPr marL="137160" marR="137160" marT="68580" marB="68580">
                    <a:noFill/>
                  </a:tcPr>
                </a:tc>
                <a:tc>
                  <a:txBody>
                    <a:bodyPr/>
                    <a:lstStyle/>
                    <a:p>
                      <a:pPr algn="ctr"/>
                      <a:endParaRPr lang="zh-TW" altLang="en-US" sz="1600" dirty="0"/>
                    </a:p>
                  </a:txBody>
                  <a:tcPr marL="137160" marR="137160" marT="68580" marB="68580">
                    <a:noFill/>
                  </a:tcPr>
                </a:tc>
                <a:tc>
                  <a:txBody>
                    <a:bodyPr/>
                    <a:lstStyle/>
                    <a:p>
                      <a:pPr algn="ctr"/>
                      <a:endParaRPr lang="zh-TW" altLang="en-US" sz="1600" dirty="0"/>
                    </a:p>
                  </a:txBody>
                  <a:tcPr marL="137160" marR="137160" marT="68580" marB="68580">
                    <a:noFill/>
                  </a:tcPr>
                </a:tc>
                <a:tc>
                  <a:txBody>
                    <a:bodyPr/>
                    <a:lstStyle/>
                    <a:p>
                      <a:pPr algn="ctr"/>
                      <a:endParaRPr lang="zh-TW" altLang="en-US" sz="1600" dirty="0"/>
                    </a:p>
                  </a:txBody>
                  <a:tcPr marL="137160" marR="137160" marT="68580" marB="68580">
                    <a:noFill/>
                  </a:tcPr>
                </a:tc>
                <a:tc>
                  <a:txBody>
                    <a:bodyPr/>
                    <a:lstStyle/>
                    <a:p>
                      <a:pPr algn="ctr"/>
                      <a:endParaRPr lang="zh-TW" altLang="en-US" sz="1600" dirty="0"/>
                    </a:p>
                  </a:txBody>
                  <a:tcPr marL="137160" marR="137160" marT="68580" marB="68580">
                    <a:noFill/>
                  </a:tcPr>
                </a:tc>
                <a:tc>
                  <a:txBody>
                    <a:bodyPr/>
                    <a:lstStyle/>
                    <a:p>
                      <a:pPr algn="ctr"/>
                      <a:endParaRPr lang="zh-TW" altLang="en-US" sz="1600" dirty="0"/>
                    </a:p>
                  </a:txBody>
                  <a:tcPr marL="137160" marR="137160" marT="68580" marB="68580">
                    <a:noFill/>
                  </a:tcPr>
                </a:tc>
              </a:tr>
              <a:tr h="483772">
                <a:tc>
                  <a:txBody>
                    <a:bodyPr/>
                    <a:lstStyle/>
                    <a:p>
                      <a:pPr algn="ctr"/>
                      <a:r>
                        <a:rPr lang="en-US" altLang="zh-TW" sz="1600" b="1" dirty="0" smtClean="0"/>
                        <a:t>48ch</a:t>
                      </a:r>
                      <a:endParaRPr lang="zh-TW" altLang="en-US" sz="1600" b="1"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r>
              <a:tr h="483772">
                <a:tc>
                  <a:txBody>
                    <a:bodyPr/>
                    <a:lstStyle/>
                    <a:p>
                      <a:pPr algn="ctr"/>
                      <a:r>
                        <a:rPr lang="en-US" altLang="zh-TW" sz="1600" b="1" dirty="0" smtClean="0"/>
                        <a:t>40ch</a:t>
                      </a:r>
                      <a:endParaRPr lang="zh-TW" altLang="en-US" sz="1600" b="1" dirty="0"/>
                    </a:p>
                  </a:txBody>
                  <a:tcPr marL="137160" marR="137160" marT="68580" marB="68580">
                    <a:noFill/>
                  </a:tcPr>
                </a:tc>
                <a:tc>
                  <a:txBody>
                    <a:bodyPr/>
                    <a:lstStyle/>
                    <a:p>
                      <a:pPr algn="ctr"/>
                      <a:endParaRPr lang="zh-TW" altLang="en-US" sz="1600" dirty="0"/>
                    </a:p>
                  </a:txBody>
                  <a:tcPr marL="137160" marR="137160" marT="68580" marB="68580">
                    <a:noFill/>
                  </a:tcPr>
                </a:tc>
                <a:tc>
                  <a:txBody>
                    <a:bodyPr/>
                    <a:lstStyle/>
                    <a:p>
                      <a:pPr algn="ctr"/>
                      <a:endParaRPr lang="zh-TW" altLang="en-US" sz="1600" dirty="0"/>
                    </a:p>
                  </a:txBody>
                  <a:tcPr marL="137160" marR="137160" marT="68580" marB="68580">
                    <a:noFill/>
                  </a:tcPr>
                </a:tc>
                <a:tc>
                  <a:txBody>
                    <a:bodyPr/>
                    <a:lstStyle/>
                    <a:p>
                      <a:pPr algn="ctr"/>
                      <a:endParaRPr lang="zh-TW" altLang="en-US" sz="1600" dirty="0"/>
                    </a:p>
                  </a:txBody>
                  <a:tcPr marL="137160" marR="137160" marT="68580" marB="68580">
                    <a:noFill/>
                  </a:tcPr>
                </a:tc>
                <a:tc>
                  <a:txBody>
                    <a:bodyPr/>
                    <a:lstStyle/>
                    <a:p>
                      <a:pPr algn="ctr"/>
                      <a:endParaRPr lang="zh-TW" altLang="en-US" sz="1600" dirty="0"/>
                    </a:p>
                  </a:txBody>
                  <a:tcPr marL="137160" marR="137160" marT="68580" marB="68580">
                    <a:noFill/>
                  </a:tcPr>
                </a:tc>
                <a:tc>
                  <a:txBody>
                    <a:bodyPr/>
                    <a:lstStyle/>
                    <a:p>
                      <a:pPr algn="ctr"/>
                      <a:endParaRPr lang="zh-TW" altLang="en-US" sz="1600" dirty="0"/>
                    </a:p>
                  </a:txBody>
                  <a:tcPr marL="137160" marR="137160" marT="68580" marB="68580">
                    <a:noFill/>
                  </a:tcPr>
                </a:tc>
              </a:tr>
              <a:tr h="483772">
                <a:tc>
                  <a:txBody>
                    <a:bodyPr/>
                    <a:lstStyle/>
                    <a:p>
                      <a:pPr algn="ctr"/>
                      <a:r>
                        <a:rPr lang="en-US" altLang="zh-TW" sz="1600" b="1" dirty="0" smtClean="0"/>
                        <a:t>32ch</a:t>
                      </a:r>
                      <a:endParaRPr lang="zh-TW" altLang="en-US" sz="1600" b="1"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r>
              <a:tr h="483772">
                <a:tc>
                  <a:txBody>
                    <a:bodyPr/>
                    <a:lstStyle/>
                    <a:p>
                      <a:pPr algn="ctr"/>
                      <a:r>
                        <a:rPr lang="en-US" altLang="zh-TW" sz="1600" b="1" dirty="0" smtClean="0"/>
                        <a:t>24ch</a:t>
                      </a:r>
                      <a:endParaRPr lang="zh-TW" altLang="en-US" sz="1600" b="1" dirty="0"/>
                    </a:p>
                  </a:txBody>
                  <a:tcPr marL="137160" marR="137160" marT="68580" marB="68580">
                    <a:noFill/>
                  </a:tcPr>
                </a:tc>
                <a:tc>
                  <a:txBody>
                    <a:bodyPr/>
                    <a:lstStyle/>
                    <a:p>
                      <a:pPr algn="ctr"/>
                      <a:endParaRPr lang="zh-TW" altLang="en-US" sz="1600" dirty="0"/>
                    </a:p>
                  </a:txBody>
                  <a:tcPr marL="137160" marR="137160" marT="68580" marB="68580">
                    <a:noFill/>
                  </a:tcPr>
                </a:tc>
                <a:tc>
                  <a:txBody>
                    <a:bodyPr/>
                    <a:lstStyle/>
                    <a:p>
                      <a:pPr algn="ctr"/>
                      <a:endParaRPr lang="zh-TW" altLang="en-US" sz="1600" dirty="0"/>
                    </a:p>
                  </a:txBody>
                  <a:tcPr marL="137160" marR="137160" marT="68580" marB="68580">
                    <a:noFill/>
                  </a:tcPr>
                </a:tc>
                <a:tc>
                  <a:txBody>
                    <a:bodyPr/>
                    <a:lstStyle/>
                    <a:p>
                      <a:pPr algn="ctr"/>
                      <a:endParaRPr lang="zh-TW" altLang="en-US" sz="1600" dirty="0"/>
                    </a:p>
                  </a:txBody>
                  <a:tcPr marL="137160" marR="137160" marT="68580" marB="68580">
                    <a:noFill/>
                  </a:tcPr>
                </a:tc>
                <a:tc>
                  <a:txBody>
                    <a:bodyPr/>
                    <a:lstStyle/>
                    <a:p>
                      <a:pPr algn="ctr"/>
                      <a:endParaRPr lang="zh-TW" altLang="en-US" sz="1600" dirty="0"/>
                    </a:p>
                  </a:txBody>
                  <a:tcPr marL="137160" marR="137160" marT="68580" marB="68580">
                    <a:noFill/>
                  </a:tcPr>
                </a:tc>
                <a:tc>
                  <a:txBody>
                    <a:bodyPr/>
                    <a:lstStyle/>
                    <a:p>
                      <a:pPr algn="ctr"/>
                      <a:endParaRPr lang="zh-TW" altLang="en-US" sz="1600" dirty="0"/>
                    </a:p>
                  </a:txBody>
                  <a:tcPr marL="137160" marR="137160" marT="68580" marB="68580">
                    <a:noFill/>
                  </a:tcPr>
                </a:tc>
              </a:tr>
              <a:tr h="483772">
                <a:tc>
                  <a:txBody>
                    <a:bodyPr/>
                    <a:lstStyle/>
                    <a:p>
                      <a:pPr algn="ctr"/>
                      <a:r>
                        <a:rPr lang="en-US" altLang="zh-TW" sz="1600" b="1" dirty="0" smtClean="0"/>
                        <a:t>20ch</a:t>
                      </a:r>
                      <a:endParaRPr lang="zh-TW" altLang="en-US" sz="1600" b="1"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r>
              <a:tr h="483772">
                <a:tc>
                  <a:txBody>
                    <a:bodyPr/>
                    <a:lstStyle/>
                    <a:p>
                      <a:pPr algn="ctr"/>
                      <a:r>
                        <a:rPr lang="en-US" altLang="zh-TW" sz="1600" b="1" dirty="0" smtClean="0"/>
                        <a:t>16ch</a:t>
                      </a:r>
                      <a:endParaRPr lang="zh-TW" altLang="en-US" sz="1600" b="1" dirty="0"/>
                    </a:p>
                  </a:txBody>
                  <a:tcPr marL="137160" marR="137160" marT="68580" marB="68580">
                    <a:noFill/>
                  </a:tcPr>
                </a:tc>
                <a:tc>
                  <a:txBody>
                    <a:bodyPr/>
                    <a:lstStyle/>
                    <a:p>
                      <a:pPr algn="ctr"/>
                      <a:endParaRPr lang="zh-TW" altLang="en-US" sz="1600" dirty="0"/>
                    </a:p>
                  </a:txBody>
                  <a:tcPr marL="137160" marR="137160" marT="68580" marB="68580">
                    <a:noFill/>
                  </a:tcPr>
                </a:tc>
                <a:tc>
                  <a:txBody>
                    <a:bodyPr/>
                    <a:lstStyle/>
                    <a:p>
                      <a:pPr algn="ctr"/>
                      <a:endParaRPr lang="zh-TW" altLang="en-US" sz="1600" dirty="0"/>
                    </a:p>
                  </a:txBody>
                  <a:tcPr marL="137160" marR="137160" marT="68580" marB="68580">
                    <a:noFill/>
                  </a:tcPr>
                </a:tc>
                <a:tc>
                  <a:txBody>
                    <a:bodyPr/>
                    <a:lstStyle/>
                    <a:p>
                      <a:pPr algn="ctr"/>
                      <a:endParaRPr lang="zh-TW" altLang="en-US" sz="1600" dirty="0"/>
                    </a:p>
                  </a:txBody>
                  <a:tcPr marL="137160" marR="137160" marT="68580" marB="68580">
                    <a:noFill/>
                  </a:tcPr>
                </a:tc>
                <a:tc>
                  <a:txBody>
                    <a:bodyPr/>
                    <a:lstStyle/>
                    <a:p>
                      <a:pPr algn="ctr"/>
                      <a:endParaRPr lang="zh-TW" altLang="en-US" sz="1600" dirty="0"/>
                    </a:p>
                  </a:txBody>
                  <a:tcPr marL="137160" marR="137160" marT="68580" marB="68580">
                    <a:noFill/>
                  </a:tcPr>
                </a:tc>
                <a:tc>
                  <a:txBody>
                    <a:bodyPr/>
                    <a:lstStyle/>
                    <a:p>
                      <a:pPr algn="ctr"/>
                      <a:endParaRPr lang="zh-TW" altLang="en-US" sz="1600" dirty="0"/>
                    </a:p>
                  </a:txBody>
                  <a:tcPr marL="137160" marR="137160" marT="68580" marB="68580">
                    <a:noFill/>
                  </a:tcPr>
                </a:tc>
              </a:tr>
              <a:tr h="483772">
                <a:tc>
                  <a:txBody>
                    <a:bodyPr/>
                    <a:lstStyle/>
                    <a:p>
                      <a:pPr algn="ctr"/>
                      <a:r>
                        <a:rPr lang="en-US" altLang="zh-TW" sz="1600" b="1" dirty="0" smtClean="0"/>
                        <a:t>12ch</a:t>
                      </a:r>
                      <a:endParaRPr lang="zh-TW" altLang="en-US" sz="1600" b="1"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r>
              <a:tr h="483772">
                <a:tc>
                  <a:txBody>
                    <a:bodyPr/>
                    <a:lstStyle/>
                    <a:p>
                      <a:pPr algn="ctr"/>
                      <a:r>
                        <a:rPr lang="en-US" altLang="zh-TW" sz="1600" b="1" dirty="0" smtClean="0"/>
                        <a:t>8ch</a:t>
                      </a:r>
                      <a:endParaRPr lang="zh-TW" altLang="en-US" sz="1600" b="1" dirty="0"/>
                    </a:p>
                  </a:txBody>
                  <a:tcPr marL="137160" marR="137160" marT="68580" marB="68580">
                    <a:noFill/>
                  </a:tcPr>
                </a:tc>
                <a:tc>
                  <a:txBody>
                    <a:bodyPr/>
                    <a:lstStyle/>
                    <a:p>
                      <a:pPr algn="ctr"/>
                      <a:endParaRPr lang="zh-TW" altLang="en-US" sz="1600" dirty="0"/>
                    </a:p>
                  </a:txBody>
                  <a:tcPr marL="137160" marR="137160" marT="68580" marB="68580">
                    <a:noFill/>
                  </a:tcPr>
                </a:tc>
                <a:tc>
                  <a:txBody>
                    <a:bodyPr/>
                    <a:lstStyle/>
                    <a:p>
                      <a:pPr algn="ctr"/>
                      <a:endParaRPr lang="zh-TW" altLang="en-US" sz="1600" dirty="0"/>
                    </a:p>
                  </a:txBody>
                  <a:tcPr marL="137160" marR="137160" marT="68580" marB="68580">
                    <a:noFill/>
                  </a:tcPr>
                </a:tc>
                <a:tc>
                  <a:txBody>
                    <a:bodyPr/>
                    <a:lstStyle/>
                    <a:p>
                      <a:pPr algn="ctr"/>
                      <a:endParaRPr lang="zh-TW" altLang="en-US" sz="1600" dirty="0"/>
                    </a:p>
                  </a:txBody>
                  <a:tcPr marL="137160" marR="137160" marT="68580" marB="68580">
                    <a:noFill/>
                  </a:tcPr>
                </a:tc>
                <a:tc>
                  <a:txBody>
                    <a:bodyPr/>
                    <a:lstStyle/>
                    <a:p>
                      <a:pPr algn="ctr"/>
                      <a:endParaRPr lang="zh-TW" altLang="en-US" sz="1600" dirty="0"/>
                    </a:p>
                  </a:txBody>
                  <a:tcPr marL="137160" marR="137160" marT="68580" marB="68580">
                    <a:noFill/>
                  </a:tcPr>
                </a:tc>
                <a:tc>
                  <a:txBody>
                    <a:bodyPr/>
                    <a:lstStyle/>
                    <a:p>
                      <a:pPr algn="ctr"/>
                      <a:endParaRPr lang="zh-TW" altLang="en-US" sz="1600" dirty="0"/>
                    </a:p>
                  </a:txBody>
                  <a:tcPr marL="137160" marR="137160" marT="68580" marB="68580">
                    <a:noFill/>
                  </a:tcPr>
                </a:tc>
              </a:tr>
              <a:tr h="483772">
                <a:tc>
                  <a:txBody>
                    <a:bodyPr/>
                    <a:lstStyle/>
                    <a:p>
                      <a:pPr algn="ctr"/>
                      <a:r>
                        <a:rPr lang="en-US" altLang="zh-TW" sz="1600" b="1" dirty="0" smtClean="0"/>
                        <a:t>4ch</a:t>
                      </a:r>
                      <a:endParaRPr lang="zh-TW" altLang="en-US" sz="1600" b="1"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c>
                  <a:txBody>
                    <a:bodyPr/>
                    <a:lstStyle/>
                    <a:p>
                      <a:pPr algn="ctr"/>
                      <a:endParaRPr lang="zh-TW" altLang="en-US" sz="1600" dirty="0"/>
                    </a:p>
                  </a:txBody>
                  <a:tcPr marL="137160" marR="137160" marT="68580" marB="68580">
                    <a:solidFill>
                      <a:schemeClr val="bg2">
                        <a:lumMod val="20000"/>
                        <a:lumOff val="80000"/>
                      </a:schemeClr>
                    </a:solidFill>
                  </a:tcPr>
                </a:tc>
              </a:tr>
            </a:tbl>
          </a:graphicData>
        </a:graphic>
      </p:graphicFrame>
      <p:sp>
        <p:nvSpPr>
          <p:cNvPr id="60" name="標題 59"/>
          <p:cNvSpPr>
            <a:spLocks noGrp="1"/>
          </p:cNvSpPr>
          <p:nvPr>
            <p:ph type="title"/>
          </p:nvPr>
        </p:nvSpPr>
        <p:spPr>
          <a:xfrm>
            <a:off x="300038" y="124695"/>
            <a:ext cx="8520112" cy="647700"/>
          </a:xfrm>
        </p:spPr>
        <p:txBody>
          <a:bodyPr>
            <a:noAutofit/>
          </a:bodyPr>
          <a:lstStyle/>
          <a:p>
            <a:pPr>
              <a:defRPr/>
            </a:pPr>
            <a:r>
              <a:rPr lang="en-US" altLang="zh-TW" sz="48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Full Spectrum NVR</a:t>
            </a:r>
            <a:r>
              <a:rPr lang="zh-TW" altLang="en-US" sz="48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 </a:t>
            </a:r>
            <a:r>
              <a:rPr lang="en-US" altLang="zh-TW" sz="48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Series</a:t>
            </a:r>
            <a:endParaRPr lang="en-US" sz="4800"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endParaRPr>
          </a:p>
        </p:txBody>
      </p:sp>
      <p:grpSp>
        <p:nvGrpSpPr>
          <p:cNvPr id="76895" name="群組 129"/>
          <p:cNvGrpSpPr>
            <a:grpSpLocks/>
          </p:cNvGrpSpPr>
          <p:nvPr/>
        </p:nvGrpSpPr>
        <p:grpSpPr bwMode="auto">
          <a:xfrm>
            <a:off x="4613275" y="4533900"/>
            <a:ext cx="730250" cy="504825"/>
            <a:chOff x="3851920" y="4436129"/>
            <a:chExt cx="729050" cy="505039"/>
          </a:xfrm>
        </p:grpSpPr>
        <p:sp>
          <p:nvSpPr>
            <p:cNvPr id="109" name="AutoShape 35"/>
            <p:cNvSpPr>
              <a:spLocks noChangeArrowheads="1"/>
            </p:cNvSpPr>
            <p:nvPr/>
          </p:nvSpPr>
          <p:spPr bwMode="auto">
            <a:xfrm>
              <a:off x="3851920" y="4760116"/>
              <a:ext cx="719541" cy="181052"/>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lang="en-US" altLang="zh-TW" sz="1000" dirty="0">
                  <a:solidFill>
                    <a:schemeClr val="bg1"/>
                  </a:solidFill>
                  <a:ea typeface="+mn-ea"/>
                  <a:cs typeface="Arial" pitchFamily="34" charset="0"/>
                </a:rPr>
                <a:t>VS-6120 Pro+</a:t>
              </a:r>
            </a:p>
          </p:txBody>
        </p:sp>
        <p:pic>
          <p:nvPicPr>
            <p:cNvPr id="76995" name="Picture 83" descr="D:\qnap\office\pic\NVR\VS-6000Pro\6020ldn.png"/>
            <p:cNvPicPr>
              <a:picLocks noChangeAspect="1" noChangeArrowheads="1"/>
            </p:cNvPicPr>
            <p:nvPr/>
          </p:nvPicPr>
          <p:blipFill>
            <a:blip r:embed="rId3"/>
            <a:srcRect/>
            <a:stretch>
              <a:fillRect/>
            </a:stretch>
          </p:blipFill>
          <p:spPr bwMode="auto">
            <a:xfrm>
              <a:off x="3932898" y="4436129"/>
              <a:ext cx="648072" cy="324587"/>
            </a:xfrm>
            <a:prstGeom prst="rect">
              <a:avLst/>
            </a:prstGeom>
            <a:noFill/>
            <a:ln w="9525">
              <a:noFill/>
              <a:miter lim="800000"/>
              <a:headEnd/>
              <a:tailEnd/>
            </a:ln>
          </p:spPr>
        </p:pic>
      </p:grpSp>
      <p:grpSp>
        <p:nvGrpSpPr>
          <p:cNvPr id="76896" name="群組 133"/>
          <p:cNvGrpSpPr>
            <a:grpSpLocks/>
          </p:cNvGrpSpPr>
          <p:nvPr/>
        </p:nvGrpSpPr>
        <p:grpSpPr bwMode="auto">
          <a:xfrm>
            <a:off x="3387725" y="5062538"/>
            <a:ext cx="960438" cy="504825"/>
            <a:chOff x="2820018" y="4869161"/>
            <a:chExt cx="959894" cy="504055"/>
          </a:xfrm>
        </p:grpSpPr>
        <p:sp>
          <p:nvSpPr>
            <p:cNvPr id="92" name="AutoShape 35"/>
            <p:cNvSpPr>
              <a:spLocks noChangeArrowheads="1"/>
            </p:cNvSpPr>
            <p:nvPr/>
          </p:nvSpPr>
          <p:spPr bwMode="auto">
            <a:xfrm>
              <a:off x="2820018" y="5228973"/>
              <a:ext cx="959894" cy="144243"/>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lang="en-US" altLang="zh-TW" sz="1000" dirty="0">
                  <a:solidFill>
                    <a:schemeClr val="bg1"/>
                  </a:solidFill>
                  <a:ea typeface="+mn-ea"/>
                  <a:cs typeface="Arial" pitchFamily="34" charset="0"/>
                </a:rPr>
                <a:t>VS-4116U-RP Pro+</a:t>
              </a:r>
            </a:p>
          </p:txBody>
        </p:sp>
        <p:pic>
          <p:nvPicPr>
            <p:cNvPr id="76993" name="Picture 130" descr="D:\qnap\office\pic\NVR\VS-4000UPro\4016Uld.png"/>
            <p:cNvPicPr>
              <a:picLocks noChangeAspect="1" noChangeArrowheads="1"/>
            </p:cNvPicPr>
            <p:nvPr/>
          </p:nvPicPr>
          <p:blipFill>
            <a:blip r:embed="rId4"/>
            <a:srcRect/>
            <a:stretch>
              <a:fillRect/>
            </a:stretch>
          </p:blipFill>
          <p:spPr bwMode="auto">
            <a:xfrm>
              <a:off x="2822055" y="4869161"/>
              <a:ext cx="790053" cy="395027"/>
            </a:xfrm>
            <a:prstGeom prst="rect">
              <a:avLst/>
            </a:prstGeom>
            <a:noFill/>
            <a:ln w="9525">
              <a:noFill/>
              <a:miter lim="800000"/>
              <a:headEnd/>
              <a:tailEnd/>
            </a:ln>
          </p:spPr>
        </p:pic>
      </p:grpSp>
      <p:grpSp>
        <p:nvGrpSpPr>
          <p:cNvPr id="76897" name="群組 143"/>
          <p:cNvGrpSpPr>
            <a:grpSpLocks/>
          </p:cNvGrpSpPr>
          <p:nvPr/>
        </p:nvGrpSpPr>
        <p:grpSpPr bwMode="auto">
          <a:xfrm>
            <a:off x="1103313" y="5329238"/>
            <a:ext cx="1295400" cy="700087"/>
            <a:chOff x="1259632" y="5220818"/>
            <a:chExt cx="792088" cy="559472"/>
          </a:xfrm>
        </p:grpSpPr>
        <p:sp>
          <p:nvSpPr>
            <p:cNvPr id="96" name="AutoShape 35"/>
            <p:cNvSpPr>
              <a:spLocks noChangeArrowheads="1"/>
            </p:cNvSpPr>
            <p:nvPr/>
          </p:nvSpPr>
          <p:spPr bwMode="auto">
            <a:xfrm>
              <a:off x="1287782" y="5598874"/>
              <a:ext cx="719286" cy="181416"/>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lang="en-US" altLang="zh-TW" sz="1000" dirty="0">
                  <a:solidFill>
                    <a:schemeClr val="bg1"/>
                  </a:solidFill>
                  <a:ea typeface="+mn-ea"/>
                  <a:cs typeface="Arial" pitchFamily="34" charset="0"/>
                </a:rPr>
                <a:t>VS-2112 Pro+</a:t>
              </a:r>
            </a:p>
          </p:txBody>
        </p:sp>
        <p:pic>
          <p:nvPicPr>
            <p:cNvPr id="76991" name="Picture 132" descr="D:\qnap\office\pic\NVR\VS-4000UPro\2012ld.png"/>
            <p:cNvPicPr>
              <a:picLocks noChangeAspect="1" noChangeArrowheads="1"/>
            </p:cNvPicPr>
            <p:nvPr/>
          </p:nvPicPr>
          <p:blipFill>
            <a:blip r:embed="rId5"/>
            <a:srcRect/>
            <a:stretch>
              <a:fillRect/>
            </a:stretch>
          </p:blipFill>
          <p:spPr bwMode="auto">
            <a:xfrm>
              <a:off x="1259632" y="5220818"/>
              <a:ext cx="792088" cy="396044"/>
            </a:xfrm>
            <a:prstGeom prst="rect">
              <a:avLst/>
            </a:prstGeom>
            <a:noFill/>
            <a:ln w="9525">
              <a:noFill/>
              <a:miter lim="800000"/>
              <a:headEnd/>
              <a:tailEnd/>
            </a:ln>
          </p:spPr>
        </p:pic>
      </p:grpSp>
      <p:grpSp>
        <p:nvGrpSpPr>
          <p:cNvPr id="76898" name="群組 145"/>
          <p:cNvGrpSpPr>
            <a:grpSpLocks/>
          </p:cNvGrpSpPr>
          <p:nvPr/>
        </p:nvGrpSpPr>
        <p:grpSpPr bwMode="auto">
          <a:xfrm>
            <a:off x="1577975" y="6267450"/>
            <a:ext cx="792163" cy="590550"/>
            <a:chOff x="1231923" y="6267991"/>
            <a:chExt cx="792088" cy="590009"/>
          </a:xfrm>
        </p:grpSpPr>
        <p:sp>
          <p:nvSpPr>
            <p:cNvPr id="102" name="AutoShape 35"/>
            <p:cNvSpPr>
              <a:spLocks noChangeArrowheads="1"/>
            </p:cNvSpPr>
            <p:nvPr/>
          </p:nvSpPr>
          <p:spPr bwMode="auto">
            <a:xfrm>
              <a:off x="1287481" y="6677191"/>
              <a:ext cx="720657" cy="180809"/>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lang="en-US" altLang="zh-TW" sz="1000" dirty="0">
                  <a:solidFill>
                    <a:schemeClr val="bg1"/>
                  </a:solidFill>
                  <a:ea typeface="+mn-ea"/>
                  <a:cs typeface="Arial" pitchFamily="34" charset="0"/>
                </a:rPr>
                <a:t>VS-2104 Pro+</a:t>
              </a:r>
            </a:p>
          </p:txBody>
        </p:sp>
        <p:pic>
          <p:nvPicPr>
            <p:cNvPr id="76989" name="Picture 132" descr="D:\qnap\office\pic\NVR\VS-4000UPro\2012ld.png"/>
            <p:cNvPicPr>
              <a:picLocks noChangeAspect="1" noChangeArrowheads="1"/>
            </p:cNvPicPr>
            <p:nvPr/>
          </p:nvPicPr>
          <p:blipFill>
            <a:blip r:embed="rId5"/>
            <a:srcRect/>
            <a:stretch>
              <a:fillRect/>
            </a:stretch>
          </p:blipFill>
          <p:spPr bwMode="auto">
            <a:xfrm>
              <a:off x="1231923" y="6267991"/>
              <a:ext cx="792088" cy="396044"/>
            </a:xfrm>
            <a:prstGeom prst="rect">
              <a:avLst/>
            </a:prstGeom>
            <a:noFill/>
            <a:ln w="9525">
              <a:noFill/>
              <a:miter lim="800000"/>
              <a:headEnd/>
              <a:tailEnd/>
            </a:ln>
          </p:spPr>
        </p:pic>
      </p:grpSp>
      <p:grpSp>
        <p:nvGrpSpPr>
          <p:cNvPr id="76899" name="群組 144"/>
          <p:cNvGrpSpPr>
            <a:grpSpLocks/>
          </p:cNvGrpSpPr>
          <p:nvPr/>
        </p:nvGrpSpPr>
        <p:grpSpPr bwMode="auto">
          <a:xfrm>
            <a:off x="1592263" y="5946775"/>
            <a:ext cx="792162" cy="527050"/>
            <a:chOff x="1328904" y="5807999"/>
            <a:chExt cx="792088" cy="527415"/>
          </a:xfrm>
        </p:grpSpPr>
        <p:sp>
          <p:nvSpPr>
            <p:cNvPr id="101" name="AutoShape 35"/>
            <p:cNvSpPr>
              <a:spLocks noChangeArrowheads="1"/>
            </p:cNvSpPr>
            <p:nvPr/>
          </p:nvSpPr>
          <p:spPr bwMode="auto">
            <a:xfrm>
              <a:off x="1370175" y="6154314"/>
              <a:ext cx="720658" cy="181100"/>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lang="en-US" altLang="zh-TW" sz="1000" dirty="0">
                  <a:solidFill>
                    <a:schemeClr val="bg1"/>
                  </a:solidFill>
                  <a:ea typeface="+mn-ea"/>
                  <a:cs typeface="Arial" pitchFamily="34" charset="0"/>
                </a:rPr>
                <a:t>VS-2108 Pro+</a:t>
              </a:r>
            </a:p>
          </p:txBody>
        </p:sp>
        <p:pic>
          <p:nvPicPr>
            <p:cNvPr id="76987" name="Picture 132" descr="D:\qnap\office\pic\NVR\VS-4000UPro\2012ld.png"/>
            <p:cNvPicPr>
              <a:picLocks noChangeAspect="1" noChangeArrowheads="1"/>
            </p:cNvPicPr>
            <p:nvPr/>
          </p:nvPicPr>
          <p:blipFill>
            <a:blip r:embed="rId5"/>
            <a:srcRect/>
            <a:stretch>
              <a:fillRect/>
            </a:stretch>
          </p:blipFill>
          <p:spPr bwMode="auto">
            <a:xfrm>
              <a:off x="1328904" y="5807999"/>
              <a:ext cx="792088" cy="396044"/>
            </a:xfrm>
            <a:prstGeom prst="rect">
              <a:avLst/>
            </a:prstGeom>
            <a:noFill/>
            <a:ln w="9525">
              <a:noFill/>
              <a:miter lim="800000"/>
              <a:headEnd/>
              <a:tailEnd/>
            </a:ln>
          </p:spPr>
        </p:pic>
      </p:grpSp>
      <p:grpSp>
        <p:nvGrpSpPr>
          <p:cNvPr id="76900" name="群組 130"/>
          <p:cNvGrpSpPr>
            <a:grpSpLocks/>
          </p:cNvGrpSpPr>
          <p:nvPr/>
        </p:nvGrpSpPr>
        <p:grpSpPr bwMode="auto">
          <a:xfrm>
            <a:off x="4600575" y="5094288"/>
            <a:ext cx="728663" cy="468312"/>
            <a:chOff x="3851920" y="4941169"/>
            <a:chExt cx="729050" cy="469260"/>
          </a:xfrm>
        </p:grpSpPr>
        <p:sp>
          <p:nvSpPr>
            <p:cNvPr id="106" name="AutoShape 35"/>
            <p:cNvSpPr>
              <a:spLocks noChangeArrowheads="1"/>
            </p:cNvSpPr>
            <p:nvPr/>
          </p:nvSpPr>
          <p:spPr bwMode="auto">
            <a:xfrm>
              <a:off x="3851920" y="5229088"/>
              <a:ext cx="719520" cy="181341"/>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lang="en-US" altLang="zh-TW" sz="1000" dirty="0">
                  <a:solidFill>
                    <a:schemeClr val="bg1"/>
                  </a:solidFill>
                  <a:ea typeface="+mn-ea"/>
                  <a:cs typeface="Arial" pitchFamily="34" charset="0"/>
                </a:rPr>
                <a:t>VS-6116 Pro+</a:t>
              </a:r>
            </a:p>
          </p:txBody>
        </p:sp>
        <p:pic>
          <p:nvPicPr>
            <p:cNvPr id="76985" name="Picture 83" descr="D:\qnap\office\pic\NVR\VS-6000Pro\6020ldn.png"/>
            <p:cNvPicPr>
              <a:picLocks noChangeAspect="1" noChangeArrowheads="1"/>
            </p:cNvPicPr>
            <p:nvPr/>
          </p:nvPicPr>
          <p:blipFill>
            <a:blip r:embed="rId3"/>
            <a:srcRect/>
            <a:stretch>
              <a:fillRect/>
            </a:stretch>
          </p:blipFill>
          <p:spPr bwMode="auto">
            <a:xfrm>
              <a:off x="3932898" y="4941169"/>
              <a:ext cx="648072" cy="324587"/>
            </a:xfrm>
            <a:prstGeom prst="rect">
              <a:avLst/>
            </a:prstGeom>
            <a:noFill/>
            <a:ln w="9525">
              <a:noFill/>
              <a:miter lim="800000"/>
              <a:headEnd/>
              <a:tailEnd/>
            </a:ln>
          </p:spPr>
        </p:pic>
      </p:grpSp>
      <p:grpSp>
        <p:nvGrpSpPr>
          <p:cNvPr id="76901" name="群組 132"/>
          <p:cNvGrpSpPr>
            <a:grpSpLocks/>
          </p:cNvGrpSpPr>
          <p:nvPr/>
        </p:nvGrpSpPr>
        <p:grpSpPr bwMode="auto">
          <a:xfrm>
            <a:off x="4586288" y="5575300"/>
            <a:ext cx="728662" cy="468313"/>
            <a:chOff x="3851920" y="5408669"/>
            <a:chExt cx="729050" cy="468603"/>
          </a:xfrm>
        </p:grpSpPr>
        <p:sp>
          <p:nvSpPr>
            <p:cNvPr id="108" name="AutoShape 35"/>
            <p:cNvSpPr>
              <a:spLocks noChangeArrowheads="1"/>
            </p:cNvSpPr>
            <p:nvPr/>
          </p:nvSpPr>
          <p:spPr bwMode="auto">
            <a:xfrm>
              <a:off x="3851920" y="5696185"/>
              <a:ext cx="719520" cy="181087"/>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lang="en-US" altLang="zh-TW" sz="1000" dirty="0">
                  <a:solidFill>
                    <a:schemeClr val="bg1"/>
                  </a:solidFill>
                  <a:ea typeface="+mn-ea"/>
                  <a:cs typeface="Arial" pitchFamily="34" charset="0"/>
                </a:rPr>
                <a:t>VS-6112 Pro+</a:t>
              </a:r>
            </a:p>
          </p:txBody>
        </p:sp>
        <p:pic>
          <p:nvPicPr>
            <p:cNvPr id="76983" name="Picture 83" descr="D:\qnap\office\pic\NVR\VS-6000Pro\6020ldn.png"/>
            <p:cNvPicPr>
              <a:picLocks noChangeAspect="1" noChangeArrowheads="1"/>
            </p:cNvPicPr>
            <p:nvPr/>
          </p:nvPicPr>
          <p:blipFill>
            <a:blip r:embed="rId3"/>
            <a:srcRect/>
            <a:stretch>
              <a:fillRect/>
            </a:stretch>
          </p:blipFill>
          <p:spPr bwMode="auto">
            <a:xfrm>
              <a:off x="3932898" y="5408669"/>
              <a:ext cx="648072" cy="324587"/>
            </a:xfrm>
            <a:prstGeom prst="rect">
              <a:avLst/>
            </a:prstGeom>
            <a:noFill/>
            <a:ln w="9525">
              <a:noFill/>
              <a:miter lim="800000"/>
              <a:headEnd/>
              <a:tailEnd/>
            </a:ln>
          </p:spPr>
        </p:pic>
      </p:grpSp>
      <p:grpSp>
        <p:nvGrpSpPr>
          <p:cNvPr id="76902" name="群組 138"/>
          <p:cNvGrpSpPr>
            <a:grpSpLocks/>
          </p:cNvGrpSpPr>
          <p:nvPr/>
        </p:nvGrpSpPr>
        <p:grpSpPr bwMode="auto">
          <a:xfrm>
            <a:off x="2578100" y="5021263"/>
            <a:ext cx="720725" cy="541337"/>
            <a:chOff x="2051720" y="4869162"/>
            <a:chExt cx="720080" cy="541267"/>
          </a:xfrm>
        </p:grpSpPr>
        <p:sp>
          <p:nvSpPr>
            <p:cNvPr id="105" name="AutoShape 35"/>
            <p:cNvSpPr>
              <a:spLocks noChangeArrowheads="1"/>
            </p:cNvSpPr>
            <p:nvPr/>
          </p:nvSpPr>
          <p:spPr bwMode="auto">
            <a:xfrm>
              <a:off x="2051720" y="5229477"/>
              <a:ext cx="720080" cy="180952"/>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lang="en-US" altLang="zh-TW" sz="1000" dirty="0">
                  <a:solidFill>
                    <a:schemeClr val="bg1"/>
                  </a:solidFill>
                  <a:ea typeface="+mn-ea"/>
                  <a:cs typeface="Arial" pitchFamily="34" charset="0"/>
                </a:rPr>
                <a:t>VS-4116 Pro+</a:t>
              </a:r>
            </a:p>
          </p:txBody>
        </p:sp>
        <p:pic>
          <p:nvPicPr>
            <p:cNvPr id="76981" name="Picture 131" descr="D:\qnap\office\pic\NVR\VS-4000UPro\4016ld.png"/>
            <p:cNvPicPr>
              <a:picLocks noChangeAspect="1" noChangeArrowheads="1"/>
            </p:cNvPicPr>
            <p:nvPr/>
          </p:nvPicPr>
          <p:blipFill>
            <a:blip r:embed="rId6"/>
            <a:srcRect/>
            <a:stretch>
              <a:fillRect/>
            </a:stretch>
          </p:blipFill>
          <p:spPr bwMode="auto">
            <a:xfrm>
              <a:off x="2051720" y="4869162"/>
              <a:ext cx="720080" cy="360041"/>
            </a:xfrm>
            <a:prstGeom prst="rect">
              <a:avLst/>
            </a:prstGeom>
            <a:noFill/>
            <a:ln w="9525">
              <a:noFill/>
              <a:miter lim="800000"/>
              <a:headEnd/>
              <a:tailEnd/>
            </a:ln>
          </p:spPr>
        </p:pic>
      </p:grpSp>
      <p:grpSp>
        <p:nvGrpSpPr>
          <p:cNvPr id="76903" name="群組 136"/>
          <p:cNvGrpSpPr>
            <a:grpSpLocks/>
          </p:cNvGrpSpPr>
          <p:nvPr/>
        </p:nvGrpSpPr>
        <p:grpSpPr bwMode="auto">
          <a:xfrm>
            <a:off x="3387725" y="5553075"/>
            <a:ext cx="960438" cy="504825"/>
            <a:chOff x="2820021" y="5373217"/>
            <a:chExt cx="959891" cy="504055"/>
          </a:xfrm>
        </p:grpSpPr>
        <p:sp>
          <p:nvSpPr>
            <p:cNvPr id="93" name="AutoShape 35"/>
            <p:cNvSpPr>
              <a:spLocks noChangeArrowheads="1"/>
            </p:cNvSpPr>
            <p:nvPr/>
          </p:nvSpPr>
          <p:spPr bwMode="auto">
            <a:xfrm>
              <a:off x="2820021" y="5715594"/>
              <a:ext cx="959891" cy="161678"/>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lang="en-US" altLang="zh-TW" sz="1000" dirty="0">
                  <a:solidFill>
                    <a:schemeClr val="bg1"/>
                  </a:solidFill>
                  <a:ea typeface="+mn-ea"/>
                  <a:cs typeface="Arial" pitchFamily="34" charset="0"/>
                </a:rPr>
                <a:t>VS-4112U-RP Pro+</a:t>
              </a:r>
            </a:p>
          </p:txBody>
        </p:sp>
        <p:pic>
          <p:nvPicPr>
            <p:cNvPr id="76979" name="Picture 130" descr="D:\qnap\office\pic\NVR\VS-4000UPro\4016Uld.png"/>
            <p:cNvPicPr>
              <a:picLocks noChangeAspect="1" noChangeArrowheads="1"/>
            </p:cNvPicPr>
            <p:nvPr/>
          </p:nvPicPr>
          <p:blipFill>
            <a:blip r:embed="rId4"/>
            <a:srcRect/>
            <a:stretch>
              <a:fillRect/>
            </a:stretch>
          </p:blipFill>
          <p:spPr bwMode="auto">
            <a:xfrm>
              <a:off x="2843812" y="5373217"/>
              <a:ext cx="790053" cy="395027"/>
            </a:xfrm>
            <a:prstGeom prst="rect">
              <a:avLst/>
            </a:prstGeom>
            <a:noFill/>
            <a:ln w="9525">
              <a:noFill/>
              <a:miter lim="800000"/>
              <a:headEnd/>
              <a:tailEnd/>
            </a:ln>
          </p:spPr>
        </p:pic>
      </p:grpSp>
      <p:grpSp>
        <p:nvGrpSpPr>
          <p:cNvPr id="76904" name="群組 137"/>
          <p:cNvGrpSpPr>
            <a:grpSpLocks/>
          </p:cNvGrpSpPr>
          <p:nvPr/>
        </p:nvGrpSpPr>
        <p:grpSpPr bwMode="auto">
          <a:xfrm>
            <a:off x="3387725" y="5938838"/>
            <a:ext cx="960438" cy="539750"/>
            <a:chOff x="2820018" y="5842285"/>
            <a:chExt cx="959894" cy="539043"/>
          </a:xfrm>
        </p:grpSpPr>
        <p:sp>
          <p:nvSpPr>
            <p:cNvPr id="94" name="AutoShape 35"/>
            <p:cNvSpPr>
              <a:spLocks noChangeArrowheads="1"/>
            </p:cNvSpPr>
            <p:nvPr/>
          </p:nvSpPr>
          <p:spPr bwMode="auto">
            <a:xfrm>
              <a:off x="2820018" y="6237054"/>
              <a:ext cx="959894" cy="144274"/>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lang="en-US" altLang="zh-TW" sz="1000" dirty="0">
                  <a:solidFill>
                    <a:schemeClr val="bg1"/>
                  </a:solidFill>
                  <a:ea typeface="+mn-ea"/>
                  <a:cs typeface="Arial" pitchFamily="34" charset="0"/>
                </a:rPr>
                <a:t>VS-4108U-RP Pro+</a:t>
              </a:r>
            </a:p>
          </p:txBody>
        </p:sp>
        <p:pic>
          <p:nvPicPr>
            <p:cNvPr id="76977" name="Picture 130" descr="D:\qnap\office\pic\NVR\VS-4000UPro\4016Uld.png"/>
            <p:cNvPicPr>
              <a:picLocks noChangeAspect="1" noChangeArrowheads="1"/>
            </p:cNvPicPr>
            <p:nvPr/>
          </p:nvPicPr>
          <p:blipFill>
            <a:blip r:embed="rId4"/>
            <a:srcRect/>
            <a:stretch>
              <a:fillRect/>
            </a:stretch>
          </p:blipFill>
          <p:spPr bwMode="auto">
            <a:xfrm>
              <a:off x="2843812" y="5842285"/>
              <a:ext cx="790053" cy="395027"/>
            </a:xfrm>
            <a:prstGeom prst="rect">
              <a:avLst/>
            </a:prstGeom>
            <a:noFill/>
            <a:ln w="9525">
              <a:noFill/>
              <a:miter lim="800000"/>
              <a:headEnd/>
              <a:tailEnd/>
            </a:ln>
          </p:spPr>
        </p:pic>
      </p:grpSp>
      <p:grpSp>
        <p:nvGrpSpPr>
          <p:cNvPr id="76905" name="群組 147"/>
          <p:cNvGrpSpPr>
            <a:grpSpLocks/>
          </p:cNvGrpSpPr>
          <p:nvPr/>
        </p:nvGrpSpPr>
        <p:grpSpPr bwMode="auto">
          <a:xfrm>
            <a:off x="1001713" y="5888038"/>
            <a:ext cx="576262" cy="477837"/>
            <a:chOff x="683122" y="5916465"/>
            <a:chExt cx="576511" cy="477724"/>
          </a:xfrm>
        </p:grpSpPr>
        <p:sp>
          <p:nvSpPr>
            <p:cNvPr id="142" name="AutoShape 35"/>
            <p:cNvSpPr>
              <a:spLocks noChangeArrowheads="1"/>
            </p:cNvSpPr>
            <p:nvPr/>
          </p:nvSpPr>
          <p:spPr bwMode="auto">
            <a:xfrm>
              <a:off x="683122" y="6237064"/>
              <a:ext cx="576511" cy="157125"/>
            </a:xfrm>
            <a:prstGeom prst="roundRect">
              <a:avLst>
                <a:gd name="adj" fmla="val 16667"/>
              </a:avLst>
            </a:prstGeom>
            <a:solidFill>
              <a:srgbClr val="008000"/>
            </a:solidFill>
            <a:ln w="9525">
              <a:noFill/>
              <a:round/>
              <a:headEnd/>
              <a:tailEnd/>
            </a:ln>
            <a:effectLst>
              <a:outerShdw dist="35921" dir="2700000" algn="ctr" rotWithShape="0">
                <a:schemeClr val="bg2"/>
              </a:outerShdw>
            </a:effectLst>
          </p:spPr>
          <p:txBody>
            <a:bodyPr wrap="none" anchor="ctr"/>
            <a:lstStyle/>
            <a:p>
              <a:pPr algn="ctr">
                <a:defRPr/>
              </a:pPr>
              <a:r>
                <a:rPr lang="en-US" altLang="zh-TW" sz="1000" dirty="0">
                  <a:solidFill>
                    <a:schemeClr val="bg1"/>
                  </a:solidFill>
                  <a:ea typeface="+mn-ea"/>
                  <a:cs typeface="Arial" pitchFamily="34" charset="0"/>
                </a:rPr>
                <a:t>VS-2108L</a:t>
              </a:r>
            </a:p>
          </p:txBody>
        </p:sp>
        <p:pic>
          <p:nvPicPr>
            <p:cNvPr id="76974" name="圖片 86" descr="8ch+影.png"/>
            <p:cNvPicPr>
              <a:picLocks noChangeAspect="1"/>
            </p:cNvPicPr>
            <p:nvPr/>
          </p:nvPicPr>
          <p:blipFill>
            <a:blip r:embed="rId7"/>
            <a:srcRect l="15993" t="4671" r="15993" b="44667"/>
            <a:stretch>
              <a:fillRect/>
            </a:stretch>
          </p:blipFill>
          <p:spPr bwMode="auto">
            <a:xfrm>
              <a:off x="827585" y="5995873"/>
              <a:ext cx="432048" cy="241439"/>
            </a:xfrm>
            <a:prstGeom prst="rect">
              <a:avLst/>
            </a:prstGeom>
            <a:noFill/>
            <a:ln w="9525">
              <a:noFill/>
              <a:miter lim="800000"/>
              <a:headEnd/>
              <a:tailEnd/>
            </a:ln>
          </p:spPr>
        </p:pic>
        <p:pic>
          <p:nvPicPr>
            <p:cNvPr id="76975" name="Picture 3" descr="D:\qnap\office\pic\NVR\VS-2000L\TS219P+_03.png"/>
            <p:cNvPicPr>
              <a:picLocks noChangeAspect="1" noChangeArrowheads="1"/>
            </p:cNvPicPr>
            <p:nvPr/>
          </p:nvPicPr>
          <p:blipFill>
            <a:blip r:embed="rId8"/>
            <a:srcRect/>
            <a:stretch>
              <a:fillRect/>
            </a:stretch>
          </p:blipFill>
          <p:spPr bwMode="auto">
            <a:xfrm>
              <a:off x="683568" y="5916465"/>
              <a:ext cx="215454" cy="333299"/>
            </a:xfrm>
            <a:prstGeom prst="rect">
              <a:avLst/>
            </a:prstGeom>
            <a:noFill/>
            <a:ln w="9525">
              <a:noFill/>
              <a:miter lim="800000"/>
              <a:headEnd/>
              <a:tailEnd/>
            </a:ln>
          </p:spPr>
        </p:pic>
      </p:grpSp>
      <p:grpSp>
        <p:nvGrpSpPr>
          <p:cNvPr id="76906" name="群組 150"/>
          <p:cNvGrpSpPr>
            <a:grpSpLocks/>
          </p:cNvGrpSpPr>
          <p:nvPr/>
        </p:nvGrpSpPr>
        <p:grpSpPr bwMode="auto">
          <a:xfrm>
            <a:off x="974725" y="6353175"/>
            <a:ext cx="576263" cy="504825"/>
            <a:chOff x="683568" y="6381329"/>
            <a:chExt cx="576510" cy="504056"/>
          </a:xfrm>
        </p:grpSpPr>
        <p:sp>
          <p:nvSpPr>
            <p:cNvPr id="149" name="AutoShape 35"/>
            <p:cNvSpPr>
              <a:spLocks noChangeArrowheads="1"/>
            </p:cNvSpPr>
            <p:nvPr/>
          </p:nvSpPr>
          <p:spPr bwMode="auto">
            <a:xfrm>
              <a:off x="683568" y="6728462"/>
              <a:ext cx="576510" cy="156923"/>
            </a:xfrm>
            <a:prstGeom prst="roundRect">
              <a:avLst>
                <a:gd name="adj" fmla="val 16667"/>
              </a:avLst>
            </a:prstGeom>
            <a:solidFill>
              <a:srgbClr val="008000"/>
            </a:solidFill>
            <a:ln w="9525">
              <a:noFill/>
              <a:round/>
              <a:headEnd/>
              <a:tailEnd/>
            </a:ln>
            <a:effectLst>
              <a:outerShdw dist="35921" dir="2700000" algn="ctr" rotWithShape="0">
                <a:schemeClr val="bg2"/>
              </a:outerShdw>
            </a:effectLst>
          </p:spPr>
          <p:txBody>
            <a:bodyPr wrap="none" anchor="ctr"/>
            <a:lstStyle/>
            <a:p>
              <a:pPr algn="ctr">
                <a:defRPr/>
              </a:pPr>
              <a:r>
                <a:rPr lang="en-US" altLang="zh-TW" sz="1000" dirty="0">
                  <a:solidFill>
                    <a:schemeClr val="bg1"/>
                  </a:solidFill>
                  <a:ea typeface="+mn-ea"/>
                  <a:cs typeface="Arial" pitchFamily="34" charset="0"/>
                </a:rPr>
                <a:t>VS-2104L</a:t>
              </a:r>
            </a:p>
          </p:txBody>
        </p:sp>
        <p:pic>
          <p:nvPicPr>
            <p:cNvPr id="76971" name="圖片 90" descr="8ch+影.png"/>
            <p:cNvPicPr>
              <a:picLocks noChangeAspect="1"/>
            </p:cNvPicPr>
            <p:nvPr/>
          </p:nvPicPr>
          <p:blipFill>
            <a:blip r:embed="rId7"/>
            <a:srcRect l="15993" t="4671" r="15993" b="44667"/>
            <a:stretch>
              <a:fillRect/>
            </a:stretch>
          </p:blipFill>
          <p:spPr bwMode="auto">
            <a:xfrm>
              <a:off x="827584" y="6427921"/>
              <a:ext cx="432048" cy="241439"/>
            </a:xfrm>
            <a:prstGeom prst="rect">
              <a:avLst/>
            </a:prstGeom>
            <a:noFill/>
            <a:ln w="9525">
              <a:noFill/>
              <a:miter lim="800000"/>
              <a:headEnd/>
              <a:tailEnd/>
            </a:ln>
          </p:spPr>
        </p:pic>
        <p:pic>
          <p:nvPicPr>
            <p:cNvPr id="76972" name="Picture 3" descr="D:\qnap\office\pic\NVR\VS-2000L\TS219P+_03.png"/>
            <p:cNvPicPr>
              <a:picLocks noChangeAspect="1" noChangeArrowheads="1"/>
            </p:cNvPicPr>
            <p:nvPr/>
          </p:nvPicPr>
          <p:blipFill>
            <a:blip r:embed="rId8"/>
            <a:srcRect/>
            <a:stretch>
              <a:fillRect/>
            </a:stretch>
          </p:blipFill>
          <p:spPr bwMode="auto">
            <a:xfrm>
              <a:off x="683568" y="6381329"/>
              <a:ext cx="215454" cy="333299"/>
            </a:xfrm>
            <a:prstGeom prst="rect">
              <a:avLst/>
            </a:prstGeom>
            <a:noFill/>
            <a:ln w="9525">
              <a:noFill/>
              <a:miter lim="800000"/>
              <a:headEnd/>
              <a:tailEnd/>
            </a:ln>
          </p:spPr>
        </p:pic>
      </p:grpSp>
      <p:grpSp>
        <p:nvGrpSpPr>
          <p:cNvPr id="76907" name="群組 121"/>
          <p:cNvGrpSpPr>
            <a:grpSpLocks/>
          </p:cNvGrpSpPr>
          <p:nvPr/>
        </p:nvGrpSpPr>
        <p:grpSpPr bwMode="auto">
          <a:xfrm>
            <a:off x="6637338" y="4078288"/>
            <a:ext cx="1106487" cy="496887"/>
            <a:chOff x="5625752" y="3940508"/>
            <a:chExt cx="1106488" cy="496604"/>
          </a:xfrm>
        </p:grpSpPr>
        <p:sp>
          <p:nvSpPr>
            <p:cNvPr id="88" name="AutoShape 12"/>
            <p:cNvSpPr>
              <a:spLocks noChangeArrowheads="1"/>
            </p:cNvSpPr>
            <p:nvPr/>
          </p:nvSpPr>
          <p:spPr bwMode="auto">
            <a:xfrm>
              <a:off x="5625752" y="4292732"/>
              <a:ext cx="1106488" cy="144380"/>
            </a:xfrm>
            <a:prstGeom prst="roundRect">
              <a:avLst>
                <a:gd name="adj" fmla="val 16667"/>
              </a:avLst>
            </a:prstGeom>
            <a:solidFill>
              <a:schemeClr val="tx1">
                <a:lumMod val="95000"/>
                <a:lumOff val="5000"/>
              </a:schemeClr>
            </a:solidFill>
            <a:ln w="50800" algn="ctr">
              <a:noFill/>
              <a:round/>
              <a:headEnd/>
              <a:tailEnd/>
            </a:ln>
            <a:effectLst>
              <a:outerShdw dist="35921" dir="2700000" algn="ctr" rotWithShape="0">
                <a:schemeClr val="bg2"/>
              </a:outerShdw>
            </a:effectLst>
          </p:spPr>
          <p:txBody>
            <a:bodyPr wrap="none" anchor="ctr"/>
            <a:lstStyle/>
            <a:p>
              <a:pPr algn="ctr">
                <a:defRPr/>
              </a:pPr>
              <a:r>
                <a:rPr kumimoji="0" lang="en-US" altLang="zh-TW" sz="1000" dirty="0">
                  <a:solidFill>
                    <a:schemeClr val="bg1"/>
                  </a:solidFill>
                  <a:latin typeface="Calibri" pitchFamily="34" charset="0"/>
                  <a:ea typeface="+mn-ea"/>
                  <a:cs typeface="Arial" pitchFamily="34" charset="0"/>
                </a:rPr>
                <a:t>VS-8124U-RP Pro+</a:t>
              </a:r>
            </a:p>
          </p:txBody>
        </p:sp>
        <p:grpSp>
          <p:nvGrpSpPr>
            <p:cNvPr id="76967" name="群組 151"/>
            <p:cNvGrpSpPr>
              <a:grpSpLocks/>
            </p:cNvGrpSpPr>
            <p:nvPr/>
          </p:nvGrpSpPr>
          <p:grpSpPr bwMode="auto">
            <a:xfrm>
              <a:off x="5841776" y="3940508"/>
              <a:ext cx="602432" cy="352588"/>
              <a:chOff x="5841776" y="3897303"/>
              <a:chExt cx="602432" cy="352588"/>
            </a:xfrm>
          </p:grpSpPr>
          <p:pic>
            <p:nvPicPr>
              <p:cNvPr id="76968" name="Picture 2" descr="D:\QNAP\media\LocalDisplay\LD\LdMonitoring_12 channel+電視_20100902.png"/>
              <p:cNvPicPr>
                <a:picLocks noChangeAspect="1" noChangeArrowheads="1"/>
              </p:cNvPicPr>
              <p:nvPr/>
            </p:nvPicPr>
            <p:blipFill>
              <a:blip r:embed="rId9"/>
              <a:srcRect/>
              <a:stretch>
                <a:fillRect/>
              </a:stretch>
            </p:blipFill>
            <p:spPr bwMode="auto">
              <a:xfrm>
                <a:off x="6090764" y="3897303"/>
                <a:ext cx="353444" cy="323785"/>
              </a:xfrm>
              <a:prstGeom prst="rect">
                <a:avLst/>
              </a:prstGeom>
              <a:noFill/>
              <a:ln w="9525">
                <a:noFill/>
                <a:miter lim="800000"/>
                <a:headEnd/>
                <a:tailEnd/>
              </a:ln>
            </p:spPr>
          </p:pic>
          <p:pic>
            <p:nvPicPr>
              <p:cNvPr id="76969" name="Picture 23" descr="879U+logo"/>
              <p:cNvPicPr>
                <a:picLocks noChangeAspect="1" noChangeArrowheads="1"/>
              </p:cNvPicPr>
              <p:nvPr/>
            </p:nvPicPr>
            <p:blipFill>
              <a:blip r:embed="rId10"/>
              <a:srcRect/>
              <a:stretch>
                <a:fillRect/>
              </a:stretch>
            </p:blipFill>
            <p:spPr bwMode="auto">
              <a:xfrm>
                <a:off x="5841776" y="4077072"/>
                <a:ext cx="504056" cy="172819"/>
              </a:xfrm>
              <a:prstGeom prst="rect">
                <a:avLst/>
              </a:prstGeom>
              <a:noFill/>
              <a:ln w="9525">
                <a:noFill/>
                <a:miter lim="800000"/>
                <a:headEnd/>
                <a:tailEnd/>
              </a:ln>
            </p:spPr>
          </p:pic>
        </p:grpSp>
      </p:grpSp>
      <p:grpSp>
        <p:nvGrpSpPr>
          <p:cNvPr id="76908" name="群組 120"/>
          <p:cNvGrpSpPr>
            <a:grpSpLocks/>
          </p:cNvGrpSpPr>
          <p:nvPr/>
        </p:nvGrpSpPr>
        <p:grpSpPr bwMode="auto">
          <a:xfrm>
            <a:off x="6623050" y="3552825"/>
            <a:ext cx="1106488" cy="477838"/>
            <a:chOff x="5625752" y="3456000"/>
            <a:chExt cx="1106488" cy="477056"/>
          </a:xfrm>
        </p:grpSpPr>
        <p:sp>
          <p:nvSpPr>
            <p:cNvPr id="112" name="AutoShape 12"/>
            <p:cNvSpPr>
              <a:spLocks noChangeArrowheads="1"/>
            </p:cNvSpPr>
            <p:nvPr/>
          </p:nvSpPr>
          <p:spPr bwMode="auto">
            <a:xfrm>
              <a:off x="5625752" y="3788829"/>
              <a:ext cx="1106488" cy="144227"/>
            </a:xfrm>
            <a:prstGeom prst="roundRect">
              <a:avLst>
                <a:gd name="adj" fmla="val 16667"/>
              </a:avLst>
            </a:prstGeom>
            <a:solidFill>
              <a:schemeClr val="tx1">
                <a:lumMod val="95000"/>
                <a:lumOff val="5000"/>
              </a:schemeClr>
            </a:solidFill>
            <a:ln w="50800" algn="ctr">
              <a:noFill/>
              <a:round/>
              <a:headEnd/>
              <a:tailEnd/>
            </a:ln>
            <a:effectLst>
              <a:outerShdw dist="35921" dir="2700000" algn="ctr" rotWithShape="0">
                <a:schemeClr val="bg2"/>
              </a:outerShdw>
            </a:effectLst>
          </p:spPr>
          <p:txBody>
            <a:bodyPr wrap="none" anchor="ctr"/>
            <a:lstStyle/>
            <a:p>
              <a:pPr algn="ctr">
                <a:defRPr/>
              </a:pPr>
              <a:r>
                <a:rPr kumimoji="0" lang="en-US" altLang="zh-TW" sz="1000" dirty="0">
                  <a:solidFill>
                    <a:schemeClr val="bg1"/>
                  </a:solidFill>
                  <a:latin typeface="Calibri" pitchFamily="34" charset="0"/>
                  <a:ea typeface="+mn-ea"/>
                  <a:cs typeface="Arial" pitchFamily="34" charset="0"/>
                </a:rPr>
                <a:t>VS-8132U-RP Pro+</a:t>
              </a:r>
            </a:p>
          </p:txBody>
        </p:sp>
        <p:grpSp>
          <p:nvGrpSpPr>
            <p:cNvPr id="76963" name="群組 152"/>
            <p:cNvGrpSpPr>
              <a:grpSpLocks/>
            </p:cNvGrpSpPr>
            <p:nvPr/>
          </p:nvGrpSpPr>
          <p:grpSpPr bwMode="auto">
            <a:xfrm>
              <a:off x="5841776" y="3456000"/>
              <a:ext cx="602432" cy="352588"/>
              <a:chOff x="5841776" y="3897303"/>
              <a:chExt cx="602432" cy="352588"/>
            </a:xfrm>
          </p:grpSpPr>
          <p:pic>
            <p:nvPicPr>
              <p:cNvPr id="76964" name="Picture 2" descr="D:\QNAP\media\LocalDisplay\LD\LdMonitoring_12 channel+電視_20100902.png"/>
              <p:cNvPicPr>
                <a:picLocks noChangeAspect="1" noChangeArrowheads="1"/>
              </p:cNvPicPr>
              <p:nvPr/>
            </p:nvPicPr>
            <p:blipFill>
              <a:blip r:embed="rId9"/>
              <a:srcRect/>
              <a:stretch>
                <a:fillRect/>
              </a:stretch>
            </p:blipFill>
            <p:spPr bwMode="auto">
              <a:xfrm>
                <a:off x="6090764" y="3897303"/>
                <a:ext cx="353444" cy="323785"/>
              </a:xfrm>
              <a:prstGeom prst="rect">
                <a:avLst/>
              </a:prstGeom>
              <a:noFill/>
              <a:ln w="9525">
                <a:noFill/>
                <a:miter lim="800000"/>
                <a:headEnd/>
                <a:tailEnd/>
              </a:ln>
            </p:spPr>
          </p:pic>
          <p:pic>
            <p:nvPicPr>
              <p:cNvPr id="76965" name="Picture 23" descr="879U+logo"/>
              <p:cNvPicPr>
                <a:picLocks noChangeAspect="1" noChangeArrowheads="1"/>
              </p:cNvPicPr>
              <p:nvPr/>
            </p:nvPicPr>
            <p:blipFill>
              <a:blip r:embed="rId10"/>
              <a:srcRect/>
              <a:stretch>
                <a:fillRect/>
              </a:stretch>
            </p:blipFill>
            <p:spPr bwMode="auto">
              <a:xfrm>
                <a:off x="5841776" y="4077072"/>
                <a:ext cx="504056" cy="172819"/>
              </a:xfrm>
              <a:prstGeom prst="rect">
                <a:avLst/>
              </a:prstGeom>
              <a:noFill/>
              <a:ln w="9525">
                <a:noFill/>
                <a:miter lim="800000"/>
                <a:headEnd/>
                <a:tailEnd/>
              </a:ln>
            </p:spPr>
          </p:pic>
        </p:grpSp>
      </p:grpSp>
      <p:grpSp>
        <p:nvGrpSpPr>
          <p:cNvPr id="76909" name="群組 116"/>
          <p:cNvGrpSpPr>
            <a:grpSpLocks/>
          </p:cNvGrpSpPr>
          <p:nvPr/>
        </p:nvGrpSpPr>
        <p:grpSpPr bwMode="auto">
          <a:xfrm>
            <a:off x="6623050" y="3038475"/>
            <a:ext cx="1106488" cy="504825"/>
            <a:chOff x="5625752" y="2996954"/>
            <a:chExt cx="1106488" cy="504054"/>
          </a:xfrm>
        </p:grpSpPr>
        <p:sp>
          <p:nvSpPr>
            <p:cNvPr id="86" name="AutoShape 12"/>
            <p:cNvSpPr>
              <a:spLocks noChangeArrowheads="1"/>
            </p:cNvSpPr>
            <p:nvPr/>
          </p:nvSpPr>
          <p:spPr bwMode="auto">
            <a:xfrm>
              <a:off x="5625752" y="3356767"/>
              <a:ext cx="1106488" cy="144241"/>
            </a:xfrm>
            <a:prstGeom prst="roundRect">
              <a:avLst>
                <a:gd name="adj" fmla="val 16667"/>
              </a:avLst>
            </a:prstGeom>
            <a:solidFill>
              <a:schemeClr val="tx1">
                <a:lumMod val="95000"/>
                <a:lumOff val="5000"/>
              </a:schemeClr>
            </a:solidFill>
            <a:ln w="50800" algn="ctr">
              <a:noFill/>
              <a:round/>
              <a:headEnd/>
              <a:tailEnd/>
            </a:ln>
            <a:effectLst>
              <a:outerShdw dist="35921" dir="2700000" algn="ctr" rotWithShape="0">
                <a:schemeClr val="bg2"/>
              </a:outerShdw>
            </a:effectLst>
          </p:spPr>
          <p:txBody>
            <a:bodyPr wrap="none" anchor="ctr"/>
            <a:lstStyle/>
            <a:p>
              <a:pPr algn="ctr">
                <a:defRPr/>
              </a:pPr>
              <a:r>
                <a:rPr kumimoji="0" lang="en-US" altLang="zh-TW" sz="1000" dirty="0">
                  <a:solidFill>
                    <a:schemeClr val="bg1"/>
                  </a:solidFill>
                  <a:latin typeface="Calibri" pitchFamily="34" charset="0"/>
                  <a:ea typeface="+mn-ea"/>
                  <a:cs typeface="Arial" pitchFamily="34" charset="0"/>
                </a:rPr>
                <a:t>VS-8140U-RP Pro+</a:t>
              </a:r>
            </a:p>
          </p:txBody>
        </p:sp>
        <p:grpSp>
          <p:nvGrpSpPr>
            <p:cNvPr id="76959" name="群組 155"/>
            <p:cNvGrpSpPr>
              <a:grpSpLocks/>
            </p:cNvGrpSpPr>
            <p:nvPr/>
          </p:nvGrpSpPr>
          <p:grpSpPr bwMode="auto">
            <a:xfrm>
              <a:off x="5868144" y="2996954"/>
              <a:ext cx="602432" cy="352588"/>
              <a:chOff x="5841776" y="3897303"/>
              <a:chExt cx="602432" cy="352588"/>
            </a:xfrm>
          </p:grpSpPr>
          <p:pic>
            <p:nvPicPr>
              <p:cNvPr id="76960" name="Picture 2" descr="D:\QNAP\media\LocalDisplay\LD\LdMonitoring_12 channel+電視_20100902.png"/>
              <p:cNvPicPr>
                <a:picLocks noChangeAspect="1" noChangeArrowheads="1"/>
              </p:cNvPicPr>
              <p:nvPr/>
            </p:nvPicPr>
            <p:blipFill>
              <a:blip r:embed="rId9"/>
              <a:srcRect/>
              <a:stretch>
                <a:fillRect/>
              </a:stretch>
            </p:blipFill>
            <p:spPr bwMode="auto">
              <a:xfrm>
                <a:off x="6090764" y="3897303"/>
                <a:ext cx="353444" cy="323785"/>
              </a:xfrm>
              <a:prstGeom prst="rect">
                <a:avLst/>
              </a:prstGeom>
              <a:noFill/>
              <a:ln w="9525">
                <a:noFill/>
                <a:miter lim="800000"/>
                <a:headEnd/>
                <a:tailEnd/>
              </a:ln>
            </p:spPr>
          </p:pic>
          <p:pic>
            <p:nvPicPr>
              <p:cNvPr id="76961" name="Picture 23" descr="879U+logo"/>
              <p:cNvPicPr>
                <a:picLocks noChangeAspect="1" noChangeArrowheads="1"/>
              </p:cNvPicPr>
              <p:nvPr/>
            </p:nvPicPr>
            <p:blipFill>
              <a:blip r:embed="rId10"/>
              <a:srcRect/>
              <a:stretch>
                <a:fillRect/>
              </a:stretch>
            </p:blipFill>
            <p:spPr bwMode="auto">
              <a:xfrm>
                <a:off x="5841776" y="4077072"/>
                <a:ext cx="504056" cy="172819"/>
              </a:xfrm>
              <a:prstGeom prst="rect">
                <a:avLst/>
              </a:prstGeom>
              <a:noFill/>
              <a:ln w="9525">
                <a:noFill/>
                <a:miter lim="800000"/>
                <a:headEnd/>
                <a:tailEnd/>
              </a:ln>
            </p:spPr>
          </p:pic>
        </p:grpSp>
      </p:grpSp>
      <p:grpSp>
        <p:nvGrpSpPr>
          <p:cNvPr id="76910" name="群組 113"/>
          <p:cNvGrpSpPr>
            <a:grpSpLocks/>
          </p:cNvGrpSpPr>
          <p:nvPr/>
        </p:nvGrpSpPr>
        <p:grpSpPr bwMode="auto">
          <a:xfrm>
            <a:off x="6623050" y="2500313"/>
            <a:ext cx="1106488" cy="496887"/>
            <a:chOff x="5625752" y="2500350"/>
            <a:chExt cx="1106488" cy="496602"/>
          </a:xfrm>
        </p:grpSpPr>
        <p:sp>
          <p:nvSpPr>
            <p:cNvPr id="113" name="AutoShape 12"/>
            <p:cNvSpPr>
              <a:spLocks noChangeArrowheads="1"/>
            </p:cNvSpPr>
            <p:nvPr/>
          </p:nvSpPr>
          <p:spPr bwMode="auto">
            <a:xfrm>
              <a:off x="5625752" y="2852573"/>
              <a:ext cx="1106488" cy="144379"/>
            </a:xfrm>
            <a:prstGeom prst="roundRect">
              <a:avLst>
                <a:gd name="adj" fmla="val 16667"/>
              </a:avLst>
            </a:prstGeom>
            <a:solidFill>
              <a:schemeClr val="tx1">
                <a:lumMod val="95000"/>
                <a:lumOff val="5000"/>
              </a:schemeClr>
            </a:solidFill>
            <a:ln w="50800" algn="ctr">
              <a:noFill/>
              <a:round/>
              <a:headEnd/>
              <a:tailEnd/>
            </a:ln>
            <a:effectLst>
              <a:outerShdw dist="35921" dir="2700000" algn="ctr" rotWithShape="0">
                <a:schemeClr val="bg2"/>
              </a:outerShdw>
            </a:effectLst>
          </p:spPr>
          <p:txBody>
            <a:bodyPr wrap="none" anchor="ctr"/>
            <a:lstStyle/>
            <a:p>
              <a:pPr algn="ctr">
                <a:defRPr/>
              </a:pPr>
              <a:r>
                <a:rPr kumimoji="0" lang="en-US" altLang="zh-TW" sz="1000" dirty="0">
                  <a:solidFill>
                    <a:schemeClr val="bg1"/>
                  </a:solidFill>
                  <a:latin typeface="Calibri" pitchFamily="34" charset="0"/>
                  <a:ea typeface="+mn-ea"/>
                  <a:cs typeface="Arial" pitchFamily="34" charset="0"/>
                </a:rPr>
                <a:t>VS-8148U-RP Pro+</a:t>
              </a:r>
            </a:p>
          </p:txBody>
        </p:sp>
        <p:grpSp>
          <p:nvGrpSpPr>
            <p:cNvPr id="76955" name="群組 158"/>
            <p:cNvGrpSpPr>
              <a:grpSpLocks/>
            </p:cNvGrpSpPr>
            <p:nvPr/>
          </p:nvGrpSpPr>
          <p:grpSpPr bwMode="auto">
            <a:xfrm>
              <a:off x="5868144" y="2500350"/>
              <a:ext cx="602432" cy="352588"/>
              <a:chOff x="5841776" y="3897303"/>
              <a:chExt cx="602432" cy="352588"/>
            </a:xfrm>
          </p:grpSpPr>
          <p:pic>
            <p:nvPicPr>
              <p:cNvPr id="76956" name="Picture 2" descr="D:\QNAP\media\LocalDisplay\LD\LdMonitoring_12 channel+電視_20100902.png"/>
              <p:cNvPicPr>
                <a:picLocks noChangeAspect="1" noChangeArrowheads="1"/>
              </p:cNvPicPr>
              <p:nvPr/>
            </p:nvPicPr>
            <p:blipFill>
              <a:blip r:embed="rId9"/>
              <a:srcRect/>
              <a:stretch>
                <a:fillRect/>
              </a:stretch>
            </p:blipFill>
            <p:spPr bwMode="auto">
              <a:xfrm>
                <a:off x="6090764" y="3897303"/>
                <a:ext cx="353444" cy="323785"/>
              </a:xfrm>
              <a:prstGeom prst="rect">
                <a:avLst/>
              </a:prstGeom>
              <a:noFill/>
              <a:ln w="9525">
                <a:noFill/>
                <a:miter lim="800000"/>
                <a:headEnd/>
                <a:tailEnd/>
              </a:ln>
            </p:spPr>
          </p:pic>
          <p:pic>
            <p:nvPicPr>
              <p:cNvPr id="76957" name="Picture 23" descr="879U+logo"/>
              <p:cNvPicPr>
                <a:picLocks noChangeAspect="1" noChangeArrowheads="1"/>
              </p:cNvPicPr>
              <p:nvPr/>
            </p:nvPicPr>
            <p:blipFill>
              <a:blip r:embed="rId10"/>
              <a:srcRect/>
              <a:stretch>
                <a:fillRect/>
              </a:stretch>
            </p:blipFill>
            <p:spPr bwMode="auto">
              <a:xfrm>
                <a:off x="5841776" y="4077072"/>
                <a:ext cx="504056" cy="172819"/>
              </a:xfrm>
              <a:prstGeom prst="rect">
                <a:avLst/>
              </a:prstGeom>
              <a:noFill/>
              <a:ln w="9525">
                <a:noFill/>
                <a:miter lim="800000"/>
                <a:headEnd/>
                <a:tailEnd/>
              </a:ln>
            </p:spPr>
          </p:pic>
        </p:grpSp>
      </p:grpSp>
      <p:grpSp>
        <p:nvGrpSpPr>
          <p:cNvPr id="76911" name="群組 122"/>
          <p:cNvGrpSpPr>
            <a:grpSpLocks/>
          </p:cNvGrpSpPr>
          <p:nvPr/>
        </p:nvGrpSpPr>
        <p:grpSpPr bwMode="auto">
          <a:xfrm>
            <a:off x="5589588" y="2528888"/>
            <a:ext cx="863600" cy="468312"/>
            <a:chOff x="4716016" y="2529151"/>
            <a:chExt cx="864096" cy="467801"/>
          </a:xfrm>
        </p:grpSpPr>
        <p:sp>
          <p:nvSpPr>
            <p:cNvPr id="89" name="AutoShape 12"/>
            <p:cNvSpPr>
              <a:spLocks noChangeArrowheads="1"/>
            </p:cNvSpPr>
            <p:nvPr/>
          </p:nvSpPr>
          <p:spPr bwMode="auto">
            <a:xfrm>
              <a:off x="4787494" y="2852648"/>
              <a:ext cx="792618" cy="144304"/>
            </a:xfrm>
            <a:prstGeom prst="roundRect">
              <a:avLst>
                <a:gd name="adj" fmla="val 16667"/>
              </a:avLst>
            </a:prstGeom>
            <a:solidFill>
              <a:schemeClr val="tx1">
                <a:lumMod val="75000"/>
                <a:lumOff val="25000"/>
              </a:schemeClr>
            </a:solidFill>
            <a:ln w="50800" algn="ctr">
              <a:noFill/>
              <a:round/>
              <a:headEnd/>
              <a:tailEnd/>
            </a:ln>
            <a:effectLst>
              <a:outerShdw dist="35921" dir="2700000" algn="ctr" rotWithShape="0">
                <a:schemeClr val="bg2"/>
              </a:outerShdw>
            </a:effectLst>
          </p:spPr>
          <p:txBody>
            <a:bodyPr wrap="none" anchor="ctr"/>
            <a:lstStyle/>
            <a:p>
              <a:pPr algn="ctr">
                <a:defRPr/>
              </a:pPr>
              <a:r>
                <a:rPr kumimoji="0" lang="en-US" altLang="zh-TW" sz="1000" dirty="0">
                  <a:solidFill>
                    <a:schemeClr val="bg1"/>
                  </a:solidFill>
                  <a:latin typeface="Calibri" pitchFamily="34" charset="0"/>
                  <a:ea typeface="+mn-ea"/>
                  <a:cs typeface="Arial" pitchFamily="34" charset="0"/>
                </a:rPr>
                <a:t>VS-8148 Pro+</a:t>
              </a:r>
            </a:p>
          </p:txBody>
        </p:sp>
        <p:pic>
          <p:nvPicPr>
            <p:cNvPr id="76952" name="圖片 72" descr="Front.png"/>
            <p:cNvPicPr>
              <a:picLocks noChangeAspect="1"/>
            </p:cNvPicPr>
            <p:nvPr/>
          </p:nvPicPr>
          <p:blipFill>
            <a:blip r:embed="rId11"/>
            <a:srcRect b="36008"/>
            <a:stretch>
              <a:fillRect/>
            </a:stretch>
          </p:blipFill>
          <p:spPr bwMode="auto">
            <a:xfrm>
              <a:off x="4716016" y="2564904"/>
              <a:ext cx="450100" cy="288032"/>
            </a:xfrm>
            <a:prstGeom prst="rect">
              <a:avLst/>
            </a:prstGeom>
            <a:noFill/>
            <a:ln w="9525">
              <a:noFill/>
              <a:miter lim="800000"/>
              <a:headEnd/>
              <a:tailEnd/>
            </a:ln>
          </p:spPr>
        </p:pic>
        <p:pic>
          <p:nvPicPr>
            <p:cNvPr id="76953" name="Picture 2" descr="D:\QNAP\media\LocalDisplay\LD\LdMonitoring_12 channel+電視_20100902.png"/>
            <p:cNvPicPr>
              <a:picLocks noChangeAspect="1" noChangeArrowheads="1"/>
            </p:cNvPicPr>
            <p:nvPr/>
          </p:nvPicPr>
          <p:blipFill>
            <a:blip r:embed="rId9"/>
            <a:srcRect/>
            <a:stretch>
              <a:fillRect/>
            </a:stretch>
          </p:blipFill>
          <p:spPr bwMode="auto">
            <a:xfrm>
              <a:off x="5148064" y="2529151"/>
              <a:ext cx="353444" cy="323785"/>
            </a:xfrm>
            <a:prstGeom prst="rect">
              <a:avLst/>
            </a:prstGeom>
            <a:noFill/>
            <a:ln w="9525">
              <a:noFill/>
              <a:miter lim="800000"/>
              <a:headEnd/>
              <a:tailEnd/>
            </a:ln>
          </p:spPr>
        </p:pic>
      </p:grpSp>
      <p:grpSp>
        <p:nvGrpSpPr>
          <p:cNvPr id="76912" name="群組 82"/>
          <p:cNvGrpSpPr>
            <a:grpSpLocks/>
          </p:cNvGrpSpPr>
          <p:nvPr/>
        </p:nvGrpSpPr>
        <p:grpSpPr bwMode="auto">
          <a:xfrm>
            <a:off x="8037513" y="1479550"/>
            <a:ext cx="1106487" cy="468313"/>
            <a:chOff x="6777880" y="1521039"/>
            <a:chExt cx="1106488" cy="467801"/>
          </a:xfrm>
        </p:grpSpPr>
        <p:sp>
          <p:nvSpPr>
            <p:cNvPr id="132" name="AutoShape 12"/>
            <p:cNvSpPr>
              <a:spLocks noChangeArrowheads="1"/>
            </p:cNvSpPr>
            <p:nvPr/>
          </p:nvSpPr>
          <p:spPr bwMode="auto">
            <a:xfrm>
              <a:off x="6777880" y="1844535"/>
              <a:ext cx="1106488" cy="144305"/>
            </a:xfrm>
            <a:prstGeom prst="roundRect">
              <a:avLst>
                <a:gd name="adj" fmla="val 16667"/>
              </a:avLst>
            </a:prstGeom>
            <a:solidFill>
              <a:schemeClr val="tx1">
                <a:lumMod val="95000"/>
                <a:lumOff val="5000"/>
              </a:schemeClr>
            </a:solidFill>
            <a:ln w="50800" algn="ctr">
              <a:noFill/>
              <a:round/>
              <a:headEnd/>
              <a:tailEnd/>
            </a:ln>
            <a:effectLst>
              <a:outerShdw dist="35921" dir="2700000" algn="ctr" rotWithShape="0">
                <a:schemeClr val="bg2"/>
              </a:outerShdw>
            </a:effectLst>
          </p:spPr>
          <p:txBody>
            <a:bodyPr wrap="none" anchor="ctr"/>
            <a:lstStyle/>
            <a:p>
              <a:pPr algn="ctr">
                <a:defRPr/>
              </a:pPr>
              <a:r>
                <a:rPr kumimoji="0" lang="en-US" altLang="zh-TW" sz="1000" dirty="0">
                  <a:solidFill>
                    <a:schemeClr val="bg1"/>
                  </a:solidFill>
                  <a:latin typeface="Calibri" pitchFamily="34" charset="0"/>
                  <a:ea typeface="+mn-ea"/>
                  <a:cs typeface="Arial" pitchFamily="34" charset="0"/>
                </a:rPr>
                <a:t>VS-12164U-RP Pro+</a:t>
              </a:r>
            </a:p>
          </p:txBody>
        </p:sp>
        <p:grpSp>
          <p:nvGrpSpPr>
            <p:cNvPr id="76948" name="群組 96"/>
            <p:cNvGrpSpPr>
              <a:grpSpLocks/>
            </p:cNvGrpSpPr>
            <p:nvPr/>
          </p:nvGrpSpPr>
          <p:grpSpPr bwMode="auto">
            <a:xfrm>
              <a:off x="6804248" y="1521039"/>
              <a:ext cx="1080120" cy="323788"/>
              <a:chOff x="6804248" y="1521039"/>
              <a:chExt cx="1080120" cy="323788"/>
            </a:xfrm>
          </p:grpSpPr>
          <p:pic>
            <p:nvPicPr>
              <p:cNvPr id="76949" name="圖片 174" descr="Front.png"/>
              <p:cNvPicPr>
                <a:picLocks noChangeAspect="1"/>
              </p:cNvPicPr>
              <p:nvPr/>
            </p:nvPicPr>
            <p:blipFill>
              <a:blip r:embed="rId12"/>
              <a:srcRect/>
              <a:stretch>
                <a:fillRect/>
              </a:stretch>
            </p:blipFill>
            <p:spPr bwMode="auto">
              <a:xfrm>
                <a:off x="6804248" y="1628675"/>
                <a:ext cx="792088" cy="216152"/>
              </a:xfrm>
              <a:prstGeom prst="rect">
                <a:avLst/>
              </a:prstGeom>
              <a:noFill/>
              <a:ln w="9525">
                <a:noFill/>
                <a:miter lim="800000"/>
                <a:headEnd/>
                <a:tailEnd/>
              </a:ln>
            </p:spPr>
          </p:pic>
          <p:pic>
            <p:nvPicPr>
              <p:cNvPr id="76950" name="Picture 2" descr="D:\QNAP\media\LocalDisplay\LD\LdMonitoring_12 channel+電視_20100902.png"/>
              <p:cNvPicPr>
                <a:picLocks noChangeAspect="1" noChangeArrowheads="1"/>
              </p:cNvPicPr>
              <p:nvPr/>
            </p:nvPicPr>
            <p:blipFill>
              <a:blip r:embed="rId9"/>
              <a:srcRect/>
              <a:stretch>
                <a:fillRect/>
              </a:stretch>
            </p:blipFill>
            <p:spPr bwMode="auto">
              <a:xfrm>
                <a:off x="7530924" y="1521039"/>
                <a:ext cx="353444" cy="323785"/>
              </a:xfrm>
              <a:prstGeom prst="rect">
                <a:avLst/>
              </a:prstGeom>
              <a:noFill/>
              <a:ln w="9525">
                <a:noFill/>
                <a:miter lim="800000"/>
                <a:headEnd/>
                <a:tailEnd/>
              </a:ln>
            </p:spPr>
          </p:pic>
        </p:grpSp>
      </p:grpSp>
      <p:grpSp>
        <p:nvGrpSpPr>
          <p:cNvPr id="76913" name="群組 139"/>
          <p:cNvGrpSpPr>
            <a:grpSpLocks/>
          </p:cNvGrpSpPr>
          <p:nvPr/>
        </p:nvGrpSpPr>
        <p:grpSpPr bwMode="auto">
          <a:xfrm>
            <a:off x="2578100" y="5538788"/>
            <a:ext cx="720725" cy="504825"/>
            <a:chOff x="2051720" y="5373218"/>
            <a:chExt cx="720080" cy="504054"/>
          </a:xfrm>
        </p:grpSpPr>
        <p:pic>
          <p:nvPicPr>
            <p:cNvPr id="76945" name="Picture 131" descr="D:\qnap\office\pic\NVR\VS-4000UPro\4016ld.png"/>
            <p:cNvPicPr>
              <a:picLocks noChangeAspect="1" noChangeArrowheads="1"/>
            </p:cNvPicPr>
            <p:nvPr/>
          </p:nvPicPr>
          <p:blipFill>
            <a:blip r:embed="rId6"/>
            <a:srcRect/>
            <a:stretch>
              <a:fillRect/>
            </a:stretch>
          </p:blipFill>
          <p:spPr bwMode="auto">
            <a:xfrm>
              <a:off x="2051720" y="5373218"/>
              <a:ext cx="720080" cy="360041"/>
            </a:xfrm>
            <a:prstGeom prst="rect">
              <a:avLst/>
            </a:prstGeom>
            <a:noFill/>
            <a:ln w="9525">
              <a:noFill/>
              <a:miter lim="800000"/>
              <a:headEnd/>
              <a:tailEnd/>
            </a:ln>
          </p:spPr>
        </p:pic>
        <p:sp>
          <p:nvSpPr>
            <p:cNvPr id="103" name="AutoShape 35"/>
            <p:cNvSpPr>
              <a:spLocks noChangeArrowheads="1"/>
            </p:cNvSpPr>
            <p:nvPr/>
          </p:nvSpPr>
          <p:spPr bwMode="auto">
            <a:xfrm>
              <a:off x="2051720" y="5696573"/>
              <a:ext cx="720080" cy="180699"/>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lang="en-US" altLang="zh-TW" sz="1000" dirty="0">
                  <a:solidFill>
                    <a:schemeClr val="bg1"/>
                  </a:solidFill>
                  <a:ea typeface="+mn-ea"/>
                  <a:cs typeface="Arial" pitchFamily="34" charset="0"/>
                </a:rPr>
                <a:t>VS-4112 Pro+</a:t>
              </a:r>
            </a:p>
          </p:txBody>
        </p:sp>
      </p:grpSp>
      <p:grpSp>
        <p:nvGrpSpPr>
          <p:cNvPr id="76914" name="群組 142"/>
          <p:cNvGrpSpPr>
            <a:grpSpLocks/>
          </p:cNvGrpSpPr>
          <p:nvPr/>
        </p:nvGrpSpPr>
        <p:grpSpPr bwMode="auto">
          <a:xfrm>
            <a:off x="2551113" y="5961063"/>
            <a:ext cx="719137" cy="541337"/>
            <a:chOff x="2051720" y="5877274"/>
            <a:chExt cx="720080" cy="541267"/>
          </a:xfrm>
        </p:grpSpPr>
        <p:pic>
          <p:nvPicPr>
            <p:cNvPr id="76943" name="Picture 131" descr="D:\qnap\office\pic\NVR\VS-4000UPro\4016ld.png"/>
            <p:cNvPicPr>
              <a:picLocks noChangeAspect="1" noChangeArrowheads="1"/>
            </p:cNvPicPr>
            <p:nvPr/>
          </p:nvPicPr>
          <p:blipFill>
            <a:blip r:embed="rId6"/>
            <a:srcRect/>
            <a:stretch>
              <a:fillRect/>
            </a:stretch>
          </p:blipFill>
          <p:spPr bwMode="auto">
            <a:xfrm>
              <a:off x="2051720" y="5877274"/>
              <a:ext cx="720080" cy="360041"/>
            </a:xfrm>
            <a:prstGeom prst="rect">
              <a:avLst/>
            </a:prstGeom>
            <a:noFill/>
            <a:ln w="9525">
              <a:noFill/>
              <a:miter lim="800000"/>
              <a:headEnd/>
              <a:tailEnd/>
            </a:ln>
          </p:spPr>
        </p:pic>
        <p:sp>
          <p:nvSpPr>
            <p:cNvPr id="104" name="AutoShape 35"/>
            <p:cNvSpPr>
              <a:spLocks noChangeArrowheads="1"/>
            </p:cNvSpPr>
            <p:nvPr/>
          </p:nvSpPr>
          <p:spPr bwMode="auto">
            <a:xfrm>
              <a:off x="2051720" y="6237589"/>
              <a:ext cx="720080" cy="180952"/>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lang="en-US" altLang="zh-TW" sz="1000" dirty="0">
                  <a:solidFill>
                    <a:schemeClr val="bg1"/>
                  </a:solidFill>
                  <a:ea typeface="+mn-ea"/>
                  <a:cs typeface="Arial" pitchFamily="34" charset="0"/>
                </a:rPr>
                <a:t>VS-4108 Pro+</a:t>
              </a:r>
            </a:p>
          </p:txBody>
        </p:sp>
      </p:grpSp>
      <p:grpSp>
        <p:nvGrpSpPr>
          <p:cNvPr id="76915" name="群組 125"/>
          <p:cNvGrpSpPr>
            <a:grpSpLocks/>
          </p:cNvGrpSpPr>
          <p:nvPr/>
        </p:nvGrpSpPr>
        <p:grpSpPr bwMode="auto">
          <a:xfrm>
            <a:off x="5575300" y="3060700"/>
            <a:ext cx="863600" cy="468313"/>
            <a:chOff x="4716016" y="3033207"/>
            <a:chExt cx="864096" cy="467801"/>
          </a:xfrm>
        </p:grpSpPr>
        <p:pic>
          <p:nvPicPr>
            <p:cNvPr id="76940" name="圖片 76" descr="Front.png"/>
            <p:cNvPicPr>
              <a:picLocks noChangeAspect="1"/>
            </p:cNvPicPr>
            <p:nvPr/>
          </p:nvPicPr>
          <p:blipFill>
            <a:blip r:embed="rId11"/>
            <a:srcRect b="36008"/>
            <a:stretch>
              <a:fillRect/>
            </a:stretch>
          </p:blipFill>
          <p:spPr bwMode="auto">
            <a:xfrm>
              <a:off x="4716016" y="3068960"/>
              <a:ext cx="450100" cy="288032"/>
            </a:xfrm>
            <a:prstGeom prst="rect">
              <a:avLst/>
            </a:prstGeom>
            <a:noFill/>
            <a:ln w="9525">
              <a:noFill/>
              <a:miter lim="800000"/>
              <a:headEnd/>
              <a:tailEnd/>
            </a:ln>
          </p:spPr>
        </p:pic>
        <p:pic>
          <p:nvPicPr>
            <p:cNvPr id="76941" name="Picture 2" descr="D:\QNAP\media\LocalDisplay\LD\LdMonitoring_12 channel+電視_20100902.png"/>
            <p:cNvPicPr>
              <a:picLocks noChangeAspect="1" noChangeArrowheads="1"/>
            </p:cNvPicPr>
            <p:nvPr/>
          </p:nvPicPr>
          <p:blipFill>
            <a:blip r:embed="rId9"/>
            <a:srcRect/>
            <a:stretch>
              <a:fillRect/>
            </a:stretch>
          </p:blipFill>
          <p:spPr bwMode="auto">
            <a:xfrm>
              <a:off x="5148064" y="3033207"/>
              <a:ext cx="353444" cy="323785"/>
            </a:xfrm>
            <a:prstGeom prst="rect">
              <a:avLst/>
            </a:prstGeom>
            <a:noFill/>
            <a:ln w="9525">
              <a:noFill/>
              <a:miter lim="800000"/>
              <a:headEnd/>
              <a:tailEnd/>
            </a:ln>
          </p:spPr>
        </p:pic>
        <p:sp>
          <p:nvSpPr>
            <p:cNvPr id="84" name="AutoShape 12"/>
            <p:cNvSpPr>
              <a:spLocks noChangeArrowheads="1"/>
            </p:cNvSpPr>
            <p:nvPr/>
          </p:nvSpPr>
          <p:spPr bwMode="auto">
            <a:xfrm>
              <a:off x="4787495" y="3356703"/>
              <a:ext cx="792617" cy="144305"/>
            </a:xfrm>
            <a:prstGeom prst="roundRect">
              <a:avLst>
                <a:gd name="adj" fmla="val 16667"/>
              </a:avLst>
            </a:prstGeom>
            <a:solidFill>
              <a:schemeClr val="tx1">
                <a:lumMod val="75000"/>
                <a:lumOff val="25000"/>
              </a:schemeClr>
            </a:solidFill>
            <a:ln w="50800" algn="ctr">
              <a:noFill/>
              <a:round/>
              <a:headEnd/>
              <a:tailEnd/>
            </a:ln>
            <a:effectLst>
              <a:outerShdw dist="35921" dir="2700000" algn="ctr" rotWithShape="0">
                <a:schemeClr val="bg2"/>
              </a:outerShdw>
            </a:effectLst>
          </p:spPr>
          <p:txBody>
            <a:bodyPr wrap="none" anchor="ctr"/>
            <a:lstStyle/>
            <a:p>
              <a:pPr algn="ctr">
                <a:defRPr/>
              </a:pPr>
              <a:r>
                <a:rPr kumimoji="0" lang="en-US" altLang="zh-TW" sz="1000" dirty="0">
                  <a:solidFill>
                    <a:schemeClr val="bg1"/>
                  </a:solidFill>
                  <a:latin typeface="Calibri" pitchFamily="34" charset="0"/>
                  <a:ea typeface="+mn-ea"/>
                  <a:cs typeface="Arial" pitchFamily="34" charset="0"/>
                </a:rPr>
                <a:t>VS-8140 Pro+</a:t>
              </a:r>
            </a:p>
          </p:txBody>
        </p:sp>
      </p:grpSp>
      <p:grpSp>
        <p:nvGrpSpPr>
          <p:cNvPr id="76916" name="群組 128"/>
          <p:cNvGrpSpPr>
            <a:grpSpLocks/>
          </p:cNvGrpSpPr>
          <p:nvPr/>
        </p:nvGrpSpPr>
        <p:grpSpPr bwMode="auto">
          <a:xfrm>
            <a:off x="5575300" y="4149725"/>
            <a:ext cx="863600" cy="466725"/>
            <a:chOff x="4716016" y="3969311"/>
            <a:chExt cx="864096" cy="467801"/>
          </a:xfrm>
        </p:grpSpPr>
        <p:pic>
          <p:nvPicPr>
            <p:cNvPr id="76937" name="圖片 99" descr="Front.png"/>
            <p:cNvPicPr>
              <a:picLocks noChangeAspect="1"/>
            </p:cNvPicPr>
            <p:nvPr/>
          </p:nvPicPr>
          <p:blipFill>
            <a:blip r:embed="rId11"/>
            <a:srcRect b="36008"/>
            <a:stretch>
              <a:fillRect/>
            </a:stretch>
          </p:blipFill>
          <p:spPr bwMode="auto">
            <a:xfrm>
              <a:off x="4716016" y="4005064"/>
              <a:ext cx="450100" cy="288032"/>
            </a:xfrm>
            <a:prstGeom prst="rect">
              <a:avLst/>
            </a:prstGeom>
            <a:noFill/>
            <a:ln w="9525">
              <a:noFill/>
              <a:miter lim="800000"/>
              <a:headEnd/>
              <a:tailEnd/>
            </a:ln>
          </p:spPr>
        </p:pic>
        <p:pic>
          <p:nvPicPr>
            <p:cNvPr id="76938" name="Picture 2" descr="D:\QNAP\media\LocalDisplay\LD\LdMonitoring_12 channel+電視_20100902.png"/>
            <p:cNvPicPr>
              <a:picLocks noChangeAspect="1" noChangeArrowheads="1"/>
            </p:cNvPicPr>
            <p:nvPr/>
          </p:nvPicPr>
          <p:blipFill>
            <a:blip r:embed="rId9"/>
            <a:srcRect/>
            <a:stretch>
              <a:fillRect/>
            </a:stretch>
          </p:blipFill>
          <p:spPr bwMode="auto">
            <a:xfrm>
              <a:off x="5148064" y="3969311"/>
              <a:ext cx="353444" cy="323785"/>
            </a:xfrm>
            <a:prstGeom prst="rect">
              <a:avLst/>
            </a:prstGeom>
            <a:noFill/>
            <a:ln w="9525">
              <a:noFill/>
              <a:miter lim="800000"/>
              <a:headEnd/>
              <a:tailEnd/>
            </a:ln>
          </p:spPr>
        </p:pic>
        <p:sp>
          <p:nvSpPr>
            <p:cNvPr id="90" name="AutoShape 12"/>
            <p:cNvSpPr>
              <a:spLocks noChangeArrowheads="1"/>
            </p:cNvSpPr>
            <p:nvPr/>
          </p:nvSpPr>
          <p:spPr bwMode="auto">
            <a:xfrm>
              <a:off x="4787495" y="4292317"/>
              <a:ext cx="792617" cy="144795"/>
            </a:xfrm>
            <a:prstGeom prst="roundRect">
              <a:avLst>
                <a:gd name="adj" fmla="val 16667"/>
              </a:avLst>
            </a:prstGeom>
            <a:solidFill>
              <a:schemeClr val="tx1">
                <a:lumMod val="75000"/>
                <a:lumOff val="25000"/>
              </a:schemeClr>
            </a:solidFill>
            <a:ln w="50800" algn="ctr">
              <a:noFill/>
              <a:round/>
              <a:headEnd/>
              <a:tailEnd/>
            </a:ln>
            <a:effectLst>
              <a:outerShdw dist="35921" dir="2700000" algn="ctr" rotWithShape="0">
                <a:schemeClr val="bg2"/>
              </a:outerShdw>
            </a:effectLst>
          </p:spPr>
          <p:txBody>
            <a:bodyPr wrap="none" anchor="ctr"/>
            <a:lstStyle/>
            <a:p>
              <a:pPr algn="ctr">
                <a:defRPr/>
              </a:pPr>
              <a:r>
                <a:rPr kumimoji="0" lang="en-US" altLang="zh-TW" sz="1000" dirty="0">
                  <a:solidFill>
                    <a:schemeClr val="bg1"/>
                  </a:solidFill>
                  <a:latin typeface="Calibri" pitchFamily="34" charset="0"/>
                  <a:ea typeface="+mn-ea"/>
                  <a:cs typeface="Arial" pitchFamily="34" charset="0"/>
                </a:rPr>
                <a:t>VS-8124 Pro+</a:t>
              </a:r>
            </a:p>
          </p:txBody>
        </p:sp>
      </p:grpSp>
      <p:grpSp>
        <p:nvGrpSpPr>
          <p:cNvPr id="76917" name="群組 126"/>
          <p:cNvGrpSpPr>
            <a:grpSpLocks/>
          </p:cNvGrpSpPr>
          <p:nvPr/>
        </p:nvGrpSpPr>
        <p:grpSpPr bwMode="auto">
          <a:xfrm>
            <a:off x="5534025" y="3611563"/>
            <a:ext cx="863600" cy="431800"/>
            <a:chOff x="4716016" y="3501008"/>
            <a:chExt cx="864096" cy="432048"/>
          </a:xfrm>
        </p:grpSpPr>
        <p:pic>
          <p:nvPicPr>
            <p:cNvPr id="76934" name="圖片 79" descr="Front.png"/>
            <p:cNvPicPr>
              <a:picLocks noChangeAspect="1"/>
            </p:cNvPicPr>
            <p:nvPr/>
          </p:nvPicPr>
          <p:blipFill>
            <a:blip r:embed="rId11"/>
            <a:srcRect b="36008"/>
            <a:stretch>
              <a:fillRect/>
            </a:stretch>
          </p:blipFill>
          <p:spPr bwMode="auto">
            <a:xfrm>
              <a:off x="4716016" y="3501008"/>
              <a:ext cx="450100" cy="288032"/>
            </a:xfrm>
            <a:prstGeom prst="rect">
              <a:avLst/>
            </a:prstGeom>
            <a:noFill/>
            <a:ln w="9525">
              <a:noFill/>
              <a:miter lim="800000"/>
              <a:headEnd/>
              <a:tailEnd/>
            </a:ln>
          </p:spPr>
        </p:pic>
        <p:sp>
          <p:nvSpPr>
            <p:cNvPr id="85" name="AutoShape 12"/>
            <p:cNvSpPr>
              <a:spLocks noChangeArrowheads="1"/>
            </p:cNvSpPr>
            <p:nvPr/>
          </p:nvSpPr>
          <p:spPr bwMode="auto">
            <a:xfrm>
              <a:off x="4787495" y="3788510"/>
              <a:ext cx="792617" cy="144546"/>
            </a:xfrm>
            <a:prstGeom prst="roundRect">
              <a:avLst>
                <a:gd name="adj" fmla="val 16667"/>
              </a:avLst>
            </a:prstGeom>
            <a:solidFill>
              <a:schemeClr val="tx1">
                <a:lumMod val="75000"/>
                <a:lumOff val="25000"/>
              </a:schemeClr>
            </a:solidFill>
            <a:ln w="50800" algn="ctr">
              <a:noFill/>
              <a:round/>
              <a:headEnd/>
              <a:tailEnd/>
            </a:ln>
            <a:effectLst>
              <a:outerShdw dist="35921" dir="2700000" algn="ctr" rotWithShape="0">
                <a:schemeClr val="bg2"/>
              </a:outerShdw>
            </a:effectLst>
          </p:spPr>
          <p:txBody>
            <a:bodyPr wrap="none" anchor="ctr"/>
            <a:lstStyle/>
            <a:p>
              <a:pPr algn="ctr">
                <a:defRPr/>
              </a:pPr>
              <a:r>
                <a:rPr kumimoji="0" lang="en-US" altLang="zh-TW" sz="1000" dirty="0">
                  <a:solidFill>
                    <a:schemeClr val="bg1"/>
                  </a:solidFill>
                  <a:latin typeface="Calibri" pitchFamily="34" charset="0"/>
                  <a:ea typeface="+mn-ea"/>
                  <a:cs typeface="Arial" pitchFamily="34" charset="0"/>
                </a:rPr>
                <a:t>VS-8132 Pro+</a:t>
              </a:r>
            </a:p>
          </p:txBody>
        </p:sp>
        <p:pic>
          <p:nvPicPr>
            <p:cNvPr id="76936" name="Picture 2" descr="D:\QNAP\media\LocalDisplay\LD\LdMonitoring_12 channel+電視_20100902.png"/>
            <p:cNvPicPr>
              <a:picLocks noChangeAspect="1" noChangeArrowheads="1"/>
            </p:cNvPicPr>
            <p:nvPr/>
          </p:nvPicPr>
          <p:blipFill>
            <a:blip r:embed="rId9"/>
            <a:srcRect/>
            <a:stretch>
              <a:fillRect/>
            </a:stretch>
          </p:blipFill>
          <p:spPr bwMode="auto">
            <a:xfrm>
              <a:off x="5148064" y="3501008"/>
              <a:ext cx="353444" cy="323785"/>
            </a:xfrm>
            <a:prstGeom prst="rect">
              <a:avLst/>
            </a:prstGeom>
            <a:noFill/>
            <a:ln w="9525">
              <a:noFill/>
              <a:miter lim="800000"/>
              <a:headEnd/>
              <a:tailEnd/>
            </a:ln>
          </p:spPr>
        </p:pic>
      </p:grpSp>
      <p:sp>
        <p:nvSpPr>
          <p:cNvPr id="76918" name="Text Box 85"/>
          <p:cNvSpPr txBox="1">
            <a:spLocks noChangeArrowheads="1"/>
          </p:cNvSpPr>
          <p:nvPr/>
        </p:nvSpPr>
        <p:spPr bwMode="auto">
          <a:xfrm>
            <a:off x="5470525" y="5030788"/>
            <a:ext cx="3673475" cy="1187450"/>
          </a:xfrm>
          <a:prstGeom prst="rect">
            <a:avLst/>
          </a:prstGeom>
          <a:solidFill>
            <a:schemeClr val="bg1"/>
          </a:solidFill>
          <a:ln w="9525">
            <a:noFill/>
            <a:miter lim="800000"/>
            <a:headEnd/>
            <a:tailEnd/>
          </a:ln>
        </p:spPr>
        <p:txBody>
          <a:bodyPr>
            <a:spAutoFit/>
          </a:bodyPr>
          <a:lstStyle/>
          <a:p>
            <a:r>
              <a:rPr kumimoji="0" lang="en-US" altLang="zh-TW" sz="1600" b="1">
                <a:solidFill>
                  <a:srgbClr val="0D0D0D"/>
                </a:solidFill>
                <a:latin typeface="Calibri" pitchFamily="34" charset="0"/>
                <a:ea typeface="微軟正黑體" pitchFamily="34" charset="-120"/>
                <a:cs typeface="Times New Roman" pitchFamily="18" charset="0"/>
              </a:rPr>
              <a:t>■</a:t>
            </a:r>
            <a:r>
              <a:rPr kumimoji="0" lang="en-US" altLang="zh-TW" sz="1000" b="1">
                <a:latin typeface="Calibri" pitchFamily="34" charset="0"/>
                <a:ea typeface="微軟正黑體" pitchFamily="34" charset="-120"/>
                <a:cs typeface="Times New Roman" pitchFamily="18" charset="0"/>
              </a:rPr>
              <a:t> </a:t>
            </a:r>
            <a:r>
              <a:rPr kumimoji="0" lang="en-US" altLang="zh-TW" sz="1400">
                <a:latin typeface="Calibri" pitchFamily="34" charset="0"/>
                <a:ea typeface="微軟正黑體" pitchFamily="34" charset="-120"/>
                <a:cs typeface="Times New Roman" pitchFamily="18" charset="0"/>
              </a:rPr>
              <a:t>Intel® Ivy Bridge processor</a:t>
            </a:r>
            <a:endParaRPr kumimoji="0" lang="en-US" altLang="zh-TW" sz="1400" b="1">
              <a:solidFill>
                <a:srgbClr val="262626"/>
              </a:solidFill>
              <a:latin typeface="Calibri" pitchFamily="34" charset="0"/>
              <a:ea typeface="微軟正黑體" pitchFamily="34" charset="-120"/>
              <a:cs typeface="Times New Roman" pitchFamily="18" charset="0"/>
            </a:endParaRPr>
          </a:p>
          <a:p>
            <a:r>
              <a:rPr kumimoji="0" lang="en-US" altLang="zh-TW" sz="1400" b="1">
                <a:solidFill>
                  <a:srgbClr val="404040"/>
                </a:solidFill>
                <a:latin typeface="Calibri" pitchFamily="34" charset="0"/>
                <a:ea typeface="微軟正黑體" pitchFamily="34" charset="-120"/>
                <a:cs typeface="Times New Roman" pitchFamily="18" charset="0"/>
              </a:rPr>
              <a:t>■</a:t>
            </a:r>
            <a:r>
              <a:rPr kumimoji="0" lang="en-US" altLang="zh-TW" sz="1400" b="1">
                <a:latin typeface="Calibri" pitchFamily="34" charset="0"/>
                <a:ea typeface="微軟正黑體" pitchFamily="34" charset="-120"/>
                <a:cs typeface="Times New Roman" pitchFamily="18" charset="0"/>
              </a:rPr>
              <a:t> </a:t>
            </a:r>
            <a:r>
              <a:rPr kumimoji="0" lang="en-US" altLang="zh-TW" sz="1400">
                <a:latin typeface="Calibri" pitchFamily="34" charset="0"/>
                <a:ea typeface="微軟正黑體" pitchFamily="34" charset="-120"/>
                <a:cs typeface="Times New Roman" pitchFamily="18" charset="0"/>
              </a:rPr>
              <a:t>Intel® Core™ i3 processor, 4GB DDR3 RAM</a:t>
            </a:r>
          </a:p>
          <a:p>
            <a:r>
              <a:rPr kumimoji="0" lang="en-US" altLang="zh-TW" sz="1400" b="1">
                <a:solidFill>
                  <a:schemeClr val="tx2"/>
                </a:solidFill>
                <a:latin typeface="Calibri" pitchFamily="34" charset="0"/>
                <a:ea typeface="微軟正黑體" pitchFamily="34" charset="-120"/>
                <a:cs typeface="Times New Roman" pitchFamily="18" charset="0"/>
              </a:rPr>
              <a:t>■</a:t>
            </a:r>
            <a:r>
              <a:rPr kumimoji="0" lang="en-US" altLang="zh-TW" sz="1400">
                <a:latin typeface="Calibri" pitchFamily="34" charset="0"/>
                <a:ea typeface="微軟正黑體" pitchFamily="34" charset="-120"/>
                <a:cs typeface="Times New Roman" pitchFamily="18" charset="0"/>
              </a:rPr>
              <a:t> Dual-core Intel 2.6GHz processor, 4GB DDR3 RAM</a:t>
            </a:r>
          </a:p>
          <a:p>
            <a:r>
              <a:rPr kumimoji="0" lang="en-US" altLang="zh-TW" sz="1400" b="1">
                <a:solidFill>
                  <a:srgbClr val="008000"/>
                </a:solidFill>
                <a:latin typeface="Calibri" pitchFamily="34" charset="0"/>
                <a:ea typeface="微軟正黑體" pitchFamily="34" charset="-120"/>
                <a:cs typeface="Times New Roman" pitchFamily="18" charset="0"/>
              </a:rPr>
              <a:t>■</a:t>
            </a:r>
            <a:r>
              <a:rPr kumimoji="0" lang="en-US" altLang="zh-TW" sz="1400" b="1">
                <a:solidFill>
                  <a:srgbClr val="FF9900"/>
                </a:solidFill>
                <a:latin typeface="Calibri" pitchFamily="34" charset="0"/>
                <a:ea typeface="微軟正黑體" pitchFamily="34" charset="-120"/>
                <a:cs typeface="Times New Roman" pitchFamily="18" charset="0"/>
              </a:rPr>
              <a:t> </a:t>
            </a:r>
            <a:r>
              <a:rPr kumimoji="0" lang="en-US" altLang="zh-TW" sz="1400">
                <a:latin typeface="Calibri" pitchFamily="34" charset="0"/>
                <a:ea typeface="微軟正黑體" pitchFamily="34" charset="-120"/>
                <a:cs typeface="Times New Roman" pitchFamily="18" charset="0"/>
              </a:rPr>
              <a:t>Marvell 2.0</a:t>
            </a:r>
            <a:r>
              <a:rPr kumimoji="0" lang="zh-TW" altLang="en-US" sz="1400">
                <a:latin typeface="Calibri" pitchFamily="34" charset="0"/>
                <a:ea typeface="微軟正黑體" pitchFamily="34" charset="-120"/>
                <a:cs typeface="Times New Roman" pitchFamily="18" charset="0"/>
              </a:rPr>
              <a:t> </a:t>
            </a:r>
            <a:r>
              <a:rPr kumimoji="0" lang="en-US" altLang="zh-TW" sz="1400">
                <a:latin typeface="Calibri" pitchFamily="34" charset="0"/>
                <a:ea typeface="微軟正黑體" pitchFamily="34" charset="-120"/>
                <a:cs typeface="Times New Roman" pitchFamily="18" charset="0"/>
              </a:rPr>
              <a:t>GHz CPU, 1GB DDR3 RAM</a:t>
            </a:r>
          </a:p>
        </p:txBody>
      </p:sp>
      <p:grpSp>
        <p:nvGrpSpPr>
          <p:cNvPr id="76919" name="群組 96"/>
          <p:cNvGrpSpPr>
            <a:grpSpLocks/>
          </p:cNvGrpSpPr>
          <p:nvPr/>
        </p:nvGrpSpPr>
        <p:grpSpPr bwMode="auto">
          <a:xfrm>
            <a:off x="8037513" y="2025650"/>
            <a:ext cx="1106487" cy="466725"/>
            <a:chOff x="6777880" y="2025092"/>
            <a:chExt cx="1106488" cy="467804"/>
          </a:xfrm>
        </p:grpSpPr>
        <p:sp>
          <p:nvSpPr>
            <p:cNvPr id="128" name="AutoShape 12"/>
            <p:cNvSpPr>
              <a:spLocks noChangeArrowheads="1"/>
            </p:cNvSpPr>
            <p:nvPr/>
          </p:nvSpPr>
          <p:spPr bwMode="auto">
            <a:xfrm>
              <a:off x="6777880" y="2348100"/>
              <a:ext cx="1106488" cy="144796"/>
            </a:xfrm>
            <a:prstGeom prst="roundRect">
              <a:avLst>
                <a:gd name="adj" fmla="val 16667"/>
              </a:avLst>
            </a:prstGeom>
            <a:solidFill>
              <a:schemeClr val="tx1">
                <a:lumMod val="95000"/>
                <a:lumOff val="5000"/>
              </a:schemeClr>
            </a:solidFill>
            <a:ln w="50800" algn="ctr">
              <a:noFill/>
              <a:round/>
              <a:headEnd/>
              <a:tailEnd/>
            </a:ln>
            <a:effectLst>
              <a:outerShdw dist="35921" dir="2700000" algn="ctr" rotWithShape="0">
                <a:schemeClr val="bg2"/>
              </a:outerShdw>
            </a:effectLst>
          </p:spPr>
          <p:txBody>
            <a:bodyPr wrap="none" anchor="ctr"/>
            <a:lstStyle/>
            <a:p>
              <a:pPr algn="ctr">
                <a:defRPr/>
              </a:pPr>
              <a:r>
                <a:rPr kumimoji="0" lang="en-US" altLang="zh-TW" sz="1000" dirty="0">
                  <a:solidFill>
                    <a:schemeClr val="bg1"/>
                  </a:solidFill>
                  <a:latin typeface="Calibri" pitchFamily="34" charset="0"/>
                  <a:ea typeface="+mn-ea"/>
                  <a:cs typeface="Arial" pitchFamily="34" charset="0"/>
                </a:rPr>
                <a:t>VS-12156U-RP Pro+</a:t>
              </a:r>
            </a:p>
          </p:txBody>
        </p:sp>
        <p:grpSp>
          <p:nvGrpSpPr>
            <p:cNvPr id="76931" name="群組 98"/>
            <p:cNvGrpSpPr>
              <a:grpSpLocks/>
            </p:cNvGrpSpPr>
            <p:nvPr/>
          </p:nvGrpSpPr>
          <p:grpSpPr bwMode="auto">
            <a:xfrm>
              <a:off x="6804248" y="2025092"/>
              <a:ext cx="1080120" cy="323788"/>
              <a:chOff x="6804248" y="1521039"/>
              <a:chExt cx="1080120" cy="323788"/>
            </a:xfrm>
          </p:grpSpPr>
          <p:pic>
            <p:nvPicPr>
              <p:cNvPr id="76932" name="圖片 109" descr="Front.png"/>
              <p:cNvPicPr>
                <a:picLocks noChangeAspect="1"/>
              </p:cNvPicPr>
              <p:nvPr/>
            </p:nvPicPr>
            <p:blipFill>
              <a:blip r:embed="rId12"/>
              <a:srcRect/>
              <a:stretch>
                <a:fillRect/>
              </a:stretch>
            </p:blipFill>
            <p:spPr bwMode="auto">
              <a:xfrm>
                <a:off x="6804248" y="1628675"/>
                <a:ext cx="792088" cy="216152"/>
              </a:xfrm>
              <a:prstGeom prst="rect">
                <a:avLst/>
              </a:prstGeom>
              <a:noFill/>
              <a:ln w="9525">
                <a:noFill/>
                <a:miter lim="800000"/>
                <a:headEnd/>
                <a:tailEnd/>
              </a:ln>
            </p:spPr>
          </p:pic>
          <p:pic>
            <p:nvPicPr>
              <p:cNvPr id="76933" name="Picture 2" descr="D:\QNAP\media\LocalDisplay\LD\LdMonitoring_12 channel+電視_20100902.png"/>
              <p:cNvPicPr>
                <a:picLocks noChangeAspect="1" noChangeArrowheads="1"/>
              </p:cNvPicPr>
              <p:nvPr/>
            </p:nvPicPr>
            <p:blipFill>
              <a:blip r:embed="rId9"/>
              <a:srcRect/>
              <a:stretch>
                <a:fillRect/>
              </a:stretch>
            </p:blipFill>
            <p:spPr bwMode="auto">
              <a:xfrm>
                <a:off x="7530924" y="1521039"/>
                <a:ext cx="353444" cy="323785"/>
              </a:xfrm>
              <a:prstGeom prst="rect">
                <a:avLst/>
              </a:prstGeom>
              <a:noFill/>
              <a:ln w="9525">
                <a:noFill/>
                <a:miter lim="800000"/>
                <a:headEnd/>
                <a:tailEnd/>
              </a:ln>
            </p:spPr>
          </p:pic>
        </p:grpSp>
      </p:grpSp>
      <p:grpSp>
        <p:nvGrpSpPr>
          <p:cNvPr id="76920" name="群組 97"/>
          <p:cNvGrpSpPr>
            <a:grpSpLocks/>
          </p:cNvGrpSpPr>
          <p:nvPr/>
        </p:nvGrpSpPr>
        <p:grpSpPr bwMode="auto">
          <a:xfrm>
            <a:off x="8037513" y="2514600"/>
            <a:ext cx="1106487" cy="468313"/>
            <a:chOff x="6777880" y="2529148"/>
            <a:chExt cx="1106488" cy="467804"/>
          </a:xfrm>
        </p:grpSpPr>
        <p:sp>
          <p:nvSpPr>
            <p:cNvPr id="119" name="AutoShape 12"/>
            <p:cNvSpPr>
              <a:spLocks noChangeArrowheads="1"/>
            </p:cNvSpPr>
            <p:nvPr/>
          </p:nvSpPr>
          <p:spPr bwMode="auto">
            <a:xfrm>
              <a:off x="6777880" y="2852646"/>
              <a:ext cx="1106488" cy="144306"/>
            </a:xfrm>
            <a:prstGeom prst="roundRect">
              <a:avLst>
                <a:gd name="adj" fmla="val 16667"/>
              </a:avLst>
            </a:prstGeom>
            <a:solidFill>
              <a:schemeClr val="tx1">
                <a:lumMod val="95000"/>
                <a:lumOff val="5000"/>
              </a:schemeClr>
            </a:solidFill>
            <a:ln w="50800" algn="ctr">
              <a:noFill/>
              <a:round/>
              <a:headEnd/>
              <a:tailEnd/>
            </a:ln>
            <a:effectLst>
              <a:outerShdw dist="35921" dir="2700000" algn="ctr" rotWithShape="0">
                <a:schemeClr val="bg2"/>
              </a:outerShdw>
            </a:effectLst>
          </p:spPr>
          <p:txBody>
            <a:bodyPr wrap="none" anchor="ctr"/>
            <a:lstStyle/>
            <a:p>
              <a:pPr algn="ctr">
                <a:defRPr/>
              </a:pPr>
              <a:r>
                <a:rPr kumimoji="0" lang="en-US" altLang="zh-TW" sz="1000" dirty="0">
                  <a:solidFill>
                    <a:schemeClr val="bg1"/>
                  </a:solidFill>
                  <a:latin typeface="Calibri" pitchFamily="34" charset="0"/>
                  <a:ea typeface="+mn-ea"/>
                  <a:cs typeface="Arial" pitchFamily="34" charset="0"/>
                </a:rPr>
                <a:t>VS-12148U-RP Pro+</a:t>
              </a:r>
            </a:p>
          </p:txBody>
        </p:sp>
        <p:grpSp>
          <p:nvGrpSpPr>
            <p:cNvPr id="76927" name="群組 113"/>
            <p:cNvGrpSpPr>
              <a:grpSpLocks/>
            </p:cNvGrpSpPr>
            <p:nvPr/>
          </p:nvGrpSpPr>
          <p:grpSpPr bwMode="auto">
            <a:xfrm>
              <a:off x="6804248" y="2529148"/>
              <a:ext cx="1080120" cy="323788"/>
              <a:chOff x="6804248" y="1521039"/>
              <a:chExt cx="1080120" cy="323788"/>
            </a:xfrm>
          </p:grpSpPr>
          <p:pic>
            <p:nvPicPr>
              <p:cNvPr id="76928" name="圖片 114" descr="Front.png"/>
              <p:cNvPicPr>
                <a:picLocks noChangeAspect="1"/>
              </p:cNvPicPr>
              <p:nvPr/>
            </p:nvPicPr>
            <p:blipFill>
              <a:blip r:embed="rId12"/>
              <a:srcRect/>
              <a:stretch>
                <a:fillRect/>
              </a:stretch>
            </p:blipFill>
            <p:spPr bwMode="auto">
              <a:xfrm>
                <a:off x="6804248" y="1628675"/>
                <a:ext cx="792088" cy="216152"/>
              </a:xfrm>
              <a:prstGeom prst="rect">
                <a:avLst/>
              </a:prstGeom>
              <a:noFill/>
              <a:ln w="9525">
                <a:noFill/>
                <a:miter lim="800000"/>
                <a:headEnd/>
                <a:tailEnd/>
              </a:ln>
            </p:spPr>
          </p:pic>
          <p:pic>
            <p:nvPicPr>
              <p:cNvPr id="76929" name="Picture 2" descr="D:\QNAP\media\LocalDisplay\LD\LdMonitoring_12 channel+電視_20100902.png"/>
              <p:cNvPicPr>
                <a:picLocks noChangeAspect="1" noChangeArrowheads="1"/>
              </p:cNvPicPr>
              <p:nvPr/>
            </p:nvPicPr>
            <p:blipFill>
              <a:blip r:embed="rId9"/>
              <a:srcRect/>
              <a:stretch>
                <a:fillRect/>
              </a:stretch>
            </p:blipFill>
            <p:spPr bwMode="auto">
              <a:xfrm>
                <a:off x="7530924" y="1521039"/>
                <a:ext cx="353444" cy="323785"/>
              </a:xfrm>
              <a:prstGeom prst="rect">
                <a:avLst/>
              </a:prstGeom>
              <a:noFill/>
              <a:ln w="9525">
                <a:noFill/>
                <a:miter lim="800000"/>
                <a:headEnd/>
                <a:tailEnd/>
              </a:ln>
            </p:spPr>
          </p:pic>
        </p:grpSp>
      </p:grpSp>
      <p:grpSp>
        <p:nvGrpSpPr>
          <p:cNvPr id="76921" name="群組 98"/>
          <p:cNvGrpSpPr>
            <a:grpSpLocks/>
          </p:cNvGrpSpPr>
          <p:nvPr/>
        </p:nvGrpSpPr>
        <p:grpSpPr bwMode="auto">
          <a:xfrm>
            <a:off x="8037513" y="3033713"/>
            <a:ext cx="1106487" cy="466725"/>
            <a:chOff x="6777880" y="3033204"/>
            <a:chExt cx="1106488" cy="467804"/>
          </a:xfrm>
        </p:grpSpPr>
        <p:sp>
          <p:nvSpPr>
            <p:cNvPr id="124" name="AutoShape 12"/>
            <p:cNvSpPr>
              <a:spLocks noChangeArrowheads="1"/>
            </p:cNvSpPr>
            <p:nvPr/>
          </p:nvSpPr>
          <p:spPr bwMode="auto">
            <a:xfrm>
              <a:off x="6777880" y="3356211"/>
              <a:ext cx="1106488" cy="144797"/>
            </a:xfrm>
            <a:prstGeom prst="roundRect">
              <a:avLst>
                <a:gd name="adj" fmla="val 16667"/>
              </a:avLst>
            </a:prstGeom>
            <a:solidFill>
              <a:schemeClr val="tx1">
                <a:lumMod val="95000"/>
                <a:lumOff val="5000"/>
              </a:schemeClr>
            </a:solidFill>
            <a:ln w="50800" algn="ctr">
              <a:noFill/>
              <a:round/>
              <a:headEnd/>
              <a:tailEnd/>
            </a:ln>
            <a:effectLst>
              <a:outerShdw dist="35921" dir="2700000" algn="ctr" rotWithShape="0">
                <a:schemeClr val="bg2"/>
              </a:outerShdw>
            </a:effectLst>
          </p:spPr>
          <p:txBody>
            <a:bodyPr wrap="none" anchor="ctr"/>
            <a:lstStyle/>
            <a:p>
              <a:pPr algn="ctr">
                <a:defRPr/>
              </a:pPr>
              <a:r>
                <a:rPr kumimoji="0" lang="en-US" altLang="zh-TW" sz="1000" dirty="0">
                  <a:solidFill>
                    <a:schemeClr val="bg1"/>
                  </a:solidFill>
                  <a:latin typeface="Calibri" pitchFamily="34" charset="0"/>
                  <a:ea typeface="+mn-ea"/>
                  <a:cs typeface="Arial" pitchFamily="34" charset="0"/>
                </a:rPr>
                <a:t>VS-12140U-RP Pro+</a:t>
              </a:r>
            </a:p>
          </p:txBody>
        </p:sp>
        <p:grpSp>
          <p:nvGrpSpPr>
            <p:cNvPr id="76923" name="群組 116"/>
            <p:cNvGrpSpPr>
              <a:grpSpLocks/>
            </p:cNvGrpSpPr>
            <p:nvPr/>
          </p:nvGrpSpPr>
          <p:grpSpPr bwMode="auto">
            <a:xfrm>
              <a:off x="6804248" y="3033204"/>
              <a:ext cx="1080120" cy="323788"/>
              <a:chOff x="6804248" y="1521039"/>
              <a:chExt cx="1080120" cy="323788"/>
            </a:xfrm>
          </p:grpSpPr>
          <p:pic>
            <p:nvPicPr>
              <p:cNvPr id="76924" name="圖片 117" descr="Front.png"/>
              <p:cNvPicPr>
                <a:picLocks noChangeAspect="1"/>
              </p:cNvPicPr>
              <p:nvPr/>
            </p:nvPicPr>
            <p:blipFill>
              <a:blip r:embed="rId12"/>
              <a:srcRect/>
              <a:stretch>
                <a:fillRect/>
              </a:stretch>
            </p:blipFill>
            <p:spPr bwMode="auto">
              <a:xfrm>
                <a:off x="6804248" y="1628675"/>
                <a:ext cx="792088" cy="216152"/>
              </a:xfrm>
              <a:prstGeom prst="rect">
                <a:avLst/>
              </a:prstGeom>
              <a:noFill/>
              <a:ln w="9525">
                <a:noFill/>
                <a:miter lim="800000"/>
                <a:headEnd/>
                <a:tailEnd/>
              </a:ln>
            </p:spPr>
          </p:pic>
          <p:pic>
            <p:nvPicPr>
              <p:cNvPr id="76925" name="Picture 2" descr="D:\QNAP\media\LocalDisplay\LD\LdMonitoring_12 channel+電視_20100902.png"/>
              <p:cNvPicPr>
                <a:picLocks noChangeAspect="1" noChangeArrowheads="1"/>
              </p:cNvPicPr>
              <p:nvPr/>
            </p:nvPicPr>
            <p:blipFill>
              <a:blip r:embed="rId9"/>
              <a:srcRect/>
              <a:stretch>
                <a:fillRect/>
              </a:stretch>
            </p:blipFill>
            <p:spPr bwMode="auto">
              <a:xfrm>
                <a:off x="7530924" y="1521039"/>
                <a:ext cx="353444" cy="323785"/>
              </a:xfrm>
              <a:prstGeom prst="rect">
                <a:avLst/>
              </a:prstGeom>
              <a:noFill/>
              <a:ln w="9525">
                <a:noFill/>
                <a:miter lim="800000"/>
                <a:headEnd/>
                <a:tailEnd/>
              </a:ln>
            </p:spPr>
          </p:pic>
        </p:grpSp>
      </p:grpSp>
    </p:spTree>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圖片 13" descr="LOGO-QNAP Security.png"/>
          <p:cNvPicPr>
            <a:picLocks noChangeAspect="1" noChangeArrowheads="1"/>
          </p:cNvPicPr>
          <p:nvPr/>
        </p:nvPicPr>
        <p:blipFill>
          <a:blip r:embed="rId3"/>
          <a:srcRect/>
          <a:stretch>
            <a:fillRect/>
          </a:stretch>
        </p:blipFill>
        <p:spPr bwMode="auto">
          <a:xfrm>
            <a:off x="1182688" y="685800"/>
            <a:ext cx="2141537" cy="765175"/>
          </a:xfrm>
          <a:prstGeom prst="rect">
            <a:avLst/>
          </a:prstGeom>
          <a:noFill/>
          <a:ln w="9525">
            <a:noFill/>
            <a:miter lim="800000"/>
            <a:headEnd/>
            <a:tailEnd/>
          </a:ln>
        </p:spPr>
      </p:pic>
      <p:sp>
        <p:nvSpPr>
          <p:cNvPr id="8" name="TextBox 7"/>
          <p:cNvSpPr txBox="1"/>
          <p:nvPr/>
        </p:nvSpPr>
        <p:spPr>
          <a:xfrm>
            <a:off x="1184055" y="2064955"/>
            <a:ext cx="5800069" cy="2123658"/>
          </a:xfrm>
          <a:prstGeom prst="rect">
            <a:avLst/>
          </a:prstGeom>
          <a:noFill/>
        </p:spPr>
        <p:txBody>
          <a:bodyPr>
            <a:spAutoFit/>
          </a:bodyPr>
          <a:lstStyle/>
          <a:p>
            <a:pPr>
              <a:defRPr/>
            </a:pPr>
            <a:r>
              <a:rPr kumimoji="0" lang="en-US" altLang="zh-TW"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rPr>
              <a:t>4</a:t>
            </a:r>
            <a:r>
              <a:rPr kumimoji="0" lang="sl-SI" altLang="zh-TW"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rPr>
              <a:t>. </a:t>
            </a:r>
            <a:r>
              <a:rPr kumimoji="0" lang="en-US" altLang="zh-TW"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rPr>
              <a:t>In the near future</a:t>
            </a:r>
            <a:endParaRPr kumimoji="0" lang="en-US"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endParaRPr>
          </a:p>
        </p:txBody>
      </p:sp>
      <p:pic>
        <p:nvPicPr>
          <p:cNvPr id="78851" name="Picture 2" descr="http://files.qnap.com/news/pressresource/product/VS-6100Pro_06.PNG"/>
          <p:cNvPicPr>
            <a:picLocks noChangeAspect="1" noChangeArrowheads="1"/>
          </p:cNvPicPr>
          <p:nvPr/>
        </p:nvPicPr>
        <p:blipFill>
          <a:blip r:embed="rId4"/>
          <a:srcRect l="6938" r="6334"/>
          <a:stretch>
            <a:fillRect/>
          </a:stretch>
        </p:blipFill>
        <p:spPr bwMode="auto">
          <a:xfrm>
            <a:off x="7046913" y="3724275"/>
            <a:ext cx="2097087" cy="1509713"/>
          </a:xfrm>
          <a:prstGeom prst="rect">
            <a:avLst/>
          </a:prstGeom>
          <a:noFill/>
          <a:ln w="9525">
            <a:noFill/>
            <a:miter lim="800000"/>
            <a:headEnd/>
            <a:tailEnd/>
          </a:ln>
        </p:spPr>
      </p:pic>
      <p:pic>
        <p:nvPicPr>
          <p:cNvPr id="78852" name="Picture 2" descr="http://files.qnap.com/news/pressresource/product/VS-2100Pro_08.png"/>
          <p:cNvPicPr>
            <a:picLocks noChangeAspect="1" noChangeArrowheads="1"/>
          </p:cNvPicPr>
          <p:nvPr/>
        </p:nvPicPr>
        <p:blipFill>
          <a:blip r:embed="rId5"/>
          <a:srcRect l="28192" r="26421" b="16393"/>
          <a:stretch>
            <a:fillRect/>
          </a:stretch>
        </p:blipFill>
        <p:spPr bwMode="auto">
          <a:xfrm>
            <a:off x="8032750" y="1322388"/>
            <a:ext cx="1057275" cy="1216025"/>
          </a:xfrm>
          <a:prstGeom prst="rect">
            <a:avLst/>
          </a:prstGeom>
          <a:noFill/>
          <a:ln w="9525">
            <a:noFill/>
            <a:miter lim="800000"/>
            <a:headEnd/>
            <a:tailEnd/>
          </a:ln>
        </p:spPr>
      </p:pic>
      <p:pic>
        <p:nvPicPr>
          <p:cNvPr id="78853" name="Picture 4" descr="http://files.qnap.com/news/pressresource/product/VS-4100Pro_05.PNG"/>
          <p:cNvPicPr>
            <a:picLocks noChangeAspect="1" noChangeArrowheads="1"/>
          </p:cNvPicPr>
          <p:nvPr/>
        </p:nvPicPr>
        <p:blipFill>
          <a:blip r:embed="rId6"/>
          <a:srcRect l="13373" r="11589"/>
          <a:stretch>
            <a:fillRect/>
          </a:stretch>
        </p:blipFill>
        <p:spPr bwMode="auto">
          <a:xfrm>
            <a:off x="7537450" y="2479675"/>
            <a:ext cx="1606550" cy="1335088"/>
          </a:xfrm>
          <a:prstGeom prst="rect">
            <a:avLst/>
          </a:prstGeom>
          <a:noFill/>
          <a:ln w="9525">
            <a:noFill/>
            <a:miter lim="800000"/>
            <a:headEnd/>
            <a:tailEnd/>
          </a:ln>
        </p:spPr>
      </p:pic>
      <p:pic>
        <p:nvPicPr>
          <p:cNvPr id="78854" name="Picture 4" descr="http://files.qnap.com/news/pressresource/product/VS-8000Pro_02.png"/>
          <p:cNvPicPr>
            <a:picLocks noChangeAspect="1" noChangeArrowheads="1"/>
          </p:cNvPicPr>
          <p:nvPr/>
        </p:nvPicPr>
        <p:blipFill>
          <a:blip r:embed="rId7"/>
          <a:srcRect l="5414" t="5074" r="3116" b="26701"/>
          <a:stretch>
            <a:fillRect/>
          </a:stretch>
        </p:blipFill>
        <p:spPr bwMode="auto">
          <a:xfrm>
            <a:off x="6275388" y="5065713"/>
            <a:ext cx="2868612" cy="1792287"/>
          </a:xfrm>
          <a:prstGeom prst="rect">
            <a:avLst/>
          </a:prstGeom>
          <a:noFill/>
          <a:ln w="9525">
            <a:noFill/>
            <a:miter lim="800000"/>
            <a:headEnd/>
            <a:tailEnd/>
          </a:ln>
        </p:spPr>
      </p:pic>
      <p:pic>
        <p:nvPicPr>
          <p:cNvPr id="78855" name="圖片 14" descr="VS-12100U-RPPro_09.PNG"/>
          <p:cNvPicPr>
            <a:picLocks noChangeAspect="1"/>
          </p:cNvPicPr>
          <p:nvPr/>
        </p:nvPicPr>
        <p:blipFill>
          <a:blip r:embed="rId8"/>
          <a:srcRect l="2982" t="6017" r="-1472" b="44502"/>
          <a:stretch>
            <a:fillRect/>
          </a:stretch>
        </p:blipFill>
        <p:spPr bwMode="auto">
          <a:xfrm>
            <a:off x="0" y="6191250"/>
            <a:ext cx="2957513" cy="666750"/>
          </a:xfrm>
          <a:prstGeom prst="rect">
            <a:avLst/>
          </a:prstGeom>
          <a:noFill/>
          <a:ln w="9525">
            <a:noFill/>
            <a:miter lim="800000"/>
            <a:headEnd/>
            <a:tailEnd/>
          </a:ln>
        </p:spPr>
      </p:pic>
      <p:pic>
        <p:nvPicPr>
          <p:cNvPr id="78856" name="圖片 13"/>
          <p:cNvPicPr>
            <a:picLocks noChangeAspect="1"/>
          </p:cNvPicPr>
          <p:nvPr/>
        </p:nvPicPr>
        <p:blipFill>
          <a:blip r:embed="rId9">
            <a:clrChange>
              <a:clrFrom>
                <a:srgbClr val="FFFFFF"/>
              </a:clrFrom>
              <a:clrTo>
                <a:srgbClr val="FFFFFF">
                  <a:alpha val="0"/>
                </a:srgbClr>
              </a:clrTo>
            </a:clrChange>
          </a:blip>
          <a:srcRect/>
          <a:stretch>
            <a:fillRect/>
          </a:stretch>
        </p:blipFill>
        <p:spPr bwMode="auto">
          <a:xfrm>
            <a:off x="3121025" y="6184900"/>
            <a:ext cx="2881313" cy="673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825"/>
            <a:ext cx="8229600" cy="790575"/>
          </a:xfrm>
        </p:spPr>
        <p:txBody>
          <a:bodyPr>
            <a:noAutofit/>
          </a:bodyPr>
          <a:lstStyle/>
          <a:p>
            <a:pPr>
              <a:defRPr/>
            </a:pPr>
            <a:r>
              <a:rPr lang="en-US" sz="48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1-1. </a:t>
            </a:r>
            <a:r>
              <a:rPr lang="sl-SI" sz="48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NAS Expansion</a:t>
            </a:r>
            <a:endParaRPr lang="en-US" sz="4800"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endParaRPr>
          </a:p>
        </p:txBody>
      </p:sp>
      <p:sp>
        <p:nvSpPr>
          <p:cNvPr id="7" name="TextBox 6"/>
          <p:cNvSpPr txBox="1"/>
          <p:nvPr/>
        </p:nvSpPr>
        <p:spPr>
          <a:xfrm>
            <a:off x="109538" y="1524000"/>
            <a:ext cx="4589462" cy="4262438"/>
          </a:xfrm>
          <a:prstGeom prst="rect">
            <a:avLst/>
          </a:prstGeom>
          <a:noFill/>
        </p:spPr>
        <p:txBody>
          <a:bodyPr>
            <a:spAutoFit/>
          </a:bodyPr>
          <a:lstStyle/>
          <a:p>
            <a:pPr>
              <a:defRPr/>
            </a:pPr>
            <a:r>
              <a:rPr kumimoji="0" lang="en-US" sz="2300" b="1" dirty="0">
                <a:solidFill>
                  <a:schemeClr val="bg2"/>
                </a:solidFill>
                <a:latin typeface="Calibri" pitchFamily="34" charset="0"/>
                <a:ea typeface="+mn-ea"/>
                <a:cs typeface="Calibri" pitchFamily="34" charset="0"/>
                <a:sym typeface="Wingdings"/>
              </a:rPr>
              <a:t>Expanding our NVR storage</a:t>
            </a:r>
            <a:endParaRPr kumimoji="0" lang="sl-SI" sz="2300" b="1" dirty="0">
              <a:solidFill>
                <a:schemeClr val="bg2"/>
              </a:solidFill>
              <a:latin typeface="Calibri" pitchFamily="34" charset="0"/>
              <a:ea typeface="+mn-ea"/>
              <a:cs typeface="Calibri" pitchFamily="34" charset="0"/>
              <a:sym typeface="Wingdings"/>
            </a:endParaRPr>
          </a:p>
          <a:p>
            <a:pPr>
              <a:defRPr/>
            </a:pPr>
            <a:endParaRPr kumimoji="0" lang="sl-SI" sz="1800" dirty="0">
              <a:solidFill>
                <a:schemeClr val="accent1">
                  <a:lumMod val="75000"/>
                </a:schemeClr>
              </a:solidFill>
              <a:latin typeface="Calibri" pitchFamily="34" charset="0"/>
              <a:ea typeface="+mn-ea"/>
              <a:cs typeface="Calibri" pitchFamily="34" charset="0"/>
              <a:sym typeface="Wingdings"/>
            </a:endParaRPr>
          </a:p>
          <a:p>
            <a:pPr algn="just">
              <a:defRPr/>
            </a:pPr>
            <a:r>
              <a:rPr kumimoji="0" lang="en-US" sz="2300" dirty="0">
                <a:solidFill>
                  <a:schemeClr val="tx1">
                    <a:lumMod val="95000"/>
                    <a:lumOff val="5000"/>
                  </a:schemeClr>
                </a:solidFill>
                <a:latin typeface="Calibri" pitchFamily="34" charset="0"/>
                <a:ea typeface="+mn-ea"/>
                <a:cs typeface="Calibri" pitchFamily="34" charset="0"/>
                <a:sym typeface="Wingdings"/>
              </a:rPr>
              <a:t>With further integration between QNAP’s two core technologies, a limitless storage expansion for all NVRs will be made possible by </a:t>
            </a:r>
            <a:r>
              <a:rPr kumimoji="0" lang="en-US" sz="2300" b="1" dirty="0">
                <a:solidFill>
                  <a:schemeClr val="tx1">
                    <a:lumMod val="95000"/>
                    <a:lumOff val="5000"/>
                  </a:schemeClr>
                </a:solidFill>
                <a:latin typeface="Calibri" pitchFamily="34" charset="0"/>
                <a:ea typeface="+mn-ea"/>
                <a:cs typeface="Calibri" pitchFamily="34" charset="0"/>
                <a:sym typeface="Wingdings"/>
              </a:rPr>
              <a:t>adding multiple NAS servers to the surveillance network</a:t>
            </a:r>
            <a:r>
              <a:rPr kumimoji="0" lang="en-US" sz="2300" dirty="0">
                <a:solidFill>
                  <a:schemeClr val="tx1">
                    <a:lumMod val="95000"/>
                    <a:lumOff val="5000"/>
                  </a:schemeClr>
                </a:solidFill>
                <a:latin typeface="Calibri" pitchFamily="34" charset="0"/>
                <a:ea typeface="+mn-ea"/>
                <a:cs typeface="Calibri" pitchFamily="34" charset="0"/>
                <a:sym typeface="Wingdings"/>
              </a:rPr>
              <a:t>. In the times of the storage consuming megapixel recording, only QNAP will be able to provide sufficient and expandable storage capability at one stop.</a:t>
            </a:r>
            <a:endParaRPr kumimoji="0" lang="sl-SI" sz="2300" dirty="0">
              <a:solidFill>
                <a:schemeClr val="bg2"/>
              </a:solidFill>
              <a:latin typeface="Calibri" pitchFamily="34" charset="0"/>
              <a:ea typeface="+mn-ea"/>
              <a:cs typeface="Calibri" pitchFamily="34" charset="0"/>
              <a:sym typeface="Wingdings"/>
            </a:endParaRPr>
          </a:p>
        </p:txBody>
      </p:sp>
      <p:pic>
        <p:nvPicPr>
          <p:cNvPr id="80899" name="Picture 7" descr="White.bmp"/>
          <p:cNvPicPr>
            <a:picLocks noChangeAspect="1"/>
          </p:cNvPicPr>
          <p:nvPr/>
        </p:nvPicPr>
        <p:blipFill>
          <a:blip r:embed="rId3"/>
          <a:srcRect/>
          <a:stretch>
            <a:fillRect/>
          </a:stretch>
        </p:blipFill>
        <p:spPr bwMode="auto">
          <a:xfrm>
            <a:off x="185738" y="6357938"/>
            <a:ext cx="809625" cy="276225"/>
          </a:xfrm>
          <a:prstGeom prst="rect">
            <a:avLst/>
          </a:prstGeom>
          <a:noFill/>
          <a:ln w="9525">
            <a:noFill/>
            <a:miter lim="800000"/>
            <a:headEnd/>
            <a:tailEnd/>
          </a:ln>
        </p:spPr>
      </p:pic>
      <p:pic>
        <p:nvPicPr>
          <p:cNvPr id="80900" name="Picture 8" descr="Striptek.bmp"/>
          <p:cNvPicPr>
            <a:picLocks noChangeAspect="1"/>
          </p:cNvPicPr>
          <p:nvPr/>
        </p:nvPicPr>
        <p:blipFill>
          <a:blip r:embed="rId4"/>
          <a:srcRect/>
          <a:stretch>
            <a:fillRect/>
          </a:stretch>
        </p:blipFill>
        <p:spPr bwMode="auto">
          <a:xfrm>
            <a:off x="0" y="6210300"/>
            <a:ext cx="9144000" cy="647700"/>
          </a:xfrm>
          <a:prstGeom prst="rect">
            <a:avLst/>
          </a:prstGeom>
          <a:noFill/>
          <a:ln w="9525">
            <a:noFill/>
            <a:miter lim="800000"/>
            <a:headEnd/>
            <a:tailEnd/>
          </a:ln>
        </p:spPr>
      </p:pic>
      <p:pic>
        <p:nvPicPr>
          <p:cNvPr id="80901" name="Picture 9" descr="Pattern1 - Copy (5).bmp"/>
          <p:cNvPicPr>
            <a:picLocks noChangeAspect="1"/>
          </p:cNvPicPr>
          <p:nvPr/>
        </p:nvPicPr>
        <p:blipFill>
          <a:blip r:embed="rId5"/>
          <a:srcRect/>
          <a:stretch>
            <a:fillRect/>
          </a:stretch>
        </p:blipFill>
        <p:spPr bwMode="auto">
          <a:xfrm>
            <a:off x="4848225" y="1638300"/>
            <a:ext cx="4000500" cy="4000500"/>
          </a:xfrm>
          <a:prstGeom prst="rect">
            <a:avLst/>
          </a:prstGeom>
          <a:noFill/>
          <a:ln w="9525">
            <a:noFill/>
            <a:miter lim="800000"/>
            <a:headEnd/>
            <a:tailEnd/>
          </a:ln>
        </p:spPr>
      </p:pic>
      <p:sp>
        <p:nvSpPr>
          <p:cNvPr id="12" name="TextBox 11"/>
          <p:cNvSpPr txBox="1"/>
          <p:nvPr/>
        </p:nvSpPr>
        <p:spPr>
          <a:xfrm>
            <a:off x="0" y="6324600"/>
            <a:ext cx="9144000" cy="461665"/>
          </a:xfrm>
          <a:prstGeom prst="rect">
            <a:avLst/>
          </a:prstGeom>
          <a:noFill/>
        </p:spPr>
        <p:txBody>
          <a:bodyPr>
            <a:spAutoFit/>
          </a:bodyPr>
          <a:lstStyle/>
          <a:p>
            <a:pPr algn="r">
              <a:defRPr/>
            </a:pPr>
            <a:r>
              <a:rPr kumimoji="0" lang="en-US" sz="2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a typeface="+mn-ea"/>
              </a:rPr>
              <a:t>In the near future</a:t>
            </a:r>
          </a:p>
        </p:txBody>
      </p:sp>
      <p:pic>
        <p:nvPicPr>
          <p:cNvPr id="80903" name="Picture 12" descr="NasExpansion.jpg"/>
          <p:cNvPicPr>
            <a:picLocks noChangeAspect="1"/>
          </p:cNvPicPr>
          <p:nvPr/>
        </p:nvPicPr>
        <p:blipFill>
          <a:blip r:embed="rId6"/>
          <a:srcRect/>
          <a:stretch>
            <a:fillRect/>
          </a:stretch>
        </p:blipFill>
        <p:spPr bwMode="auto">
          <a:xfrm>
            <a:off x="4864100" y="1638300"/>
            <a:ext cx="4000500" cy="4000500"/>
          </a:xfrm>
          <a:prstGeom prst="rect">
            <a:avLst/>
          </a:prstGeom>
          <a:noFill/>
          <a:ln w="9525">
            <a:noFill/>
            <a:miter lim="800000"/>
            <a:headEnd/>
            <a:tailEnd/>
          </a:ln>
        </p:spPr>
      </p:pic>
      <p:sp>
        <p:nvSpPr>
          <p:cNvPr id="14" name="Up Arrow 13"/>
          <p:cNvSpPr/>
          <p:nvPr/>
        </p:nvSpPr>
        <p:spPr bwMode="auto">
          <a:xfrm>
            <a:off x="5276850" y="2857500"/>
            <a:ext cx="419100" cy="504825"/>
          </a:xfrm>
          <a:prstGeom prst="upArrow">
            <a:avLst/>
          </a:prstGeom>
          <a:solidFill>
            <a:schemeClr val="tx1">
              <a:lumMod val="50000"/>
              <a:lumOff val="50000"/>
            </a:schemeClr>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wrap="none" lIns="90000" tIns="46800" rIns="90000" bIns="46800" anchor="ctr"/>
          <a:lstStyle/>
          <a:p>
            <a:pPr>
              <a:defRPr/>
            </a:pPr>
            <a:endParaRPr kumimoji="0" lang="en-US" dirty="0">
              <a:solidFill>
                <a:schemeClr val="tx1"/>
              </a:solidFill>
            </a:endParaRPr>
          </a:p>
        </p:txBody>
      </p:sp>
      <p:sp>
        <p:nvSpPr>
          <p:cNvPr id="15" name="Up Arrow 14"/>
          <p:cNvSpPr/>
          <p:nvPr/>
        </p:nvSpPr>
        <p:spPr bwMode="auto">
          <a:xfrm>
            <a:off x="6067425" y="2857500"/>
            <a:ext cx="419100" cy="504825"/>
          </a:xfrm>
          <a:prstGeom prst="upArrow">
            <a:avLst/>
          </a:prstGeom>
          <a:solidFill>
            <a:schemeClr val="tx1">
              <a:lumMod val="50000"/>
              <a:lumOff val="50000"/>
            </a:schemeClr>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wrap="none" lIns="90000" tIns="46800" rIns="90000" bIns="46800" anchor="ctr"/>
          <a:lstStyle/>
          <a:p>
            <a:pPr>
              <a:defRPr/>
            </a:pPr>
            <a:endParaRPr kumimoji="0" lang="en-US" dirty="0">
              <a:solidFill>
                <a:schemeClr val="tx1"/>
              </a:solidFill>
            </a:endParaRPr>
          </a:p>
        </p:txBody>
      </p:sp>
      <p:sp>
        <p:nvSpPr>
          <p:cNvPr id="16" name="Up Arrow 15"/>
          <p:cNvSpPr/>
          <p:nvPr/>
        </p:nvSpPr>
        <p:spPr bwMode="auto">
          <a:xfrm>
            <a:off x="6934200" y="2876550"/>
            <a:ext cx="419100" cy="504825"/>
          </a:xfrm>
          <a:prstGeom prst="upArrow">
            <a:avLst/>
          </a:prstGeom>
          <a:solidFill>
            <a:schemeClr val="tx1">
              <a:lumMod val="50000"/>
              <a:lumOff val="50000"/>
            </a:schemeClr>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wrap="none" lIns="90000" tIns="46800" rIns="90000" bIns="46800" anchor="ctr"/>
          <a:lstStyle/>
          <a:p>
            <a:pPr>
              <a:defRPr/>
            </a:pPr>
            <a:endParaRPr kumimoji="0" lang="en-US" dirty="0">
              <a:solidFill>
                <a:schemeClr val="tx1"/>
              </a:solidFill>
            </a:endParaRPr>
          </a:p>
        </p:txBody>
      </p:sp>
      <p:sp>
        <p:nvSpPr>
          <p:cNvPr id="17" name="Up Arrow 16"/>
          <p:cNvSpPr/>
          <p:nvPr/>
        </p:nvSpPr>
        <p:spPr bwMode="auto">
          <a:xfrm>
            <a:off x="7820025" y="2905125"/>
            <a:ext cx="419100" cy="838200"/>
          </a:xfrm>
          <a:prstGeom prst="upArrow">
            <a:avLst/>
          </a:prstGeom>
          <a:solidFill>
            <a:schemeClr val="tx1">
              <a:lumMod val="50000"/>
              <a:lumOff val="50000"/>
            </a:schemeClr>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wrap="none" lIns="90000" tIns="46800" rIns="90000" bIns="46800" anchor="ctr"/>
          <a:lstStyle/>
          <a:p>
            <a:pPr>
              <a:defRPr/>
            </a:pPr>
            <a:endParaRPr kumimoji="0" lang="en-US" dirty="0">
              <a:solidFill>
                <a:schemeClr val="tx1"/>
              </a:solidFill>
            </a:endParaRPr>
          </a:p>
        </p:txBody>
      </p:sp>
      <p:sp>
        <p:nvSpPr>
          <p:cNvPr id="23" name="綵帶 (弧形向下) 22"/>
          <p:cNvSpPr/>
          <p:nvPr/>
        </p:nvSpPr>
        <p:spPr bwMode="auto">
          <a:xfrm>
            <a:off x="5154613" y="0"/>
            <a:ext cx="3989387" cy="1344613"/>
          </a:xfrm>
          <a:prstGeom prst="ellipseRibbon">
            <a:avLst>
              <a:gd name="adj1" fmla="val 38636"/>
              <a:gd name="adj2" fmla="val 71498"/>
              <a:gd name="adj3" fmla="val 12500"/>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wrap="none" lIns="90000" tIns="46800" rIns="90000" bIns="46800" anchor="ctr"/>
          <a:lstStyle/>
          <a:p>
            <a:pPr>
              <a:defRPr/>
            </a:pPr>
            <a:endParaRPr kumimoji="0" lang="zh-TW" altLang="en-US">
              <a:solidFill>
                <a:schemeClr val="tx1"/>
              </a:solidFill>
            </a:endParaRPr>
          </a:p>
        </p:txBody>
      </p:sp>
      <p:sp>
        <p:nvSpPr>
          <p:cNvPr id="24" name="TextBox 11"/>
          <p:cNvSpPr txBox="1"/>
          <p:nvPr/>
        </p:nvSpPr>
        <p:spPr>
          <a:xfrm>
            <a:off x="5648041" y="657197"/>
            <a:ext cx="2955636" cy="707886"/>
          </a:xfrm>
          <a:prstGeom prst="rect">
            <a:avLst/>
          </a:prstGeom>
          <a:noFill/>
        </p:spPr>
        <p:txBody>
          <a:bodyPr>
            <a:spAutoFit/>
          </a:bodyPr>
          <a:lstStyle/>
          <a:p>
            <a:pPr algn="ctr">
              <a:defRPr/>
            </a:pPr>
            <a:r>
              <a:rPr kumimoji="0" lang="en-US" b="1" spc="50" dirty="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ea typeface="+mn-ea"/>
              </a:rPr>
              <a:t>Official support at FW4.1.0</a:t>
            </a:r>
            <a:endParaRPr kumimoji="0" lang="en-US" sz="2400" b="1" spc="50" dirty="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ea typeface="+mn-ea"/>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825"/>
            <a:ext cx="8229600" cy="790575"/>
          </a:xfrm>
        </p:spPr>
        <p:txBody>
          <a:bodyPr>
            <a:noAutofit/>
          </a:bodyPr>
          <a:lstStyle/>
          <a:p>
            <a:pPr>
              <a:defRPr/>
            </a:pPr>
            <a:r>
              <a:rPr lang="en-US" sz="48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1-2.</a:t>
            </a:r>
            <a:r>
              <a:rPr lang="sl-SI" sz="48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NAS Expansion</a:t>
            </a:r>
            <a:endParaRPr lang="en-US" sz="4800"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endParaRPr>
          </a:p>
        </p:txBody>
      </p:sp>
      <p:pic>
        <p:nvPicPr>
          <p:cNvPr id="82946" name="Picture 7" descr="White.bmp"/>
          <p:cNvPicPr>
            <a:picLocks noChangeAspect="1"/>
          </p:cNvPicPr>
          <p:nvPr/>
        </p:nvPicPr>
        <p:blipFill>
          <a:blip r:embed="rId3"/>
          <a:srcRect/>
          <a:stretch>
            <a:fillRect/>
          </a:stretch>
        </p:blipFill>
        <p:spPr bwMode="auto">
          <a:xfrm>
            <a:off x="185738" y="6357938"/>
            <a:ext cx="809625" cy="276225"/>
          </a:xfrm>
          <a:prstGeom prst="rect">
            <a:avLst/>
          </a:prstGeom>
          <a:noFill/>
          <a:ln w="9525">
            <a:noFill/>
            <a:miter lim="800000"/>
            <a:headEnd/>
            <a:tailEnd/>
          </a:ln>
        </p:spPr>
      </p:pic>
      <p:pic>
        <p:nvPicPr>
          <p:cNvPr id="82947" name="Picture 8" descr="Striptek.bmp"/>
          <p:cNvPicPr>
            <a:picLocks noChangeAspect="1"/>
          </p:cNvPicPr>
          <p:nvPr/>
        </p:nvPicPr>
        <p:blipFill>
          <a:blip r:embed="rId4"/>
          <a:srcRect/>
          <a:stretch>
            <a:fillRect/>
          </a:stretch>
        </p:blipFill>
        <p:spPr bwMode="auto">
          <a:xfrm>
            <a:off x="0" y="6210300"/>
            <a:ext cx="9144000" cy="647700"/>
          </a:xfrm>
          <a:prstGeom prst="rect">
            <a:avLst/>
          </a:prstGeom>
          <a:noFill/>
          <a:ln w="9525">
            <a:noFill/>
            <a:miter lim="800000"/>
            <a:headEnd/>
            <a:tailEnd/>
          </a:ln>
        </p:spPr>
      </p:pic>
      <p:pic>
        <p:nvPicPr>
          <p:cNvPr id="82948" name="Picture 2" descr="C:\Users\Rebecca\Desktop\QNAP VioStor NVR Info\SSE_NAS Expension\QNAP NVR_Concept of SSE.png"/>
          <p:cNvPicPr>
            <a:picLocks noChangeAspect="1" noChangeArrowheads="1"/>
          </p:cNvPicPr>
          <p:nvPr/>
        </p:nvPicPr>
        <p:blipFill>
          <a:blip r:embed="rId5"/>
          <a:srcRect t="15581" b="9518"/>
          <a:stretch>
            <a:fillRect/>
          </a:stretch>
        </p:blipFill>
        <p:spPr bwMode="auto">
          <a:xfrm>
            <a:off x="234950" y="1130300"/>
            <a:ext cx="8729663" cy="4902200"/>
          </a:xfrm>
          <a:prstGeom prst="rect">
            <a:avLst/>
          </a:prstGeom>
          <a:noFill/>
          <a:ln w="9525">
            <a:noFill/>
            <a:miter lim="800000"/>
            <a:headEnd/>
            <a:tailEnd/>
          </a:ln>
        </p:spPr>
      </p:pic>
      <p:sp>
        <p:nvSpPr>
          <p:cNvPr id="14" name="TextBox 11"/>
          <p:cNvSpPr txBox="1"/>
          <p:nvPr/>
        </p:nvSpPr>
        <p:spPr>
          <a:xfrm>
            <a:off x="0" y="6324600"/>
            <a:ext cx="9144000" cy="461665"/>
          </a:xfrm>
          <a:prstGeom prst="rect">
            <a:avLst/>
          </a:prstGeom>
          <a:noFill/>
        </p:spPr>
        <p:txBody>
          <a:bodyPr>
            <a:spAutoFit/>
          </a:bodyPr>
          <a:lstStyle/>
          <a:p>
            <a:pPr algn="r">
              <a:defRPr/>
            </a:pPr>
            <a:r>
              <a:rPr kumimoji="0" lang="en-US" sz="2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a typeface="+mn-ea"/>
              </a:rPr>
              <a:t>In the near future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44620" y="181986"/>
            <a:ext cx="8520112" cy="647700"/>
          </a:xfrm>
        </p:spPr>
        <p:txBody>
          <a:bodyPr/>
          <a:lstStyle/>
          <a:p>
            <a:pPr>
              <a:defRPr/>
            </a:pPr>
            <a:r>
              <a:rPr lang="en-US" altLang="zh-TW" sz="48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2. Smart Recording</a:t>
            </a:r>
            <a:endParaRPr lang="zh-TW" altLang="en-US" sz="48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endParaRPr>
          </a:p>
        </p:txBody>
      </p:sp>
      <p:pic>
        <p:nvPicPr>
          <p:cNvPr id="84994" name="Picture 8" descr="Striptek.bmp"/>
          <p:cNvPicPr>
            <a:picLocks noChangeAspect="1"/>
          </p:cNvPicPr>
          <p:nvPr/>
        </p:nvPicPr>
        <p:blipFill>
          <a:blip r:embed="rId3"/>
          <a:srcRect/>
          <a:stretch>
            <a:fillRect/>
          </a:stretch>
        </p:blipFill>
        <p:spPr bwMode="auto">
          <a:xfrm>
            <a:off x="0" y="6210300"/>
            <a:ext cx="9144000" cy="647700"/>
          </a:xfrm>
          <a:prstGeom prst="rect">
            <a:avLst/>
          </a:prstGeom>
          <a:noFill/>
          <a:ln w="9525">
            <a:noFill/>
            <a:miter lim="800000"/>
            <a:headEnd/>
            <a:tailEnd/>
          </a:ln>
        </p:spPr>
      </p:pic>
      <p:sp>
        <p:nvSpPr>
          <p:cNvPr id="11" name="TextBox 11"/>
          <p:cNvSpPr txBox="1"/>
          <p:nvPr/>
        </p:nvSpPr>
        <p:spPr>
          <a:xfrm>
            <a:off x="0" y="6324600"/>
            <a:ext cx="9144000" cy="461665"/>
          </a:xfrm>
          <a:prstGeom prst="rect">
            <a:avLst/>
          </a:prstGeom>
          <a:noFill/>
        </p:spPr>
        <p:txBody>
          <a:bodyPr>
            <a:spAutoFit/>
          </a:bodyPr>
          <a:lstStyle/>
          <a:p>
            <a:pPr algn="r">
              <a:defRPr/>
            </a:pPr>
            <a:r>
              <a:rPr kumimoji="0" lang="en-US" sz="2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a typeface="+mn-ea"/>
              </a:rPr>
              <a:t>In the near future</a:t>
            </a:r>
          </a:p>
        </p:txBody>
      </p:sp>
      <p:sp>
        <p:nvSpPr>
          <p:cNvPr id="14" name="綵帶 (弧形向下) 13"/>
          <p:cNvSpPr/>
          <p:nvPr/>
        </p:nvSpPr>
        <p:spPr bwMode="auto">
          <a:xfrm>
            <a:off x="5154613" y="0"/>
            <a:ext cx="3989387" cy="1344613"/>
          </a:xfrm>
          <a:prstGeom prst="ellipseRibbon">
            <a:avLst>
              <a:gd name="adj1" fmla="val 38636"/>
              <a:gd name="adj2" fmla="val 71498"/>
              <a:gd name="adj3" fmla="val 12500"/>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wrap="none" lIns="90000" tIns="46800" rIns="90000" bIns="46800" anchor="ctr"/>
          <a:lstStyle/>
          <a:p>
            <a:pPr>
              <a:defRPr/>
            </a:pPr>
            <a:endParaRPr kumimoji="0" lang="zh-TW" altLang="en-US">
              <a:solidFill>
                <a:schemeClr val="tx1"/>
              </a:solidFill>
            </a:endParaRPr>
          </a:p>
        </p:txBody>
      </p:sp>
      <p:sp>
        <p:nvSpPr>
          <p:cNvPr id="15" name="TextBox 11"/>
          <p:cNvSpPr txBox="1"/>
          <p:nvPr/>
        </p:nvSpPr>
        <p:spPr>
          <a:xfrm>
            <a:off x="5648041" y="657197"/>
            <a:ext cx="2955636" cy="707886"/>
          </a:xfrm>
          <a:prstGeom prst="rect">
            <a:avLst/>
          </a:prstGeom>
          <a:noFill/>
        </p:spPr>
        <p:txBody>
          <a:bodyPr>
            <a:spAutoFit/>
          </a:bodyPr>
          <a:lstStyle/>
          <a:p>
            <a:pPr algn="ctr">
              <a:defRPr/>
            </a:pPr>
            <a:r>
              <a:rPr kumimoji="0" lang="en-US" b="1" spc="50" dirty="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ea typeface="+mn-ea"/>
              </a:rPr>
              <a:t>Official support at FW4.1.0</a:t>
            </a:r>
            <a:endParaRPr kumimoji="0" lang="en-US" sz="2400" b="1" spc="50" dirty="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ea typeface="+mn-ea"/>
            </a:endParaRPr>
          </a:p>
        </p:txBody>
      </p:sp>
      <p:pic>
        <p:nvPicPr>
          <p:cNvPr id="84998" name="Picture 2" descr="features_smartrec"/>
          <p:cNvPicPr>
            <a:picLocks noChangeAspect="1" noChangeArrowheads="1"/>
          </p:cNvPicPr>
          <p:nvPr/>
        </p:nvPicPr>
        <p:blipFill>
          <a:blip r:embed="rId4"/>
          <a:srcRect r="27399"/>
          <a:stretch>
            <a:fillRect/>
          </a:stretch>
        </p:blipFill>
        <p:spPr bwMode="auto">
          <a:xfrm>
            <a:off x="2090738" y="1535113"/>
            <a:ext cx="4972050" cy="3019425"/>
          </a:xfrm>
          <a:prstGeom prst="rect">
            <a:avLst/>
          </a:prstGeom>
          <a:noFill/>
          <a:ln w="9525">
            <a:noFill/>
            <a:miter lim="800000"/>
            <a:headEnd/>
            <a:tailEnd/>
          </a:ln>
        </p:spPr>
      </p:pic>
      <p:pic>
        <p:nvPicPr>
          <p:cNvPr id="84999" name="Picture 5"/>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794250" y="1985963"/>
            <a:ext cx="2009775" cy="2543175"/>
          </a:xfrm>
          <a:prstGeom prst="rect">
            <a:avLst/>
          </a:prstGeom>
          <a:noFill/>
          <a:ln w="9525">
            <a:noFill/>
            <a:miter lim="800000"/>
            <a:headEnd/>
            <a:tailEnd/>
          </a:ln>
        </p:spPr>
      </p:pic>
      <p:sp>
        <p:nvSpPr>
          <p:cNvPr id="85000" name="文字方塊 8"/>
          <p:cNvSpPr txBox="1">
            <a:spLocks noChangeArrowheads="1"/>
          </p:cNvSpPr>
          <p:nvPr/>
        </p:nvSpPr>
        <p:spPr bwMode="auto">
          <a:xfrm>
            <a:off x="536575" y="4667250"/>
            <a:ext cx="8054975" cy="830263"/>
          </a:xfrm>
          <a:prstGeom prst="rect">
            <a:avLst/>
          </a:prstGeom>
          <a:noFill/>
          <a:ln w="9525">
            <a:noFill/>
            <a:miter lim="800000"/>
            <a:headEnd/>
            <a:tailEnd/>
          </a:ln>
        </p:spPr>
        <p:txBody>
          <a:bodyPr>
            <a:spAutoFit/>
          </a:bodyPr>
          <a:lstStyle/>
          <a:p>
            <a:pPr algn="ctr"/>
            <a:r>
              <a:rPr kumimoji="0" lang="en-US" altLang="zh-TW" sz="2400" b="1">
                <a:latin typeface="Calibri" pitchFamily="34" charset="0"/>
              </a:rPr>
              <a:t>When event is occurred, VioStor NVR switch to Megapixel or high fps recording</a:t>
            </a:r>
            <a:endParaRPr kumimoji="0" lang="zh-TW" altLang="en-US" sz="2400" b="1">
              <a:latin typeface="Calibri" pitchFamily="34" charset="0"/>
            </a:endParaRPr>
          </a:p>
        </p:txBody>
      </p:sp>
      <p:sp>
        <p:nvSpPr>
          <p:cNvPr id="12" name="文字方塊 11"/>
          <p:cNvSpPr txBox="1"/>
          <p:nvPr/>
        </p:nvSpPr>
        <p:spPr>
          <a:xfrm>
            <a:off x="188913" y="5449888"/>
            <a:ext cx="8955087" cy="830262"/>
          </a:xfrm>
          <a:prstGeom prst="rect">
            <a:avLst/>
          </a:prstGeom>
          <a:noFill/>
        </p:spPr>
        <p:txBody>
          <a:bodyPr>
            <a:spAutoFit/>
          </a:bodyPr>
          <a:lstStyle/>
          <a:p>
            <a:pPr>
              <a:defRPr/>
            </a:pPr>
            <a:r>
              <a:rPr kumimoji="0" lang="en-US" altLang="zh-TW" sz="2400" b="1" dirty="0">
                <a:solidFill>
                  <a:schemeClr val="bg2">
                    <a:lumMod val="75000"/>
                  </a:schemeClr>
                </a:solidFill>
                <a:latin typeface="Calibri" pitchFamily="34" charset="0"/>
                <a:ea typeface="+mn-ea"/>
              </a:rPr>
              <a:t>Benefit</a:t>
            </a:r>
            <a:r>
              <a:rPr kumimoji="0" lang="en-US" altLang="zh-TW" sz="2400" dirty="0">
                <a:solidFill>
                  <a:schemeClr val="bg2">
                    <a:lumMod val="75000"/>
                  </a:schemeClr>
                </a:solidFill>
                <a:latin typeface="Calibri" pitchFamily="34" charset="0"/>
                <a:ea typeface="+mn-ea"/>
              </a:rPr>
              <a:t>: Save plenty of storage capacity and only record the important moment which had event trigger</a:t>
            </a:r>
            <a:endParaRPr kumimoji="0" lang="zh-TW" altLang="en-US" sz="2400" dirty="0">
              <a:solidFill>
                <a:schemeClr val="bg2">
                  <a:lumMod val="75000"/>
                </a:schemeClr>
              </a:solidFill>
              <a:latin typeface="Calibri" pitchFamily="34" charset="0"/>
              <a:ea typeface="+mn-ea"/>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44620" y="181986"/>
            <a:ext cx="8520112" cy="647700"/>
          </a:xfrm>
        </p:spPr>
        <p:txBody>
          <a:bodyPr/>
          <a:lstStyle/>
          <a:p>
            <a:pPr>
              <a:defRPr/>
            </a:pPr>
            <a:r>
              <a:rPr lang="en-US" altLang="zh-TW" sz="48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3. Edge Recording</a:t>
            </a:r>
            <a:endParaRPr lang="zh-TW" altLang="en-US" sz="48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endParaRPr>
          </a:p>
        </p:txBody>
      </p:sp>
      <p:sp>
        <p:nvSpPr>
          <p:cNvPr id="87042" name="內容版面配置區 2"/>
          <p:cNvSpPr>
            <a:spLocks noGrp="1"/>
          </p:cNvSpPr>
          <p:nvPr>
            <p:ph idx="1"/>
          </p:nvPr>
        </p:nvSpPr>
        <p:spPr>
          <a:xfrm>
            <a:off x="512763" y="4240213"/>
            <a:ext cx="8062912" cy="1882775"/>
          </a:xfrm>
        </p:spPr>
        <p:txBody>
          <a:bodyPr/>
          <a:lstStyle/>
          <a:p>
            <a:pPr indent="-7938">
              <a:buFont typeface="Wingdings" pitchFamily="2" charset="2"/>
              <a:buNone/>
            </a:pPr>
            <a:r>
              <a:rPr lang="en-US" altLang="zh-TW" sz="2200" smtClean="0">
                <a:solidFill>
                  <a:srgbClr val="0D0D0D"/>
                </a:solidFill>
                <a:latin typeface="Calibri" pitchFamily="34" charset="0"/>
                <a:ea typeface="新細明體" charset="-120"/>
                <a:sym typeface="Wingdings" pitchFamily="2" charset="2"/>
              </a:rPr>
              <a:t>New possibilities for flexible and reliable recording solutions- Edge storage (failover recording). QNAP VioStor NVR will support seamless video clips, although camera loses connection with the NVR . Lost videos will be automatically saved in QNAP NVR when camera get connection with NVR again.</a:t>
            </a:r>
          </a:p>
          <a:p>
            <a:pPr indent="-7938">
              <a:buFont typeface="Wingdings" pitchFamily="2" charset="2"/>
              <a:buNone/>
            </a:pPr>
            <a:endParaRPr lang="zh-TW" altLang="en-US" sz="2200" smtClean="0">
              <a:solidFill>
                <a:srgbClr val="0D0D0D"/>
              </a:solidFill>
              <a:latin typeface="Calibri" pitchFamily="34" charset="0"/>
              <a:ea typeface="新細明體" charset="-120"/>
              <a:sym typeface="Wingdings" pitchFamily="2" charset="2"/>
            </a:endParaRPr>
          </a:p>
        </p:txBody>
      </p:sp>
      <p:pic>
        <p:nvPicPr>
          <p:cNvPr id="87043" name="Picture 8" descr="Striptek.bmp"/>
          <p:cNvPicPr>
            <a:picLocks noChangeAspect="1"/>
          </p:cNvPicPr>
          <p:nvPr/>
        </p:nvPicPr>
        <p:blipFill>
          <a:blip r:embed="rId3"/>
          <a:srcRect/>
          <a:stretch>
            <a:fillRect/>
          </a:stretch>
        </p:blipFill>
        <p:spPr bwMode="auto">
          <a:xfrm>
            <a:off x="0" y="6210300"/>
            <a:ext cx="9144000" cy="647700"/>
          </a:xfrm>
          <a:prstGeom prst="rect">
            <a:avLst/>
          </a:prstGeom>
          <a:noFill/>
          <a:ln w="9525">
            <a:noFill/>
            <a:miter lim="800000"/>
            <a:headEnd/>
            <a:tailEnd/>
          </a:ln>
        </p:spPr>
      </p:pic>
      <p:sp>
        <p:nvSpPr>
          <p:cNvPr id="11" name="TextBox 11"/>
          <p:cNvSpPr txBox="1"/>
          <p:nvPr/>
        </p:nvSpPr>
        <p:spPr>
          <a:xfrm>
            <a:off x="0" y="6324600"/>
            <a:ext cx="9144000" cy="461665"/>
          </a:xfrm>
          <a:prstGeom prst="rect">
            <a:avLst/>
          </a:prstGeom>
          <a:noFill/>
        </p:spPr>
        <p:txBody>
          <a:bodyPr>
            <a:spAutoFit/>
          </a:bodyPr>
          <a:lstStyle/>
          <a:p>
            <a:pPr algn="r">
              <a:defRPr/>
            </a:pPr>
            <a:r>
              <a:rPr kumimoji="0" lang="en-US" sz="2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a typeface="+mn-ea"/>
              </a:rPr>
              <a:t>In the near future</a:t>
            </a:r>
          </a:p>
        </p:txBody>
      </p:sp>
      <p:pic>
        <p:nvPicPr>
          <p:cNvPr id="87045" name="Picture 3"/>
          <p:cNvPicPr>
            <a:picLocks noChangeAspect="1" noChangeArrowheads="1"/>
          </p:cNvPicPr>
          <p:nvPr/>
        </p:nvPicPr>
        <p:blipFill>
          <a:blip r:embed="rId4"/>
          <a:srcRect/>
          <a:stretch>
            <a:fillRect/>
          </a:stretch>
        </p:blipFill>
        <p:spPr bwMode="auto">
          <a:xfrm>
            <a:off x="792163" y="1179513"/>
            <a:ext cx="7270750" cy="2755900"/>
          </a:xfrm>
          <a:prstGeom prst="rect">
            <a:avLst/>
          </a:prstGeom>
          <a:noFill/>
          <a:ln w="9525">
            <a:noFill/>
            <a:miter lim="800000"/>
            <a:headEnd/>
            <a:tailEnd/>
          </a:ln>
        </p:spPr>
      </p:pic>
      <p:pic>
        <p:nvPicPr>
          <p:cNvPr id="87046" name="圖片 40" descr="TS-879U-RP_正面_小.png"/>
          <p:cNvPicPr>
            <a:picLocks noChangeAspect="1"/>
          </p:cNvPicPr>
          <p:nvPr/>
        </p:nvPicPr>
        <p:blipFill>
          <a:blip r:embed="rId5"/>
          <a:srcRect/>
          <a:stretch>
            <a:fillRect/>
          </a:stretch>
        </p:blipFill>
        <p:spPr bwMode="auto">
          <a:xfrm>
            <a:off x="5576888" y="2222500"/>
            <a:ext cx="1738312" cy="452438"/>
          </a:xfrm>
          <a:prstGeom prst="rect">
            <a:avLst/>
          </a:prstGeom>
          <a:noFill/>
          <a:ln w="9525">
            <a:noFill/>
            <a:miter lim="800000"/>
            <a:headEnd/>
            <a:tailEnd/>
          </a:ln>
        </p:spPr>
      </p:pic>
      <p:sp>
        <p:nvSpPr>
          <p:cNvPr id="87047" name="文字方塊 12"/>
          <p:cNvSpPr txBox="1">
            <a:spLocks noChangeArrowheads="1"/>
          </p:cNvSpPr>
          <p:nvPr/>
        </p:nvSpPr>
        <p:spPr bwMode="auto">
          <a:xfrm>
            <a:off x="6678613" y="3657600"/>
            <a:ext cx="1365250" cy="246063"/>
          </a:xfrm>
          <a:prstGeom prst="rect">
            <a:avLst/>
          </a:prstGeom>
          <a:noFill/>
          <a:ln w="9525">
            <a:noFill/>
            <a:miter lim="800000"/>
            <a:headEnd/>
            <a:tailEnd/>
          </a:ln>
        </p:spPr>
        <p:txBody>
          <a:bodyPr wrap="none">
            <a:spAutoFit/>
          </a:bodyPr>
          <a:lstStyle/>
          <a:p>
            <a:r>
              <a:rPr kumimoji="0" lang="en-US" altLang="zh-TW" sz="1000"/>
              <a:t>Diagram is from Axis</a:t>
            </a:r>
            <a:endParaRPr kumimoji="0" lang="zh-TW" altLang="en-US" sz="1000"/>
          </a:p>
        </p:txBody>
      </p:sp>
      <p:sp>
        <p:nvSpPr>
          <p:cNvPr id="14" name="綵帶 (弧形向下) 13"/>
          <p:cNvSpPr/>
          <p:nvPr/>
        </p:nvSpPr>
        <p:spPr bwMode="auto">
          <a:xfrm>
            <a:off x="5154613" y="0"/>
            <a:ext cx="3989387" cy="1344613"/>
          </a:xfrm>
          <a:prstGeom prst="ellipseRibbon">
            <a:avLst>
              <a:gd name="adj1" fmla="val 38636"/>
              <a:gd name="adj2" fmla="val 71498"/>
              <a:gd name="adj3" fmla="val 12500"/>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wrap="none" lIns="90000" tIns="46800" rIns="90000" bIns="46800" anchor="ctr"/>
          <a:lstStyle/>
          <a:p>
            <a:pPr>
              <a:defRPr/>
            </a:pPr>
            <a:endParaRPr kumimoji="0" lang="zh-TW" altLang="en-US">
              <a:solidFill>
                <a:schemeClr val="tx1"/>
              </a:solidFill>
            </a:endParaRPr>
          </a:p>
        </p:txBody>
      </p:sp>
      <p:sp>
        <p:nvSpPr>
          <p:cNvPr id="15" name="TextBox 11"/>
          <p:cNvSpPr txBox="1"/>
          <p:nvPr/>
        </p:nvSpPr>
        <p:spPr>
          <a:xfrm>
            <a:off x="5648041" y="657197"/>
            <a:ext cx="2955636" cy="707886"/>
          </a:xfrm>
          <a:prstGeom prst="rect">
            <a:avLst/>
          </a:prstGeom>
          <a:noFill/>
        </p:spPr>
        <p:txBody>
          <a:bodyPr>
            <a:spAutoFit/>
          </a:bodyPr>
          <a:lstStyle/>
          <a:p>
            <a:pPr algn="ctr">
              <a:defRPr/>
            </a:pPr>
            <a:r>
              <a:rPr kumimoji="0" lang="en-US" b="1" spc="50" dirty="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ea typeface="+mn-ea"/>
              </a:rPr>
              <a:t>Official support at FW4.1.0</a:t>
            </a:r>
            <a:endParaRPr kumimoji="0" lang="en-US" sz="2400" b="1" spc="50" dirty="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ea typeface="+mn-ea"/>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0038" y="154273"/>
            <a:ext cx="8520112" cy="647700"/>
          </a:xfrm>
        </p:spPr>
        <p:txBody>
          <a:bodyPr/>
          <a:lstStyle/>
          <a:p>
            <a:pPr>
              <a:defRPr/>
            </a:pPr>
            <a:r>
              <a:rPr lang="en-US" altLang="zh-TW" sz="48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4. Two-way audio</a:t>
            </a:r>
            <a:endParaRPr lang="zh-TW" altLang="en-US" sz="48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endParaRPr>
          </a:p>
        </p:txBody>
      </p:sp>
      <p:sp>
        <p:nvSpPr>
          <p:cNvPr id="89090" name="內容版面配置區 2"/>
          <p:cNvSpPr>
            <a:spLocks noGrp="1"/>
          </p:cNvSpPr>
          <p:nvPr>
            <p:ph idx="1"/>
          </p:nvPr>
        </p:nvSpPr>
        <p:spPr>
          <a:xfrm>
            <a:off x="512763" y="4475163"/>
            <a:ext cx="8077200" cy="1746250"/>
          </a:xfrm>
        </p:spPr>
        <p:txBody>
          <a:bodyPr/>
          <a:lstStyle/>
          <a:p>
            <a:pPr indent="-7938">
              <a:buFont typeface="Wingdings" pitchFamily="2" charset="2"/>
              <a:buNone/>
            </a:pPr>
            <a:r>
              <a:rPr lang="en-US" altLang="zh-TW" sz="2200" smtClean="0">
                <a:solidFill>
                  <a:srgbClr val="0D0D0D"/>
                </a:solidFill>
                <a:latin typeface="Calibri" pitchFamily="34" charset="0"/>
                <a:ea typeface="新細明體" charset="-120"/>
                <a:sym typeface="Wingdings" pitchFamily="2" charset="2"/>
              </a:rPr>
              <a:t>Speaker enables two-way voice communication between the network camera and a PC/ QNAP NVR used to monitor the camera image. In addition to conventional monitoring of images and sound, voice messages can be transmitted from the PC/QNAP NVR to the network camera.</a:t>
            </a:r>
            <a:endParaRPr lang="zh-TW" altLang="en-US" sz="2200" smtClean="0">
              <a:solidFill>
                <a:srgbClr val="0D0D0D"/>
              </a:solidFill>
              <a:latin typeface="Calibri" pitchFamily="34" charset="0"/>
              <a:ea typeface="新細明體" charset="-120"/>
              <a:sym typeface="Wingdings" pitchFamily="2" charset="2"/>
            </a:endParaRPr>
          </a:p>
        </p:txBody>
      </p:sp>
      <p:pic>
        <p:nvPicPr>
          <p:cNvPr id="89091" name="Picture 1"/>
          <p:cNvPicPr>
            <a:picLocks noChangeAspect="1" noChangeArrowheads="1"/>
          </p:cNvPicPr>
          <p:nvPr/>
        </p:nvPicPr>
        <p:blipFill>
          <a:blip r:embed="rId3"/>
          <a:srcRect/>
          <a:stretch>
            <a:fillRect/>
          </a:stretch>
        </p:blipFill>
        <p:spPr bwMode="auto">
          <a:xfrm>
            <a:off x="319088" y="1311275"/>
            <a:ext cx="8567737" cy="3246438"/>
          </a:xfrm>
          <a:prstGeom prst="rect">
            <a:avLst/>
          </a:prstGeom>
          <a:noFill/>
          <a:ln w="9525">
            <a:noFill/>
            <a:miter lim="800000"/>
            <a:headEnd/>
            <a:tailEnd/>
          </a:ln>
        </p:spPr>
      </p:pic>
      <p:pic>
        <p:nvPicPr>
          <p:cNvPr id="89092" name="Picture 8" descr="Striptek.bmp"/>
          <p:cNvPicPr>
            <a:picLocks noChangeAspect="1"/>
          </p:cNvPicPr>
          <p:nvPr/>
        </p:nvPicPr>
        <p:blipFill>
          <a:blip r:embed="rId4"/>
          <a:srcRect/>
          <a:stretch>
            <a:fillRect/>
          </a:stretch>
        </p:blipFill>
        <p:spPr bwMode="auto">
          <a:xfrm>
            <a:off x="0" y="6210300"/>
            <a:ext cx="9144000" cy="647700"/>
          </a:xfrm>
          <a:prstGeom prst="rect">
            <a:avLst/>
          </a:prstGeom>
          <a:noFill/>
          <a:ln w="9525">
            <a:noFill/>
            <a:miter lim="800000"/>
            <a:headEnd/>
            <a:tailEnd/>
          </a:ln>
        </p:spPr>
      </p:pic>
      <p:sp>
        <p:nvSpPr>
          <p:cNvPr id="6" name="TextBox 11"/>
          <p:cNvSpPr txBox="1"/>
          <p:nvPr/>
        </p:nvSpPr>
        <p:spPr>
          <a:xfrm>
            <a:off x="0" y="6324600"/>
            <a:ext cx="9144000" cy="461665"/>
          </a:xfrm>
          <a:prstGeom prst="rect">
            <a:avLst/>
          </a:prstGeom>
          <a:noFill/>
        </p:spPr>
        <p:txBody>
          <a:bodyPr>
            <a:spAutoFit/>
          </a:bodyPr>
          <a:lstStyle/>
          <a:p>
            <a:pPr algn="r">
              <a:defRPr/>
            </a:pPr>
            <a:r>
              <a:rPr kumimoji="0" lang="en-US" sz="2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a typeface="+mn-ea"/>
              </a:rPr>
              <a:t>In the near future</a:t>
            </a:r>
          </a:p>
        </p:txBody>
      </p:sp>
      <p:sp>
        <p:nvSpPr>
          <p:cNvPr id="7" name="綵帶 (弧形向下) 6"/>
          <p:cNvSpPr/>
          <p:nvPr/>
        </p:nvSpPr>
        <p:spPr bwMode="auto">
          <a:xfrm>
            <a:off x="5154613" y="0"/>
            <a:ext cx="3989387" cy="1344613"/>
          </a:xfrm>
          <a:prstGeom prst="ellipseRibbon">
            <a:avLst>
              <a:gd name="adj1" fmla="val 38636"/>
              <a:gd name="adj2" fmla="val 71498"/>
              <a:gd name="adj3" fmla="val 12500"/>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wrap="none" lIns="90000" tIns="46800" rIns="90000" bIns="46800" anchor="ctr"/>
          <a:lstStyle/>
          <a:p>
            <a:pPr>
              <a:defRPr/>
            </a:pPr>
            <a:endParaRPr kumimoji="0" lang="zh-TW" altLang="en-US">
              <a:solidFill>
                <a:schemeClr val="tx1"/>
              </a:solidFill>
            </a:endParaRPr>
          </a:p>
        </p:txBody>
      </p:sp>
      <p:sp>
        <p:nvSpPr>
          <p:cNvPr id="8" name="TextBox 11"/>
          <p:cNvSpPr txBox="1"/>
          <p:nvPr/>
        </p:nvSpPr>
        <p:spPr>
          <a:xfrm>
            <a:off x="5648041" y="657197"/>
            <a:ext cx="2955636" cy="707886"/>
          </a:xfrm>
          <a:prstGeom prst="rect">
            <a:avLst/>
          </a:prstGeom>
          <a:noFill/>
        </p:spPr>
        <p:txBody>
          <a:bodyPr>
            <a:spAutoFit/>
          </a:bodyPr>
          <a:lstStyle/>
          <a:p>
            <a:pPr algn="ctr">
              <a:defRPr/>
            </a:pPr>
            <a:r>
              <a:rPr kumimoji="0" lang="en-US" b="1" spc="50" dirty="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ea typeface="+mn-ea"/>
              </a:rPr>
              <a:t>Official support at FW4.1.0</a:t>
            </a:r>
            <a:endParaRPr kumimoji="0" lang="en-US" sz="2400" b="1" spc="50" dirty="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ea typeface="+mn-ea"/>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825"/>
            <a:ext cx="8229600" cy="762866"/>
          </a:xfrm>
        </p:spPr>
        <p:txBody>
          <a:bodyPr>
            <a:noAutofit/>
          </a:bodyPr>
          <a:lstStyle/>
          <a:p>
            <a:pPr>
              <a:defRPr/>
            </a:pPr>
            <a:r>
              <a:rPr lang="en-US" sz="48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5-1. </a:t>
            </a:r>
            <a:r>
              <a:rPr lang="sl-SI" sz="48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CMS</a:t>
            </a:r>
            <a:endParaRPr lang="en-US" sz="4800"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endParaRPr>
          </a:p>
        </p:txBody>
      </p:sp>
      <p:pic>
        <p:nvPicPr>
          <p:cNvPr id="91138" name="Picture 7" descr="White.bmp"/>
          <p:cNvPicPr>
            <a:picLocks noChangeAspect="1"/>
          </p:cNvPicPr>
          <p:nvPr/>
        </p:nvPicPr>
        <p:blipFill>
          <a:blip r:embed="rId3"/>
          <a:srcRect/>
          <a:stretch>
            <a:fillRect/>
          </a:stretch>
        </p:blipFill>
        <p:spPr bwMode="auto">
          <a:xfrm>
            <a:off x="185738" y="6357938"/>
            <a:ext cx="809625" cy="276225"/>
          </a:xfrm>
          <a:prstGeom prst="rect">
            <a:avLst/>
          </a:prstGeom>
          <a:noFill/>
          <a:ln w="9525">
            <a:noFill/>
            <a:miter lim="800000"/>
            <a:headEnd/>
            <a:tailEnd/>
          </a:ln>
        </p:spPr>
      </p:pic>
      <p:sp>
        <p:nvSpPr>
          <p:cNvPr id="91139" name="TextBox 11"/>
          <p:cNvSpPr txBox="1">
            <a:spLocks noChangeArrowheads="1"/>
          </p:cNvSpPr>
          <p:nvPr/>
        </p:nvSpPr>
        <p:spPr bwMode="auto">
          <a:xfrm>
            <a:off x="284163" y="1571625"/>
            <a:ext cx="4587875" cy="446088"/>
          </a:xfrm>
          <a:prstGeom prst="rect">
            <a:avLst/>
          </a:prstGeom>
          <a:noFill/>
          <a:ln w="9525">
            <a:noFill/>
            <a:miter lim="800000"/>
            <a:headEnd/>
            <a:tailEnd/>
          </a:ln>
        </p:spPr>
        <p:txBody>
          <a:bodyPr>
            <a:spAutoFit/>
          </a:bodyPr>
          <a:lstStyle/>
          <a:p>
            <a:r>
              <a:rPr kumimoji="0" lang="en-US" altLang="zh-TW" sz="2300" b="1">
                <a:solidFill>
                  <a:srgbClr val="FF0000"/>
                </a:solidFill>
                <a:latin typeface="Calibri" pitchFamily="34" charset="0"/>
                <a:sym typeface="Wingdings" pitchFamily="2" charset="2"/>
              </a:rPr>
              <a:t>Expanding horizons, going beyond</a:t>
            </a:r>
            <a:endParaRPr kumimoji="0" lang="sl-SI" altLang="zh-TW" sz="2300" b="1">
              <a:solidFill>
                <a:srgbClr val="FF0000"/>
              </a:solidFill>
              <a:latin typeface="Calibri" pitchFamily="34" charset="0"/>
              <a:sym typeface="Wingdings" pitchFamily="2" charset="2"/>
            </a:endParaRPr>
          </a:p>
        </p:txBody>
      </p:sp>
      <p:sp>
        <p:nvSpPr>
          <p:cNvPr id="20" name="綵帶 (弧形向下) 19"/>
          <p:cNvSpPr/>
          <p:nvPr/>
        </p:nvSpPr>
        <p:spPr bwMode="auto">
          <a:xfrm>
            <a:off x="5154613" y="0"/>
            <a:ext cx="3989387" cy="1344613"/>
          </a:xfrm>
          <a:prstGeom prst="ellipseRibbon">
            <a:avLst>
              <a:gd name="adj1" fmla="val 38636"/>
              <a:gd name="adj2" fmla="val 71498"/>
              <a:gd name="adj3" fmla="val 12500"/>
            </a:avLst>
          </a:prstGeom>
          <a:solidFill>
            <a:schemeClr val="tx2">
              <a:lumMod val="40000"/>
              <a:lumOff val="60000"/>
            </a:schemeClr>
          </a:solidFill>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wrap="none" lIns="90000" tIns="46800" rIns="90000" bIns="46800" anchor="ctr"/>
          <a:lstStyle/>
          <a:p>
            <a:pPr>
              <a:defRPr/>
            </a:pPr>
            <a:endParaRPr kumimoji="0" lang="zh-TW" altLang="en-US">
              <a:solidFill>
                <a:schemeClr val="tx1"/>
              </a:solidFill>
            </a:endParaRPr>
          </a:p>
        </p:txBody>
      </p:sp>
      <p:sp>
        <p:nvSpPr>
          <p:cNvPr id="21" name="TextBox 11"/>
          <p:cNvSpPr txBox="1"/>
          <p:nvPr/>
        </p:nvSpPr>
        <p:spPr>
          <a:xfrm>
            <a:off x="5675749" y="657197"/>
            <a:ext cx="2955636" cy="523220"/>
          </a:xfrm>
          <a:prstGeom prst="rect">
            <a:avLst/>
          </a:prstGeom>
          <a:noFill/>
        </p:spPr>
        <p:txBody>
          <a:bodyPr>
            <a:spAutoFit/>
          </a:bodyPr>
          <a:lstStyle/>
          <a:p>
            <a:pPr algn="ctr">
              <a:defRPr/>
            </a:pPr>
            <a:r>
              <a:rPr kumimoji="0"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mn-ea"/>
              </a:rPr>
              <a:t>2013, August</a:t>
            </a:r>
          </a:p>
        </p:txBody>
      </p:sp>
      <p:pic>
        <p:nvPicPr>
          <p:cNvPr id="91142" name="圖片 16"/>
          <p:cNvPicPr>
            <a:picLocks noChangeAspect="1"/>
          </p:cNvPicPr>
          <p:nvPr/>
        </p:nvPicPr>
        <p:blipFill>
          <a:blip r:embed="rId4"/>
          <a:srcRect/>
          <a:stretch>
            <a:fillRect/>
          </a:stretch>
        </p:blipFill>
        <p:spPr bwMode="auto">
          <a:xfrm>
            <a:off x="796925" y="2109788"/>
            <a:ext cx="7143750" cy="4117975"/>
          </a:xfrm>
          <a:prstGeom prst="rect">
            <a:avLst/>
          </a:prstGeom>
          <a:noFill/>
          <a:ln w="9525">
            <a:noFill/>
            <a:miter lim="800000"/>
            <a:headEnd/>
            <a:tailEnd/>
          </a:ln>
        </p:spPr>
      </p:pic>
      <p:sp>
        <p:nvSpPr>
          <p:cNvPr id="91143" name="文字方塊 166"/>
          <p:cNvSpPr txBox="1">
            <a:spLocks noChangeArrowheads="1"/>
          </p:cNvSpPr>
          <p:nvPr/>
        </p:nvSpPr>
        <p:spPr bwMode="auto">
          <a:xfrm>
            <a:off x="212725" y="1116013"/>
            <a:ext cx="3649663" cy="461962"/>
          </a:xfrm>
          <a:prstGeom prst="rect">
            <a:avLst/>
          </a:prstGeom>
          <a:noFill/>
          <a:ln w="9525">
            <a:noFill/>
            <a:miter lim="800000"/>
            <a:headEnd/>
            <a:tailEnd/>
          </a:ln>
        </p:spPr>
        <p:txBody>
          <a:bodyPr>
            <a:spAutoFit/>
          </a:bodyPr>
          <a:lstStyle/>
          <a:p>
            <a:r>
              <a:rPr kumimoji="0" lang="en-US" altLang="zh-TW" sz="2400" b="1">
                <a:solidFill>
                  <a:srgbClr val="2D1CAE"/>
                </a:solidFill>
                <a:latin typeface="Arial Black" pitchFamily="34" charset="0"/>
              </a:rPr>
              <a:t>QNAP</a:t>
            </a:r>
            <a:r>
              <a:rPr kumimoji="0" lang="en-US" altLang="zh-TW" sz="2400" b="1" i="1">
                <a:solidFill>
                  <a:srgbClr val="2D1CAE"/>
                </a:solidFill>
                <a:latin typeface="Arial Black" pitchFamily="34" charset="0"/>
              </a:rPr>
              <a:t> </a:t>
            </a:r>
            <a:r>
              <a:rPr kumimoji="0" lang="en-US" altLang="zh-TW" sz="2400" b="1" i="1">
                <a:latin typeface="Arial Black" pitchFamily="34" charset="0"/>
              </a:rPr>
              <a:t>VioStor CMS</a:t>
            </a:r>
            <a:r>
              <a:rPr kumimoji="0" lang="zh-TW" altLang="en-US" sz="2400" b="1" i="1">
                <a:latin typeface="Arial Black" pitchFamily="34" charset="0"/>
              </a:rPr>
              <a:t> </a:t>
            </a:r>
            <a:endParaRPr kumimoji="0" lang="en-US" altLang="zh-TW" sz="2400" b="1" i="1">
              <a:latin typeface="Arial Black"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825"/>
            <a:ext cx="8229600" cy="762866"/>
          </a:xfrm>
        </p:spPr>
        <p:txBody>
          <a:bodyPr>
            <a:noAutofit/>
          </a:bodyPr>
          <a:lstStyle/>
          <a:p>
            <a:pPr>
              <a:defRPr/>
            </a:pPr>
            <a:r>
              <a:rPr lang="en-US" sz="48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5-2. </a:t>
            </a:r>
            <a:r>
              <a:rPr lang="sl-SI" sz="48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CMS</a:t>
            </a:r>
            <a:endParaRPr lang="en-US" sz="4800"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endParaRPr>
          </a:p>
        </p:txBody>
      </p:sp>
      <p:pic>
        <p:nvPicPr>
          <p:cNvPr id="93186" name="Picture 7" descr="White.bmp"/>
          <p:cNvPicPr>
            <a:picLocks noChangeAspect="1"/>
          </p:cNvPicPr>
          <p:nvPr/>
        </p:nvPicPr>
        <p:blipFill>
          <a:blip r:embed="rId3"/>
          <a:srcRect/>
          <a:stretch>
            <a:fillRect/>
          </a:stretch>
        </p:blipFill>
        <p:spPr bwMode="auto">
          <a:xfrm>
            <a:off x="185738" y="6357938"/>
            <a:ext cx="809625" cy="276225"/>
          </a:xfrm>
          <a:prstGeom prst="rect">
            <a:avLst/>
          </a:prstGeom>
          <a:noFill/>
          <a:ln w="9525">
            <a:noFill/>
            <a:miter lim="800000"/>
            <a:headEnd/>
            <a:tailEnd/>
          </a:ln>
        </p:spPr>
      </p:pic>
      <p:sp>
        <p:nvSpPr>
          <p:cNvPr id="20" name="綵帶 (弧形向下) 19"/>
          <p:cNvSpPr/>
          <p:nvPr/>
        </p:nvSpPr>
        <p:spPr bwMode="auto">
          <a:xfrm>
            <a:off x="5154613" y="0"/>
            <a:ext cx="3989387" cy="1344613"/>
          </a:xfrm>
          <a:prstGeom prst="ellipseRibbon">
            <a:avLst>
              <a:gd name="adj1" fmla="val 38636"/>
              <a:gd name="adj2" fmla="val 71498"/>
              <a:gd name="adj3" fmla="val 12500"/>
            </a:avLst>
          </a:prstGeom>
          <a:solidFill>
            <a:schemeClr val="tx2">
              <a:lumMod val="40000"/>
              <a:lumOff val="60000"/>
            </a:schemeClr>
          </a:solidFill>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wrap="none" lIns="90000" tIns="46800" rIns="90000" bIns="46800" anchor="ctr"/>
          <a:lstStyle/>
          <a:p>
            <a:pPr>
              <a:defRPr/>
            </a:pPr>
            <a:endParaRPr kumimoji="0" lang="zh-TW" altLang="en-US">
              <a:solidFill>
                <a:schemeClr val="tx1"/>
              </a:solidFill>
            </a:endParaRPr>
          </a:p>
        </p:txBody>
      </p:sp>
      <p:sp>
        <p:nvSpPr>
          <p:cNvPr id="21" name="TextBox 11"/>
          <p:cNvSpPr txBox="1"/>
          <p:nvPr/>
        </p:nvSpPr>
        <p:spPr>
          <a:xfrm>
            <a:off x="5675749" y="657197"/>
            <a:ext cx="2955636" cy="523220"/>
          </a:xfrm>
          <a:prstGeom prst="rect">
            <a:avLst/>
          </a:prstGeom>
          <a:noFill/>
        </p:spPr>
        <p:txBody>
          <a:bodyPr>
            <a:spAutoFit/>
          </a:bodyPr>
          <a:lstStyle/>
          <a:p>
            <a:pPr algn="ctr">
              <a:defRPr/>
            </a:pPr>
            <a:r>
              <a:rPr kumimoji="0"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mn-ea"/>
              </a:rPr>
              <a:t>2013, August</a:t>
            </a:r>
          </a:p>
        </p:txBody>
      </p:sp>
      <p:pic>
        <p:nvPicPr>
          <p:cNvPr id="93189" name="圖片 13"/>
          <p:cNvPicPr>
            <a:picLocks noChangeAspect="1"/>
          </p:cNvPicPr>
          <p:nvPr/>
        </p:nvPicPr>
        <p:blipFill>
          <a:blip r:embed="rId4"/>
          <a:srcRect/>
          <a:stretch>
            <a:fillRect/>
          </a:stretch>
        </p:blipFill>
        <p:spPr bwMode="auto">
          <a:xfrm>
            <a:off x="2662238" y="4714875"/>
            <a:ext cx="5842000" cy="1811338"/>
          </a:xfrm>
          <a:prstGeom prst="rect">
            <a:avLst/>
          </a:prstGeom>
          <a:noFill/>
          <a:ln w="9525">
            <a:noFill/>
            <a:miter lim="800000"/>
            <a:headEnd/>
            <a:tailEnd/>
          </a:ln>
        </p:spPr>
      </p:pic>
      <p:sp>
        <p:nvSpPr>
          <p:cNvPr id="15" name="矩形 14"/>
          <p:cNvSpPr/>
          <p:nvPr/>
        </p:nvSpPr>
        <p:spPr>
          <a:xfrm>
            <a:off x="0" y="1736725"/>
            <a:ext cx="8340725" cy="2949575"/>
          </a:xfrm>
          <a:prstGeom prst="rect">
            <a:avLst/>
          </a:prstGeom>
        </p:spPr>
        <p:txBody>
          <a:bodyPr>
            <a:spAutoFit/>
          </a:bodyPr>
          <a:lstStyle/>
          <a:p>
            <a:pPr marL="914400" lvl="1" indent="-457200">
              <a:lnSpc>
                <a:spcPts val="2800"/>
              </a:lnSpc>
              <a:buClr>
                <a:schemeClr val="tx1">
                  <a:lumMod val="65000"/>
                  <a:lumOff val="35000"/>
                </a:schemeClr>
              </a:buClr>
              <a:buSzPct val="80000"/>
              <a:buFont typeface="Wingdings" pitchFamily="2" charset="2"/>
              <a:buChar char="n"/>
              <a:defRPr/>
            </a:pPr>
            <a:r>
              <a:rPr kumimoji="0" lang="en-US" altLang="zh-TW" sz="2200" dirty="0">
                <a:solidFill>
                  <a:schemeClr val="tx1">
                    <a:lumMod val="95000"/>
                    <a:lumOff val="5000"/>
                  </a:schemeClr>
                </a:solidFill>
                <a:latin typeface="Calibri" pitchFamily="34" charset="0"/>
                <a:ea typeface="微軟正黑體" pitchFamily="34" charset="-120"/>
                <a:cs typeface="Calibri" pitchFamily="34" charset="0"/>
              </a:rPr>
              <a:t>Authentic client-server architecture</a:t>
            </a:r>
            <a:endParaRPr kumimoji="0" lang="zh-TW" altLang="en-US" sz="2200" dirty="0">
              <a:solidFill>
                <a:schemeClr val="tx1">
                  <a:lumMod val="95000"/>
                  <a:lumOff val="5000"/>
                </a:schemeClr>
              </a:solidFill>
              <a:latin typeface="Calibri" pitchFamily="34" charset="0"/>
              <a:ea typeface="微軟正黑體" pitchFamily="34" charset="-120"/>
              <a:cs typeface="Calibri" pitchFamily="34" charset="0"/>
            </a:endParaRPr>
          </a:p>
          <a:p>
            <a:pPr marL="914400" lvl="1" indent="-457200">
              <a:lnSpc>
                <a:spcPts val="2800"/>
              </a:lnSpc>
              <a:buClr>
                <a:schemeClr val="tx1">
                  <a:lumMod val="65000"/>
                  <a:lumOff val="35000"/>
                </a:schemeClr>
              </a:buClr>
              <a:buSzPct val="80000"/>
              <a:buFont typeface="Wingdings" pitchFamily="2" charset="2"/>
              <a:buChar char="n"/>
              <a:defRPr/>
            </a:pPr>
            <a:r>
              <a:rPr kumimoji="0" lang="en-US" altLang="zh-TW" sz="2200" dirty="0">
                <a:solidFill>
                  <a:schemeClr val="tx1">
                    <a:lumMod val="95000"/>
                    <a:lumOff val="5000"/>
                  </a:schemeClr>
                </a:solidFill>
                <a:latin typeface="Calibri" pitchFamily="34" charset="0"/>
                <a:ea typeface="微軟正黑體" pitchFamily="34" charset="-120"/>
                <a:cs typeface="Calibri" pitchFamily="34" charset="0"/>
              </a:rPr>
              <a:t>Dashboard for system overview</a:t>
            </a:r>
          </a:p>
          <a:p>
            <a:pPr marL="914400" lvl="1" indent="-457200">
              <a:lnSpc>
                <a:spcPts val="2800"/>
              </a:lnSpc>
              <a:buClr>
                <a:schemeClr val="tx1">
                  <a:lumMod val="65000"/>
                  <a:lumOff val="35000"/>
                </a:schemeClr>
              </a:buClr>
              <a:buSzPct val="80000"/>
              <a:buFont typeface="Wingdings" pitchFamily="2" charset="2"/>
              <a:buChar char="n"/>
              <a:defRPr/>
            </a:pPr>
            <a:r>
              <a:rPr kumimoji="0" lang="en-US" altLang="zh-TW" sz="2200" dirty="0">
                <a:solidFill>
                  <a:schemeClr val="tx1">
                    <a:lumMod val="95000"/>
                    <a:lumOff val="5000"/>
                  </a:schemeClr>
                </a:solidFill>
                <a:latin typeface="Calibri" pitchFamily="34" charset="0"/>
                <a:ea typeface="微軟正黑體" pitchFamily="34" charset="-120"/>
                <a:cs typeface="Calibri" pitchFamily="34" charset="0"/>
              </a:rPr>
              <a:t>User-friendly GUI, Raise the  work efficiency.</a:t>
            </a:r>
            <a:endParaRPr kumimoji="0" lang="zh-TW" altLang="en-US" sz="2200" dirty="0">
              <a:solidFill>
                <a:schemeClr val="tx1">
                  <a:lumMod val="95000"/>
                  <a:lumOff val="5000"/>
                </a:schemeClr>
              </a:solidFill>
              <a:latin typeface="Calibri" pitchFamily="34" charset="0"/>
              <a:ea typeface="微軟正黑體" pitchFamily="34" charset="-120"/>
              <a:cs typeface="Calibri" pitchFamily="34" charset="0"/>
            </a:endParaRPr>
          </a:p>
          <a:p>
            <a:pPr marL="914400" lvl="1" indent="-457200">
              <a:lnSpc>
                <a:spcPts val="2800"/>
              </a:lnSpc>
              <a:buClr>
                <a:schemeClr val="tx1">
                  <a:lumMod val="65000"/>
                  <a:lumOff val="35000"/>
                </a:schemeClr>
              </a:buClr>
              <a:buSzPct val="80000"/>
              <a:buFont typeface="Wingdings" pitchFamily="2" charset="2"/>
              <a:buChar char="n"/>
              <a:defRPr/>
            </a:pPr>
            <a:r>
              <a:rPr kumimoji="0" lang="en-US" altLang="zh-TW" sz="2200" dirty="0">
                <a:solidFill>
                  <a:schemeClr val="tx1">
                    <a:lumMod val="95000"/>
                    <a:lumOff val="5000"/>
                  </a:schemeClr>
                </a:solidFill>
                <a:latin typeface="Calibri" pitchFamily="34" charset="0"/>
                <a:ea typeface="微軟正黑體" pitchFamily="34" charset="-120"/>
                <a:cs typeface="Calibri" pitchFamily="34" charset="0"/>
              </a:rPr>
              <a:t>Flexible user defined live video &amp; E-map monitoring layout diversity </a:t>
            </a:r>
            <a:r>
              <a:rPr kumimoji="0" lang="zh-TW" altLang="en-US" sz="2200" dirty="0">
                <a:solidFill>
                  <a:schemeClr val="tx1">
                    <a:lumMod val="95000"/>
                    <a:lumOff val="5000"/>
                  </a:schemeClr>
                </a:solidFill>
                <a:latin typeface="Calibri" pitchFamily="34" charset="0"/>
                <a:ea typeface="微軟正黑體" pitchFamily="34" charset="-120"/>
                <a:cs typeface="Calibri" pitchFamily="34" charset="0"/>
              </a:rPr>
              <a:t> </a:t>
            </a:r>
          </a:p>
          <a:p>
            <a:pPr marL="914400" lvl="1" indent="-457200">
              <a:lnSpc>
                <a:spcPts val="2800"/>
              </a:lnSpc>
              <a:buClr>
                <a:schemeClr val="tx1">
                  <a:lumMod val="65000"/>
                  <a:lumOff val="35000"/>
                </a:schemeClr>
              </a:buClr>
              <a:buSzPct val="80000"/>
              <a:buFont typeface="Wingdings" pitchFamily="2" charset="2"/>
              <a:buChar char="n"/>
              <a:defRPr/>
            </a:pPr>
            <a:r>
              <a:rPr kumimoji="0" lang="en-US" altLang="zh-TW" sz="2200" dirty="0">
                <a:solidFill>
                  <a:schemeClr val="tx1">
                    <a:lumMod val="95000"/>
                    <a:lumOff val="5000"/>
                  </a:schemeClr>
                </a:solidFill>
                <a:latin typeface="Calibri" pitchFamily="34" charset="0"/>
                <a:ea typeface="微軟正黑體" pitchFamily="34" charset="-120"/>
                <a:cs typeface="Calibri" pitchFamily="34" charset="0"/>
              </a:rPr>
              <a:t>Multi-layer </a:t>
            </a:r>
            <a:r>
              <a:rPr kumimoji="0" lang="en-US" altLang="zh-TW" sz="2200" dirty="0" err="1">
                <a:solidFill>
                  <a:schemeClr val="tx1">
                    <a:lumMod val="95000"/>
                    <a:lumOff val="5000"/>
                  </a:schemeClr>
                </a:solidFill>
                <a:latin typeface="Calibri" pitchFamily="34" charset="0"/>
                <a:ea typeface="微軟正黑體" pitchFamily="34" charset="-120"/>
                <a:cs typeface="Calibri" pitchFamily="34" charset="0"/>
              </a:rPr>
              <a:t>Emap</a:t>
            </a:r>
            <a:r>
              <a:rPr kumimoji="0" lang="en-US" altLang="zh-TW" sz="2200" dirty="0">
                <a:solidFill>
                  <a:schemeClr val="tx1">
                    <a:lumMod val="95000"/>
                    <a:lumOff val="5000"/>
                  </a:schemeClr>
                </a:solidFill>
                <a:latin typeface="Calibri" pitchFamily="34" charset="0"/>
                <a:ea typeface="微軟正黑體" pitchFamily="34" charset="-120"/>
                <a:cs typeface="Calibri" pitchFamily="34" charset="0"/>
              </a:rPr>
              <a:t> for flexible viewing </a:t>
            </a:r>
          </a:p>
          <a:p>
            <a:pPr marL="914400" lvl="1" indent="-457200">
              <a:lnSpc>
                <a:spcPts val="2800"/>
              </a:lnSpc>
              <a:buClr>
                <a:schemeClr val="tx1">
                  <a:lumMod val="65000"/>
                  <a:lumOff val="35000"/>
                </a:schemeClr>
              </a:buClr>
              <a:buSzPct val="80000"/>
              <a:buFont typeface="Wingdings" pitchFamily="2" charset="2"/>
              <a:buChar char="n"/>
              <a:defRPr/>
            </a:pPr>
            <a:r>
              <a:rPr kumimoji="0" lang="en-US" altLang="zh-TW" sz="2200" dirty="0">
                <a:solidFill>
                  <a:schemeClr val="tx1">
                    <a:lumMod val="95000"/>
                    <a:lumOff val="5000"/>
                  </a:schemeClr>
                </a:solidFill>
                <a:latin typeface="Calibri" pitchFamily="34" charset="0"/>
                <a:ea typeface="微軟正黑體" pitchFamily="34" charset="-120"/>
                <a:cs typeface="Calibri" pitchFamily="34" charset="0"/>
              </a:rPr>
              <a:t>Role-based permissions and user management </a:t>
            </a:r>
          </a:p>
          <a:p>
            <a:pPr marL="914400" lvl="1" indent="-457200">
              <a:lnSpc>
                <a:spcPts val="2800"/>
              </a:lnSpc>
              <a:buClr>
                <a:schemeClr val="tx1">
                  <a:lumMod val="65000"/>
                  <a:lumOff val="35000"/>
                </a:schemeClr>
              </a:buClr>
              <a:buSzPct val="80000"/>
              <a:buFont typeface="Wingdings" pitchFamily="2" charset="2"/>
              <a:buChar char="n"/>
              <a:defRPr/>
            </a:pPr>
            <a:r>
              <a:rPr kumimoji="0" lang="en-US" altLang="zh-TW" sz="2200" dirty="0">
                <a:solidFill>
                  <a:schemeClr val="tx1">
                    <a:lumMod val="95000"/>
                    <a:lumOff val="5000"/>
                  </a:schemeClr>
                </a:solidFill>
                <a:latin typeface="Calibri" pitchFamily="34" charset="0"/>
                <a:ea typeface="微軟正黑體" pitchFamily="34" charset="-120"/>
                <a:cs typeface="Calibri" pitchFamily="34" charset="0"/>
              </a:rPr>
              <a:t>Support Megapixel  monitoring and playback videos</a:t>
            </a:r>
          </a:p>
        </p:txBody>
      </p:sp>
      <p:sp>
        <p:nvSpPr>
          <p:cNvPr id="93191" name="文字方塊 166"/>
          <p:cNvSpPr txBox="1">
            <a:spLocks noChangeArrowheads="1"/>
          </p:cNvSpPr>
          <p:nvPr/>
        </p:nvSpPr>
        <p:spPr bwMode="auto">
          <a:xfrm>
            <a:off x="212725" y="1116013"/>
            <a:ext cx="3649663" cy="461962"/>
          </a:xfrm>
          <a:prstGeom prst="rect">
            <a:avLst/>
          </a:prstGeom>
          <a:noFill/>
          <a:ln w="9525">
            <a:noFill/>
            <a:miter lim="800000"/>
            <a:headEnd/>
            <a:tailEnd/>
          </a:ln>
        </p:spPr>
        <p:txBody>
          <a:bodyPr>
            <a:spAutoFit/>
          </a:bodyPr>
          <a:lstStyle/>
          <a:p>
            <a:r>
              <a:rPr kumimoji="0" lang="en-US" altLang="zh-TW" sz="2400" b="1">
                <a:solidFill>
                  <a:srgbClr val="2D1CAE"/>
                </a:solidFill>
                <a:latin typeface="Arial Black" pitchFamily="34" charset="0"/>
              </a:rPr>
              <a:t>QNAP</a:t>
            </a:r>
            <a:r>
              <a:rPr kumimoji="0" lang="en-US" altLang="zh-TW" sz="2400" b="1" i="1">
                <a:solidFill>
                  <a:srgbClr val="2D1CAE"/>
                </a:solidFill>
                <a:latin typeface="Arial Black" pitchFamily="34" charset="0"/>
              </a:rPr>
              <a:t> </a:t>
            </a:r>
            <a:r>
              <a:rPr kumimoji="0" lang="en-US" altLang="zh-TW" sz="2400" b="1" i="1">
                <a:latin typeface="Arial Black" pitchFamily="34" charset="0"/>
              </a:rPr>
              <a:t>VioStor CMS</a:t>
            </a:r>
            <a:r>
              <a:rPr kumimoji="0" lang="zh-TW" altLang="en-US" sz="2400" b="1" i="1">
                <a:latin typeface="Arial Black" pitchFamily="34" charset="0"/>
              </a:rPr>
              <a:t> </a:t>
            </a:r>
            <a:endParaRPr kumimoji="0" lang="en-US" altLang="zh-TW" sz="2400" b="1" i="1">
              <a:latin typeface="Arial Black"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圖片 13" descr="LOGO-QNAP Security.png"/>
          <p:cNvPicPr>
            <a:picLocks noChangeAspect="1" noChangeArrowheads="1"/>
          </p:cNvPicPr>
          <p:nvPr/>
        </p:nvPicPr>
        <p:blipFill>
          <a:blip r:embed="rId3"/>
          <a:srcRect/>
          <a:stretch>
            <a:fillRect/>
          </a:stretch>
        </p:blipFill>
        <p:spPr bwMode="auto">
          <a:xfrm>
            <a:off x="1182688" y="685800"/>
            <a:ext cx="2141537" cy="765175"/>
          </a:xfrm>
          <a:prstGeom prst="rect">
            <a:avLst/>
          </a:prstGeom>
          <a:noFill/>
          <a:ln w="9525">
            <a:noFill/>
            <a:miter lim="800000"/>
            <a:headEnd/>
            <a:tailEnd/>
          </a:ln>
        </p:spPr>
      </p:pic>
      <p:sp>
        <p:nvSpPr>
          <p:cNvPr id="8" name="TextBox 7"/>
          <p:cNvSpPr txBox="1"/>
          <p:nvPr/>
        </p:nvSpPr>
        <p:spPr>
          <a:xfrm>
            <a:off x="835712" y="2064955"/>
            <a:ext cx="6359745" cy="1107996"/>
          </a:xfrm>
          <a:prstGeom prst="rect">
            <a:avLst/>
          </a:prstGeom>
          <a:noFill/>
        </p:spPr>
        <p:txBody>
          <a:bodyPr>
            <a:spAutoFit/>
          </a:bodyPr>
          <a:lstStyle/>
          <a:p>
            <a:pPr>
              <a:defRPr/>
            </a:pPr>
            <a:r>
              <a:rPr kumimoji="0" lang="en-US" altLang="zh-TW"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rPr>
              <a:t>5</a:t>
            </a:r>
            <a:r>
              <a:rPr kumimoji="0" lang="sl-SI" altLang="zh-TW"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rPr>
              <a:t>. </a:t>
            </a:r>
            <a:r>
              <a:rPr kumimoji="0" lang="en-US" altLang="zh-TW"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rPr>
              <a:t>Success Stories</a:t>
            </a:r>
          </a:p>
        </p:txBody>
      </p:sp>
      <p:pic>
        <p:nvPicPr>
          <p:cNvPr id="95235" name="Picture 2" descr="http://files.qnap.com/news/pressresource/product/VS-6100Pro_06.PNG"/>
          <p:cNvPicPr>
            <a:picLocks noChangeAspect="1" noChangeArrowheads="1"/>
          </p:cNvPicPr>
          <p:nvPr/>
        </p:nvPicPr>
        <p:blipFill>
          <a:blip r:embed="rId4"/>
          <a:srcRect l="6938" r="6334"/>
          <a:stretch>
            <a:fillRect/>
          </a:stretch>
        </p:blipFill>
        <p:spPr bwMode="auto">
          <a:xfrm>
            <a:off x="7046913" y="3724275"/>
            <a:ext cx="2097087" cy="1509713"/>
          </a:xfrm>
          <a:prstGeom prst="rect">
            <a:avLst/>
          </a:prstGeom>
          <a:noFill/>
          <a:ln w="9525">
            <a:noFill/>
            <a:miter lim="800000"/>
            <a:headEnd/>
            <a:tailEnd/>
          </a:ln>
        </p:spPr>
      </p:pic>
      <p:pic>
        <p:nvPicPr>
          <p:cNvPr id="95236" name="Picture 2" descr="http://files.qnap.com/news/pressresource/product/VS-2100Pro_08.png"/>
          <p:cNvPicPr>
            <a:picLocks noChangeAspect="1" noChangeArrowheads="1"/>
          </p:cNvPicPr>
          <p:nvPr/>
        </p:nvPicPr>
        <p:blipFill>
          <a:blip r:embed="rId5"/>
          <a:srcRect l="28192" r="26421" b="16393"/>
          <a:stretch>
            <a:fillRect/>
          </a:stretch>
        </p:blipFill>
        <p:spPr bwMode="auto">
          <a:xfrm>
            <a:off x="8032750" y="1322388"/>
            <a:ext cx="1057275" cy="1216025"/>
          </a:xfrm>
          <a:prstGeom prst="rect">
            <a:avLst/>
          </a:prstGeom>
          <a:noFill/>
          <a:ln w="9525">
            <a:noFill/>
            <a:miter lim="800000"/>
            <a:headEnd/>
            <a:tailEnd/>
          </a:ln>
        </p:spPr>
      </p:pic>
      <p:pic>
        <p:nvPicPr>
          <p:cNvPr id="95237" name="Picture 4" descr="http://files.qnap.com/news/pressresource/product/VS-4100Pro_05.PNG"/>
          <p:cNvPicPr>
            <a:picLocks noChangeAspect="1" noChangeArrowheads="1"/>
          </p:cNvPicPr>
          <p:nvPr/>
        </p:nvPicPr>
        <p:blipFill>
          <a:blip r:embed="rId6"/>
          <a:srcRect l="13373" r="11589"/>
          <a:stretch>
            <a:fillRect/>
          </a:stretch>
        </p:blipFill>
        <p:spPr bwMode="auto">
          <a:xfrm>
            <a:off x="7537450" y="2479675"/>
            <a:ext cx="1606550" cy="1335088"/>
          </a:xfrm>
          <a:prstGeom prst="rect">
            <a:avLst/>
          </a:prstGeom>
          <a:noFill/>
          <a:ln w="9525">
            <a:noFill/>
            <a:miter lim="800000"/>
            <a:headEnd/>
            <a:tailEnd/>
          </a:ln>
        </p:spPr>
      </p:pic>
      <p:pic>
        <p:nvPicPr>
          <p:cNvPr id="95238" name="Picture 4" descr="http://files.qnap.com/news/pressresource/product/VS-8000Pro_02.png"/>
          <p:cNvPicPr>
            <a:picLocks noChangeAspect="1" noChangeArrowheads="1"/>
          </p:cNvPicPr>
          <p:nvPr/>
        </p:nvPicPr>
        <p:blipFill>
          <a:blip r:embed="rId7"/>
          <a:srcRect l="5414" t="5074" r="3116" b="26701"/>
          <a:stretch>
            <a:fillRect/>
          </a:stretch>
        </p:blipFill>
        <p:spPr bwMode="auto">
          <a:xfrm>
            <a:off x="6275388" y="5065713"/>
            <a:ext cx="2868612" cy="1792287"/>
          </a:xfrm>
          <a:prstGeom prst="rect">
            <a:avLst/>
          </a:prstGeom>
          <a:noFill/>
          <a:ln w="9525">
            <a:noFill/>
            <a:miter lim="800000"/>
            <a:headEnd/>
            <a:tailEnd/>
          </a:ln>
        </p:spPr>
      </p:pic>
      <p:pic>
        <p:nvPicPr>
          <p:cNvPr id="95239" name="圖片 14" descr="VS-12100U-RPPro_09.PNG"/>
          <p:cNvPicPr>
            <a:picLocks noChangeAspect="1"/>
          </p:cNvPicPr>
          <p:nvPr/>
        </p:nvPicPr>
        <p:blipFill>
          <a:blip r:embed="rId8"/>
          <a:srcRect l="2982" t="6017" r="-1472" b="44502"/>
          <a:stretch>
            <a:fillRect/>
          </a:stretch>
        </p:blipFill>
        <p:spPr bwMode="auto">
          <a:xfrm>
            <a:off x="0" y="6191250"/>
            <a:ext cx="2957513" cy="666750"/>
          </a:xfrm>
          <a:prstGeom prst="rect">
            <a:avLst/>
          </a:prstGeom>
          <a:noFill/>
          <a:ln w="9525">
            <a:noFill/>
            <a:miter lim="800000"/>
            <a:headEnd/>
            <a:tailEnd/>
          </a:ln>
        </p:spPr>
      </p:pic>
      <p:pic>
        <p:nvPicPr>
          <p:cNvPr id="95240" name="圖片 13"/>
          <p:cNvPicPr>
            <a:picLocks noChangeAspect="1"/>
          </p:cNvPicPr>
          <p:nvPr/>
        </p:nvPicPr>
        <p:blipFill>
          <a:blip r:embed="rId9">
            <a:clrChange>
              <a:clrFrom>
                <a:srgbClr val="FFFFFF"/>
              </a:clrFrom>
              <a:clrTo>
                <a:srgbClr val="FFFFFF">
                  <a:alpha val="0"/>
                </a:srgbClr>
              </a:clrTo>
            </a:clrChange>
          </a:blip>
          <a:srcRect/>
          <a:stretch>
            <a:fillRect/>
          </a:stretch>
        </p:blipFill>
        <p:spPr bwMode="auto">
          <a:xfrm>
            <a:off x="3121025" y="6184900"/>
            <a:ext cx="2881313" cy="673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20"/>
          <p:cNvSpPr txBox="1">
            <a:spLocks noChangeArrowheads="1"/>
          </p:cNvSpPr>
          <p:nvPr/>
        </p:nvSpPr>
        <p:spPr bwMode="auto">
          <a:xfrm>
            <a:off x="3255963" y="4986338"/>
            <a:ext cx="184150" cy="519112"/>
          </a:xfrm>
          <a:prstGeom prst="rect">
            <a:avLst/>
          </a:prstGeom>
          <a:noFill/>
          <a:ln w="28575" algn="ctr">
            <a:noFill/>
            <a:miter lim="800000"/>
            <a:headEnd/>
            <a:tailEnd/>
          </a:ln>
        </p:spPr>
        <p:txBody>
          <a:bodyPr wrap="none">
            <a:spAutoFit/>
          </a:bodyPr>
          <a:lstStyle/>
          <a:p>
            <a:pPr algn="ctr"/>
            <a:endParaRPr kumimoji="0" lang="en-US" altLang="zh-TW"/>
          </a:p>
        </p:txBody>
      </p:sp>
      <p:sp>
        <p:nvSpPr>
          <p:cNvPr id="33794" name="文字方塊 13"/>
          <p:cNvSpPr txBox="1">
            <a:spLocks noChangeArrowheads="1"/>
          </p:cNvSpPr>
          <p:nvPr/>
        </p:nvSpPr>
        <p:spPr bwMode="auto">
          <a:xfrm>
            <a:off x="2441575" y="2500313"/>
            <a:ext cx="185738" cy="400050"/>
          </a:xfrm>
          <a:prstGeom prst="rect">
            <a:avLst/>
          </a:prstGeom>
          <a:noFill/>
          <a:ln w="9525">
            <a:noFill/>
            <a:miter lim="800000"/>
            <a:headEnd/>
            <a:tailEnd/>
          </a:ln>
        </p:spPr>
        <p:txBody>
          <a:bodyPr wrap="none">
            <a:spAutoFit/>
          </a:bodyPr>
          <a:lstStyle/>
          <a:p>
            <a:pPr algn="ctr"/>
            <a:endParaRPr kumimoji="0" lang="en-US" altLang="zh-TW" b="1">
              <a:solidFill>
                <a:srgbClr val="FF3300"/>
              </a:solidFill>
            </a:endParaRPr>
          </a:p>
        </p:txBody>
      </p:sp>
      <p:sp>
        <p:nvSpPr>
          <p:cNvPr id="33795" name="Rectangle 10"/>
          <p:cNvSpPr>
            <a:spLocks noChangeArrowheads="1"/>
          </p:cNvSpPr>
          <p:nvPr/>
        </p:nvSpPr>
        <p:spPr bwMode="auto">
          <a:xfrm>
            <a:off x="0" y="111125"/>
            <a:ext cx="9144000" cy="692150"/>
          </a:xfrm>
          <a:prstGeom prst="rect">
            <a:avLst/>
          </a:prstGeom>
          <a:noFill/>
          <a:ln w="9525">
            <a:noFill/>
            <a:miter lim="800000"/>
            <a:headEnd/>
            <a:tailEnd/>
          </a:ln>
        </p:spPr>
        <p:txBody>
          <a:bodyPr anchor="ctr"/>
          <a:lstStyle/>
          <a:p>
            <a:pPr algn="ctr" eaLnBrk="0" hangingPunct="0"/>
            <a:r>
              <a:rPr kumimoji="0" lang="en-US" altLang="zh-TW" sz="3600" b="1">
                <a:solidFill>
                  <a:schemeClr val="bg1"/>
                </a:solidFill>
                <a:latin typeface="Calibri" pitchFamily="34" charset="0"/>
              </a:rPr>
              <a:t>QNAP NAS: </a:t>
            </a:r>
          </a:p>
          <a:p>
            <a:pPr algn="ctr" eaLnBrk="0" hangingPunct="0"/>
            <a:r>
              <a:rPr kumimoji="0" lang="en-US" altLang="zh-TW" sz="3600" b="1">
                <a:solidFill>
                  <a:schemeClr val="bg1"/>
                </a:solidFill>
                <a:latin typeface="Calibri" pitchFamily="34" charset="0"/>
              </a:rPr>
              <a:t>Best Tech Products 2010 - PC World</a:t>
            </a:r>
          </a:p>
        </p:txBody>
      </p:sp>
      <p:pic>
        <p:nvPicPr>
          <p:cNvPr id="33796" name="圖片 2" descr="image002"/>
          <p:cNvPicPr>
            <a:picLocks noChangeAspect="1" noChangeArrowheads="1"/>
          </p:cNvPicPr>
          <p:nvPr/>
        </p:nvPicPr>
        <p:blipFill>
          <a:blip r:embed="rId3"/>
          <a:srcRect/>
          <a:stretch>
            <a:fillRect/>
          </a:stretch>
        </p:blipFill>
        <p:spPr bwMode="auto">
          <a:xfrm>
            <a:off x="0" y="993775"/>
            <a:ext cx="9104313" cy="5864225"/>
          </a:xfrm>
          <a:prstGeom prst="rect">
            <a:avLst/>
          </a:prstGeom>
          <a:noFill/>
          <a:ln w="9525">
            <a:noFill/>
            <a:miter lim="800000"/>
            <a:headEnd/>
            <a:tailEnd/>
          </a:ln>
        </p:spPr>
      </p:pic>
      <p:pic>
        <p:nvPicPr>
          <p:cNvPr id="33797" name="圖片 8" descr="image003"/>
          <p:cNvPicPr>
            <a:picLocks noChangeAspect="1" noChangeArrowheads="1"/>
          </p:cNvPicPr>
          <p:nvPr/>
        </p:nvPicPr>
        <p:blipFill>
          <a:blip r:embed="rId4"/>
          <a:srcRect l="5910" t="73711" r="62273" b="4045"/>
          <a:stretch>
            <a:fillRect/>
          </a:stretch>
        </p:blipFill>
        <p:spPr bwMode="auto">
          <a:xfrm>
            <a:off x="554038" y="5486400"/>
            <a:ext cx="2909887" cy="1371600"/>
          </a:xfrm>
          <a:prstGeom prst="rect">
            <a:avLst/>
          </a:prstGeom>
          <a:noFill/>
          <a:ln w="9525">
            <a:noFill/>
            <a:miter lim="800000"/>
            <a:headEnd/>
            <a:tailEnd/>
          </a:ln>
        </p:spPr>
      </p:pic>
      <p:sp>
        <p:nvSpPr>
          <p:cNvPr id="33798" name="爆炸 1 7"/>
          <p:cNvSpPr>
            <a:spLocks noChangeArrowheads="1"/>
          </p:cNvSpPr>
          <p:nvPr/>
        </p:nvSpPr>
        <p:spPr bwMode="auto">
          <a:xfrm>
            <a:off x="3952875" y="3643313"/>
            <a:ext cx="5191125" cy="3035300"/>
          </a:xfrm>
          <a:prstGeom prst="irregularSeal1">
            <a:avLst/>
          </a:prstGeom>
          <a:solidFill>
            <a:srgbClr val="FFFF66"/>
          </a:solidFill>
          <a:ln w="28575" algn="ctr">
            <a:solidFill>
              <a:schemeClr val="tx1"/>
            </a:solidFill>
            <a:round/>
            <a:headEnd/>
            <a:tailEnd/>
          </a:ln>
        </p:spPr>
        <p:txBody>
          <a:bodyPr wrap="none" anchor="ctr"/>
          <a:lstStyle/>
          <a:p>
            <a:pPr algn="ctr"/>
            <a:endParaRPr kumimoji="0" lang="zh-TW" altLang="en-US"/>
          </a:p>
        </p:txBody>
      </p:sp>
      <p:sp>
        <p:nvSpPr>
          <p:cNvPr id="33799" name="文字方塊 5"/>
          <p:cNvSpPr txBox="1">
            <a:spLocks noChangeArrowheads="1"/>
          </p:cNvSpPr>
          <p:nvPr/>
        </p:nvSpPr>
        <p:spPr bwMode="auto">
          <a:xfrm>
            <a:off x="4697413" y="4710113"/>
            <a:ext cx="3614737" cy="708025"/>
          </a:xfrm>
          <a:prstGeom prst="rect">
            <a:avLst/>
          </a:prstGeom>
          <a:noFill/>
          <a:ln w="9525">
            <a:noFill/>
            <a:miter lim="800000"/>
            <a:headEnd/>
            <a:tailEnd/>
          </a:ln>
        </p:spPr>
        <p:txBody>
          <a:bodyPr>
            <a:spAutoFit/>
          </a:bodyPr>
          <a:lstStyle/>
          <a:p>
            <a:pPr algn="ctr"/>
            <a:r>
              <a:rPr kumimoji="0" lang="en-US" altLang="zh-TW" b="1">
                <a:solidFill>
                  <a:srgbClr val="FF0000"/>
                </a:solidFill>
              </a:rPr>
              <a:t>QNAP</a:t>
            </a:r>
            <a:r>
              <a:rPr kumimoji="0" lang="zh-TW" altLang="en-US" b="1">
                <a:solidFill>
                  <a:srgbClr val="FF0000"/>
                </a:solidFill>
              </a:rPr>
              <a:t> </a:t>
            </a:r>
            <a:r>
              <a:rPr kumimoji="0" lang="en-US" altLang="zh-TW" b="1">
                <a:solidFill>
                  <a:srgbClr val="FF0000"/>
                </a:solidFill>
              </a:rPr>
              <a:t>NAS</a:t>
            </a:r>
            <a:r>
              <a:rPr kumimoji="0" lang="zh-TW" altLang="en-US" b="1">
                <a:solidFill>
                  <a:srgbClr val="FF0000"/>
                </a:solidFill>
              </a:rPr>
              <a:t> </a:t>
            </a:r>
            <a:r>
              <a:rPr kumimoji="0" lang="en-US" altLang="zh-TW" b="1">
                <a:solidFill>
                  <a:srgbClr val="FF0000"/>
                </a:solidFill>
              </a:rPr>
              <a:t>is the only storage device on the list !!!</a:t>
            </a:r>
            <a:endParaRPr kumimoji="0" lang="zh-TW" altLang="en-US" b="1">
              <a:solidFill>
                <a:srgbClr val="FF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標題 1"/>
          <p:cNvSpPr>
            <a:spLocks noGrp="1"/>
          </p:cNvSpPr>
          <p:nvPr>
            <p:ph type="title"/>
          </p:nvPr>
        </p:nvSpPr>
        <p:spPr/>
        <p:txBody>
          <a:bodyPr/>
          <a:lstStyle/>
          <a:p>
            <a:r>
              <a:rPr lang="en-US" altLang="zh-TW" smtClean="0">
                <a:ea typeface="新細明體" charset="-120"/>
              </a:rPr>
              <a:t>Success Story – Gasoline Station in India</a:t>
            </a:r>
            <a:endParaRPr lang="zh-TW" altLang="en-US" smtClean="0">
              <a:ea typeface="新細明體" charset="-120"/>
            </a:endParaRPr>
          </a:p>
        </p:txBody>
      </p:sp>
      <p:sp>
        <p:nvSpPr>
          <p:cNvPr id="97282" name="內容版面配置區 2"/>
          <p:cNvSpPr>
            <a:spLocks noGrp="1"/>
          </p:cNvSpPr>
          <p:nvPr>
            <p:ph idx="1"/>
          </p:nvPr>
        </p:nvSpPr>
        <p:spPr>
          <a:xfrm>
            <a:off x="254000" y="1814513"/>
            <a:ext cx="4040188" cy="4752975"/>
          </a:xfrm>
        </p:spPr>
        <p:txBody>
          <a:bodyPr/>
          <a:lstStyle/>
          <a:p>
            <a:pPr>
              <a:buFont typeface="Wingdings" pitchFamily="2" charset="2"/>
              <a:buNone/>
            </a:pPr>
            <a:r>
              <a:rPr lang="en-US" altLang="zh-TW" sz="1800" smtClean="0">
                <a:ea typeface="新細明體" charset="-120"/>
              </a:rPr>
              <a:t>Every day, there are so many customers coming to the stations for services, and the operation of fuel services is frequent among people on site.</a:t>
            </a:r>
          </a:p>
          <a:p>
            <a:pPr>
              <a:buFont typeface="Wingdings" pitchFamily="2" charset="2"/>
              <a:buNone/>
            </a:pPr>
            <a:endParaRPr lang="en-US" altLang="zh-TW" sz="1800" smtClean="0">
              <a:ea typeface="新細明體" charset="-120"/>
            </a:endParaRPr>
          </a:p>
          <a:p>
            <a:pPr>
              <a:buFont typeface="Wingdings" pitchFamily="2" charset="2"/>
              <a:buNone/>
            </a:pPr>
            <a:r>
              <a:rPr lang="en-US" altLang="zh-TW" sz="1800" smtClean="0">
                <a:ea typeface="新細明體" charset="-120"/>
              </a:rPr>
              <a:t>QNAP® VioStor NVR VS-2008 Pro has successfully turned BPCL surveillance system into an advanced network appliance and structure, and effectively helped BPCL with the large-scale surveillance tasks for better environment monitoring and improved employee and customer security at the different petrol stations in the country.</a:t>
            </a:r>
            <a:endParaRPr lang="zh-TW" altLang="en-US" sz="1800" smtClean="0">
              <a:ea typeface="新細明體" charset="-120"/>
            </a:endParaRPr>
          </a:p>
        </p:txBody>
      </p:sp>
      <p:pic>
        <p:nvPicPr>
          <p:cNvPr id="97283" name="Picture 2" descr="http://www.qnapsecurity.com/images/products/Surveillance/Applications/SucessStory18_1.jpg"/>
          <p:cNvPicPr>
            <a:picLocks noChangeAspect="1" noChangeArrowheads="1"/>
          </p:cNvPicPr>
          <p:nvPr/>
        </p:nvPicPr>
        <p:blipFill>
          <a:blip r:embed="rId2"/>
          <a:srcRect/>
          <a:stretch>
            <a:fillRect/>
          </a:stretch>
        </p:blipFill>
        <p:spPr bwMode="auto">
          <a:xfrm>
            <a:off x="4297363" y="1801813"/>
            <a:ext cx="4630737" cy="3602037"/>
          </a:xfrm>
          <a:prstGeom prst="rect">
            <a:avLst/>
          </a:prstGeom>
          <a:noFill/>
          <a:ln w="9525">
            <a:noFill/>
            <a:miter lim="800000"/>
            <a:headEnd/>
            <a:tailEnd/>
          </a:ln>
        </p:spPr>
      </p:pic>
      <p:sp>
        <p:nvSpPr>
          <p:cNvPr id="5" name="矩形 4"/>
          <p:cNvSpPr/>
          <p:nvPr/>
        </p:nvSpPr>
        <p:spPr>
          <a:xfrm>
            <a:off x="179388" y="1231900"/>
            <a:ext cx="8507412" cy="400050"/>
          </a:xfrm>
          <a:prstGeom prst="rect">
            <a:avLst/>
          </a:prstGeom>
        </p:spPr>
        <p:txBody>
          <a:bodyPr>
            <a:spAutoFit/>
          </a:bodyPr>
          <a:lstStyle/>
          <a:p>
            <a:pPr>
              <a:defRPr/>
            </a:pPr>
            <a:r>
              <a:rPr kumimoji="0" lang="en-US" altLang="zh-TW" b="1" dirty="0">
                <a:latin typeface="+mn-lt"/>
                <a:ea typeface="+mn-ea"/>
                <a:cs typeface="+mn-cs"/>
              </a:rPr>
              <a:t>BPCL owns around 40,000 petrol stations throughout India.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標題 1"/>
          <p:cNvSpPr>
            <a:spLocks noGrp="1"/>
          </p:cNvSpPr>
          <p:nvPr>
            <p:ph type="title"/>
          </p:nvPr>
        </p:nvSpPr>
        <p:spPr/>
        <p:txBody>
          <a:bodyPr/>
          <a:lstStyle/>
          <a:p>
            <a:r>
              <a:rPr lang="en-US" altLang="zh-TW" smtClean="0">
                <a:ea typeface="新細明體" charset="-120"/>
              </a:rPr>
              <a:t>Success Story</a:t>
            </a:r>
          </a:p>
        </p:txBody>
      </p:sp>
      <p:sp>
        <p:nvSpPr>
          <p:cNvPr id="98306" name="內容版面配置區 2"/>
          <p:cNvSpPr>
            <a:spLocks noGrp="1"/>
          </p:cNvSpPr>
          <p:nvPr>
            <p:ph idx="1"/>
          </p:nvPr>
        </p:nvSpPr>
        <p:spPr>
          <a:xfrm>
            <a:off x="641350" y="1393825"/>
            <a:ext cx="2386013" cy="546100"/>
          </a:xfrm>
        </p:spPr>
        <p:txBody>
          <a:bodyPr/>
          <a:lstStyle/>
          <a:p>
            <a:pPr>
              <a:buFont typeface="Wingdings" pitchFamily="2" charset="2"/>
              <a:buNone/>
            </a:pPr>
            <a:r>
              <a:rPr lang="en-US" altLang="zh-TW" b="1" smtClean="0">
                <a:ea typeface="新細明體" charset="-120"/>
              </a:rPr>
              <a:t>Large Office</a:t>
            </a:r>
            <a:r>
              <a:rPr lang="en-US" altLang="zh-TW" smtClean="0">
                <a:ea typeface="新細明體" charset="-120"/>
              </a:rPr>
              <a:t/>
            </a:r>
            <a:br>
              <a:rPr lang="en-US" altLang="zh-TW" smtClean="0">
                <a:ea typeface="新細明體" charset="-120"/>
              </a:rPr>
            </a:br>
            <a:endParaRPr lang="en-US" altLang="zh-TW" sz="1800" smtClean="0">
              <a:ea typeface="新細明體" charset="-120"/>
            </a:endParaRPr>
          </a:p>
        </p:txBody>
      </p:sp>
      <p:pic>
        <p:nvPicPr>
          <p:cNvPr id="98307" name="Picture 2"/>
          <p:cNvPicPr>
            <a:picLocks noChangeAspect="1" noChangeArrowheads="1"/>
          </p:cNvPicPr>
          <p:nvPr/>
        </p:nvPicPr>
        <p:blipFill>
          <a:blip r:embed="rId2"/>
          <a:srcRect/>
          <a:stretch>
            <a:fillRect/>
          </a:stretch>
        </p:blipFill>
        <p:spPr bwMode="auto">
          <a:xfrm>
            <a:off x="425450" y="1905000"/>
            <a:ext cx="2249488" cy="1800225"/>
          </a:xfrm>
          <a:prstGeom prst="rect">
            <a:avLst/>
          </a:prstGeom>
          <a:noFill/>
          <a:ln w="9525">
            <a:noFill/>
            <a:miter lim="800000"/>
            <a:headEnd/>
            <a:tailEnd/>
          </a:ln>
        </p:spPr>
      </p:pic>
      <p:sp>
        <p:nvSpPr>
          <p:cNvPr id="98308" name="文字方塊 6"/>
          <p:cNvSpPr txBox="1">
            <a:spLocks noChangeArrowheads="1"/>
          </p:cNvSpPr>
          <p:nvPr/>
        </p:nvSpPr>
        <p:spPr bwMode="auto">
          <a:xfrm>
            <a:off x="4716463" y="3429000"/>
            <a:ext cx="184150" cy="369888"/>
          </a:xfrm>
          <a:prstGeom prst="rect">
            <a:avLst/>
          </a:prstGeom>
          <a:noFill/>
          <a:ln w="9525">
            <a:noFill/>
            <a:miter lim="800000"/>
            <a:headEnd/>
            <a:tailEnd/>
          </a:ln>
        </p:spPr>
        <p:txBody>
          <a:bodyPr wrap="none">
            <a:spAutoFit/>
          </a:bodyPr>
          <a:lstStyle/>
          <a:p>
            <a:endParaRPr kumimoji="0" lang="zh-TW" altLang="zh-TW"/>
          </a:p>
        </p:txBody>
      </p:sp>
      <p:pic>
        <p:nvPicPr>
          <p:cNvPr id="98309" name="Picture 2" descr="大阪市~1"/>
          <p:cNvPicPr>
            <a:picLocks noChangeAspect="1" noChangeArrowheads="1"/>
          </p:cNvPicPr>
          <p:nvPr/>
        </p:nvPicPr>
        <p:blipFill>
          <a:blip r:embed="rId3"/>
          <a:srcRect/>
          <a:stretch>
            <a:fillRect/>
          </a:stretch>
        </p:blipFill>
        <p:spPr bwMode="auto">
          <a:xfrm>
            <a:off x="3027363" y="1917700"/>
            <a:ext cx="2430462" cy="1822450"/>
          </a:xfrm>
          <a:prstGeom prst="rect">
            <a:avLst/>
          </a:prstGeom>
          <a:noFill/>
          <a:ln w="9525">
            <a:noFill/>
            <a:miter lim="800000"/>
            <a:headEnd/>
            <a:tailEnd/>
          </a:ln>
        </p:spPr>
      </p:pic>
      <p:pic>
        <p:nvPicPr>
          <p:cNvPr id="98310" name="Picture 2"/>
          <p:cNvPicPr>
            <a:picLocks noChangeAspect="1" noChangeArrowheads="1"/>
          </p:cNvPicPr>
          <p:nvPr/>
        </p:nvPicPr>
        <p:blipFill>
          <a:blip r:embed="rId4"/>
          <a:srcRect/>
          <a:stretch>
            <a:fillRect/>
          </a:stretch>
        </p:blipFill>
        <p:spPr bwMode="auto">
          <a:xfrm>
            <a:off x="5707063" y="1954213"/>
            <a:ext cx="2424112" cy="1735137"/>
          </a:xfrm>
          <a:prstGeom prst="rect">
            <a:avLst/>
          </a:prstGeom>
          <a:noFill/>
          <a:ln w="9525">
            <a:noFill/>
            <a:miter lim="800000"/>
            <a:headEnd/>
            <a:tailEnd/>
          </a:ln>
        </p:spPr>
      </p:pic>
      <p:sp>
        <p:nvSpPr>
          <p:cNvPr id="98311" name="矩形 8"/>
          <p:cNvSpPr>
            <a:spLocks noChangeArrowheads="1"/>
          </p:cNvSpPr>
          <p:nvPr/>
        </p:nvSpPr>
        <p:spPr bwMode="auto">
          <a:xfrm>
            <a:off x="2963863" y="1060450"/>
            <a:ext cx="2538412" cy="708025"/>
          </a:xfrm>
          <a:prstGeom prst="rect">
            <a:avLst/>
          </a:prstGeom>
          <a:noFill/>
          <a:ln w="9525">
            <a:noFill/>
            <a:miter lim="800000"/>
            <a:headEnd/>
            <a:tailEnd/>
          </a:ln>
        </p:spPr>
        <p:txBody>
          <a:bodyPr>
            <a:spAutoFit/>
          </a:bodyPr>
          <a:lstStyle/>
          <a:p>
            <a:r>
              <a:rPr kumimoji="0" lang="en-US" altLang="zh-TW" b="1"/>
              <a:t>International School </a:t>
            </a:r>
            <a:endParaRPr kumimoji="0" lang="zh-TW" altLang="en-US"/>
          </a:p>
        </p:txBody>
      </p:sp>
      <p:sp>
        <p:nvSpPr>
          <p:cNvPr id="98312" name="矩形 9"/>
          <p:cNvSpPr>
            <a:spLocks noChangeArrowheads="1"/>
          </p:cNvSpPr>
          <p:nvPr/>
        </p:nvSpPr>
        <p:spPr bwMode="auto">
          <a:xfrm>
            <a:off x="5848350" y="1150938"/>
            <a:ext cx="2349500" cy="708025"/>
          </a:xfrm>
          <a:prstGeom prst="rect">
            <a:avLst/>
          </a:prstGeom>
          <a:noFill/>
          <a:ln w="9525">
            <a:noFill/>
            <a:miter lim="800000"/>
            <a:headEnd/>
            <a:tailEnd/>
          </a:ln>
        </p:spPr>
        <p:txBody>
          <a:bodyPr>
            <a:spAutoFit/>
          </a:bodyPr>
          <a:lstStyle/>
          <a:p>
            <a:r>
              <a:rPr kumimoji="0" lang="en-US" altLang="zh-TW" b="1"/>
              <a:t>Convenience Store Chain</a:t>
            </a:r>
            <a:endParaRPr kumimoji="0" lang="zh-TW" altLang="en-US"/>
          </a:p>
        </p:txBody>
      </p:sp>
      <p:pic>
        <p:nvPicPr>
          <p:cNvPr id="98313" name="Picture 135" descr="U3059P704T2D29444F101DT20081009180257"/>
          <p:cNvPicPr>
            <a:picLocks noChangeAspect="1" noChangeArrowheads="1"/>
          </p:cNvPicPr>
          <p:nvPr/>
        </p:nvPicPr>
        <p:blipFill>
          <a:blip r:embed="rId5"/>
          <a:srcRect/>
          <a:stretch>
            <a:fillRect/>
          </a:stretch>
        </p:blipFill>
        <p:spPr bwMode="auto">
          <a:xfrm>
            <a:off x="5870575" y="4400550"/>
            <a:ext cx="2362200" cy="2025650"/>
          </a:xfrm>
          <a:prstGeom prst="rect">
            <a:avLst/>
          </a:prstGeom>
          <a:noFill/>
          <a:ln w="9525">
            <a:noFill/>
            <a:miter lim="800000"/>
            <a:headEnd/>
            <a:tailEnd/>
          </a:ln>
        </p:spPr>
      </p:pic>
      <p:sp>
        <p:nvSpPr>
          <p:cNvPr id="98314" name="矩形 11"/>
          <p:cNvSpPr>
            <a:spLocks noChangeArrowheads="1"/>
          </p:cNvSpPr>
          <p:nvPr/>
        </p:nvSpPr>
        <p:spPr bwMode="auto">
          <a:xfrm>
            <a:off x="6218238" y="3922713"/>
            <a:ext cx="1766887" cy="400050"/>
          </a:xfrm>
          <a:prstGeom prst="rect">
            <a:avLst/>
          </a:prstGeom>
          <a:noFill/>
          <a:ln w="9525">
            <a:noFill/>
            <a:miter lim="800000"/>
            <a:headEnd/>
            <a:tailEnd/>
          </a:ln>
        </p:spPr>
        <p:txBody>
          <a:bodyPr wrap="none">
            <a:spAutoFit/>
          </a:bodyPr>
          <a:lstStyle/>
          <a:p>
            <a:r>
              <a:rPr kumimoji="0" lang="en-US" altLang="zh-TW" b="1"/>
              <a:t>Chain Stores</a:t>
            </a:r>
            <a:endParaRPr kumimoji="0" lang="zh-TW" altLang="en-US"/>
          </a:p>
        </p:txBody>
      </p:sp>
      <p:pic>
        <p:nvPicPr>
          <p:cNvPr id="98315" name="Picture 11"/>
          <p:cNvPicPr>
            <a:picLocks noChangeAspect="1" noChangeArrowheads="1"/>
          </p:cNvPicPr>
          <p:nvPr/>
        </p:nvPicPr>
        <p:blipFill>
          <a:blip r:embed="rId6"/>
          <a:srcRect/>
          <a:stretch>
            <a:fillRect/>
          </a:stretch>
        </p:blipFill>
        <p:spPr bwMode="auto">
          <a:xfrm>
            <a:off x="534988" y="4171950"/>
            <a:ext cx="4645025" cy="2071688"/>
          </a:xfrm>
          <a:prstGeom prst="rect">
            <a:avLst/>
          </a:prstGeom>
          <a:noFill/>
          <a:ln w="9525">
            <a:noFill/>
            <a:miter lim="800000"/>
            <a:headEnd/>
            <a:tailEnd/>
          </a:ln>
        </p:spPr>
      </p:pic>
      <p:pic>
        <p:nvPicPr>
          <p:cNvPr id="98316" name="Picture 4" descr="npo0009de"/>
          <p:cNvPicPr>
            <a:picLocks noChangeAspect="1" noChangeArrowheads="1"/>
          </p:cNvPicPr>
          <p:nvPr/>
        </p:nvPicPr>
        <p:blipFill>
          <a:blip r:embed="rId7"/>
          <a:srcRect/>
          <a:stretch>
            <a:fillRect/>
          </a:stretch>
        </p:blipFill>
        <p:spPr bwMode="auto">
          <a:xfrm>
            <a:off x="514350" y="4935538"/>
            <a:ext cx="1992313" cy="1292225"/>
          </a:xfrm>
          <a:prstGeom prst="rect">
            <a:avLst/>
          </a:prstGeom>
          <a:noFill/>
          <a:ln w="9525" algn="ctr">
            <a:noFill/>
            <a:miter lim="800000"/>
            <a:headEnd/>
            <a:tailEnd/>
          </a:ln>
        </p:spPr>
      </p:pic>
      <p:sp>
        <p:nvSpPr>
          <p:cNvPr id="98317" name="矩形 14"/>
          <p:cNvSpPr>
            <a:spLocks noChangeArrowheads="1"/>
          </p:cNvSpPr>
          <p:nvPr/>
        </p:nvSpPr>
        <p:spPr bwMode="auto">
          <a:xfrm>
            <a:off x="466725" y="3875088"/>
            <a:ext cx="4300538" cy="400050"/>
          </a:xfrm>
          <a:prstGeom prst="rect">
            <a:avLst/>
          </a:prstGeom>
          <a:noFill/>
          <a:ln w="9525">
            <a:noFill/>
            <a:miter lim="800000"/>
            <a:headEnd/>
            <a:tailEnd/>
          </a:ln>
        </p:spPr>
        <p:txBody>
          <a:bodyPr wrap="none">
            <a:spAutoFit/>
          </a:bodyPr>
          <a:lstStyle/>
          <a:p>
            <a:r>
              <a:rPr kumimoji="0" lang="en-US" altLang="zh-TW" b="1"/>
              <a:t>Multi-functional Shopping Center </a:t>
            </a:r>
            <a:endParaRPr kumimoji="0" lang="zh-TW" alt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標題 14"/>
          <p:cNvSpPr>
            <a:spLocks noGrp="1"/>
          </p:cNvSpPr>
          <p:nvPr>
            <p:ph type="title"/>
          </p:nvPr>
        </p:nvSpPr>
        <p:spPr/>
        <p:txBody>
          <a:bodyPr/>
          <a:lstStyle/>
          <a:p>
            <a:r>
              <a:rPr lang="en-US" altLang="zh-TW" smtClean="0">
                <a:ea typeface="新細明體" charset="-120"/>
              </a:rPr>
              <a:t>Success Story</a:t>
            </a:r>
            <a:endParaRPr lang="zh-TW" altLang="en-US" smtClean="0">
              <a:ea typeface="新細明體" charset="-120"/>
            </a:endParaRPr>
          </a:p>
        </p:txBody>
      </p:sp>
      <p:sp>
        <p:nvSpPr>
          <p:cNvPr id="99330" name="內容版面配置區 13"/>
          <p:cNvSpPr>
            <a:spLocks noGrp="1"/>
          </p:cNvSpPr>
          <p:nvPr>
            <p:ph idx="1"/>
          </p:nvPr>
        </p:nvSpPr>
        <p:spPr>
          <a:xfrm>
            <a:off x="295275" y="1127125"/>
            <a:ext cx="2432050" cy="496888"/>
          </a:xfrm>
        </p:spPr>
        <p:txBody>
          <a:bodyPr/>
          <a:lstStyle/>
          <a:p>
            <a:pPr>
              <a:buFont typeface="Wingdings" pitchFamily="2" charset="2"/>
              <a:buNone/>
            </a:pPr>
            <a:r>
              <a:rPr lang="en-US" altLang="zh-TW" b="1" smtClean="0">
                <a:ea typeface="新細明體" charset="-120"/>
              </a:rPr>
              <a:t>Production &amp; Assembling Plant</a:t>
            </a:r>
            <a:r>
              <a:rPr lang="en-US" altLang="zh-TW" smtClean="0">
                <a:ea typeface="新細明體" charset="-120"/>
              </a:rPr>
              <a:t/>
            </a:r>
            <a:br>
              <a:rPr lang="en-US" altLang="zh-TW" smtClean="0">
                <a:ea typeface="新細明體" charset="-120"/>
              </a:rPr>
            </a:br>
            <a:endParaRPr lang="en-US" altLang="zh-TW" sz="1800" smtClean="0">
              <a:ea typeface="新細明體" charset="-120"/>
            </a:endParaRPr>
          </a:p>
        </p:txBody>
      </p:sp>
      <p:pic>
        <p:nvPicPr>
          <p:cNvPr id="99331" name="Picture 2" descr="P1000566"/>
          <p:cNvPicPr>
            <a:picLocks noChangeAspect="1" noChangeArrowheads="1"/>
          </p:cNvPicPr>
          <p:nvPr/>
        </p:nvPicPr>
        <p:blipFill>
          <a:blip r:embed="rId3"/>
          <a:srcRect/>
          <a:stretch>
            <a:fillRect/>
          </a:stretch>
        </p:blipFill>
        <p:spPr bwMode="auto">
          <a:xfrm>
            <a:off x="1892300" y="1922463"/>
            <a:ext cx="2746375" cy="2060575"/>
          </a:xfrm>
          <a:prstGeom prst="rect">
            <a:avLst/>
          </a:prstGeom>
          <a:noFill/>
          <a:ln w="9525">
            <a:noFill/>
            <a:miter lim="800000"/>
            <a:headEnd/>
            <a:tailEnd/>
          </a:ln>
        </p:spPr>
      </p:pic>
      <p:pic>
        <p:nvPicPr>
          <p:cNvPr id="99332" name="Picture 3" descr="P1000544"/>
          <p:cNvPicPr>
            <a:picLocks noChangeAspect="1" noChangeArrowheads="1"/>
          </p:cNvPicPr>
          <p:nvPr/>
        </p:nvPicPr>
        <p:blipFill>
          <a:blip r:embed="rId4"/>
          <a:srcRect l="16455" r="29114" b="12520"/>
          <a:stretch>
            <a:fillRect/>
          </a:stretch>
        </p:blipFill>
        <p:spPr bwMode="auto">
          <a:xfrm>
            <a:off x="347663" y="1938338"/>
            <a:ext cx="1403350" cy="2428875"/>
          </a:xfrm>
          <a:prstGeom prst="rect">
            <a:avLst/>
          </a:prstGeom>
          <a:noFill/>
          <a:ln w="9525">
            <a:noFill/>
            <a:miter lim="800000"/>
            <a:headEnd/>
            <a:tailEnd/>
          </a:ln>
        </p:spPr>
      </p:pic>
      <p:pic>
        <p:nvPicPr>
          <p:cNvPr id="99333" name="Picture 2" descr="Palacio_La_Granja2_22-7-03"/>
          <p:cNvPicPr>
            <a:picLocks noChangeAspect="1" noChangeArrowheads="1"/>
          </p:cNvPicPr>
          <p:nvPr/>
        </p:nvPicPr>
        <p:blipFill>
          <a:blip r:embed="rId5"/>
          <a:srcRect/>
          <a:stretch>
            <a:fillRect/>
          </a:stretch>
        </p:blipFill>
        <p:spPr bwMode="auto">
          <a:xfrm>
            <a:off x="5808663" y="1539875"/>
            <a:ext cx="2309812" cy="1557338"/>
          </a:xfrm>
          <a:prstGeom prst="rect">
            <a:avLst/>
          </a:prstGeom>
          <a:noFill/>
          <a:ln w="9525">
            <a:noFill/>
            <a:miter lim="800000"/>
            <a:headEnd/>
            <a:tailEnd/>
          </a:ln>
        </p:spPr>
      </p:pic>
      <p:pic>
        <p:nvPicPr>
          <p:cNvPr id="99334" name="Picture 3" descr="LA GRANJA3"/>
          <p:cNvPicPr>
            <a:picLocks noChangeAspect="1" noChangeArrowheads="1"/>
          </p:cNvPicPr>
          <p:nvPr/>
        </p:nvPicPr>
        <p:blipFill>
          <a:blip r:embed="rId6"/>
          <a:srcRect/>
          <a:stretch>
            <a:fillRect/>
          </a:stretch>
        </p:blipFill>
        <p:spPr bwMode="auto">
          <a:xfrm>
            <a:off x="5824538" y="3289300"/>
            <a:ext cx="2309812" cy="1470025"/>
          </a:xfrm>
          <a:prstGeom prst="rect">
            <a:avLst/>
          </a:prstGeom>
          <a:noFill/>
          <a:ln w="9525">
            <a:noFill/>
            <a:miter lim="800000"/>
            <a:headEnd/>
            <a:tailEnd/>
          </a:ln>
        </p:spPr>
      </p:pic>
      <p:pic>
        <p:nvPicPr>
          <p:cNvPr id="99335" name="Picture 4" descr="Palacio_de_la_Granja"/>
          <p:cNvPicPr>
            <a:picLocks noChangeAspect="1" noChangeArrowheads="1"/>
          </p:cNvPicPr>
          <p:nvPr/>
        </p:nvPicPr>
        <p:blipFill>
          <a:blip r:embed="rId7"/>
          <a:srcRect/>
          <a:stretch>
            <a:fillRect/>
          </a:stretch>
        </p:blipFill>
        <p:spPr bwMode="auto">
          <a:xfrm>
            <a:off x="5895975" y="4897438"/>
            <a:ext cx="2228850" cy="1470025"/>
          </a:xfrm>
          <a:prstGeom prst="rect">
            <a:avLst/>
          </a:prstGeom>
          <a:noFill/>
          <a:ln w="9525">
            <a:noFill/>
            <a:miter lim="800000"/>
            <a:headEnd/>
            <a:tailEnd/>
          </a:ln>
        </p:spPr>
      </p:pic>
      <p:sp>
        <p:nvSpPr>
          <p:cNvPr id="99336" name="矩形 14"/>
          <p:cNvSpPr>
            <a:spLocks noChangeArrowheads="1"/>
          </p:cNvSpPr>
          <p:nvPr/>
        </p:nvSpPr>
        <p:spPr bwMode="auto">
          <a:xfrm>
            <a:off x="5835650" y="1052513"/>
            <a:ext cx="2106613" cy="401637"/>
          </a:xfrm>
          <a:prstGeom prst="rect">
            <a:avLst/>
          </a:prstGeom>
          <a:noFill/>
          <a:ln w="9525">
            <a:noFill/>
            <a:miter lim="800000"/>
            <a:headEnd/>
            <a:tailEnd/>
          </a:ln>
        </p:spPr>
        <p:txBody>
          <a:bodyPr wrap="none">
            <a:spAutoFit/>
          </a:bodyPr>
          <a:lstStyle/>
          <a:p>
            <a:r>
              <a:rPr kumimoji="0" lang="en-US" altLang="zh-TW" b="1"/>
              <a:t>Cultural Center </a:t>
            </a:r>
            <a:endParaRPr kumimoji="0" lang="zh-TW" altLang="en-US"/>
          </a:p>
        </p:txBody>
      </p:sp>
      <p:pic>
        <p:nvPicPr>
          <p:cNvPr id="99337" name="Picture 2"/>
          <p:cNvPicPr>
            <a:picLocks noChangeAspect="1" noChangeArrowheads="1"/>
          </p:cNvPicPr>
          <p:nvPr/>
        </p:nvPicPr>
        <p:blipFill>
          <a:blip r:embed="rId8"/>
          <a:srcRect/>
          <a:stretch>
            <a:fillRect/>
          </a:stretch>
        </p:blipFill>
        <p:spPr bwMode="auto">
          <a:xfrm>
            <a:off x="392113" y="4872038"/>
            <a:ext cx="3030537" cy="1751012"/>
          </a:xfrm>
          <a:prstGeom prst="rect">
            <a:avLst/>
          </a:prstGeom>
          <a:noFill/>
          <a:ln w="9525">
            <a:noFill/>
            <a:miter lim="800000"/>
            <a:headEnd/>
            <a:tailEnd/>
          </a:ln>
        </p:spPr>
      </p:pic>
      <p:pic>
        <p:nvPicPr>
          <p:cNvPr id="99338" name="Picture 12"/>
          <p:cNvPicPr>
            <a:picLocks noChangeAspect="1" noChangeArrowheads="1"/>
          </p:cNvPicPr>
          <p:nvPr/>
        </p:nvPicPr>
        <p:blipFill>
          <a:blip r:embed="rId9"/>
          <a:srcRect/>
          <a:stretch>
            <a:fillRect/>
          </a:stretch>
        </p:blipFill>
        <p:spPr bwMode="auto">
          <a:xfrm>
            <a:off x="2803525" y="4856163"/>
            <a:ext cx="2824163" cy="1760537"/>
          </a:xfrm>
          <a:prstGeom prst="rect">
            <a:avLst/>
          </a:prstGeom>
          <a:noFill/>
          <a:ln w="9525">
            <a:noFill/>
            <a:miter lim="800000"/>
            <a:headEnd/>
            <a:tailEnd/>
          </a:ln>
        </p:spPr>
      </p:pic>
      <p:sp>
        <p:nvSpPr>
          <p:cNvPr id="99339" name="矩形 18"/>
          <p:cNvSpPr>
            <a:spLocks noChangeArrowheads="1"/>
          </p:cNvSpPr>
          <p:nvPr/>
        </p:nvSpPr>
        <p:spPr bwMode="auto">
          <a:xfrm>
            <a:off x="377825" y="4568825"/>
            <a:ext cx="1068388" cy="400050"/>
          </a:xfrm>
          <a:prstGeom prst="rect">
            <a:avLst/>
          </a:prstGeom>
          <a:noFill/>
          <a:ln w="9525">
            <a:noFill/>
            <a:miter lim="800000"/>
            <a:headEnd/>
            <a:tailEnd/>
          </a:ln>
        </p:spPr>
        <p:txBody>
          <a:bodyPr wrap="none">
            <a:spAutoFit/>
          </a:bodyPr>
          <a:lstStyle/>
          <a:p>
            <a:r>
              <a:rPr kumimoji="0" lang="en-US" altLang="zh-TW" b="1"/>
              <a:t>Resort</a:t>
            </a:r>
            <a:r>
              <a:rPr kumimoji="0" lang="en-US" altLang="zh-TW"/>
              <a:t> </a:t>
            </a:r>
            <a:endParaRPr kumimoji="0" lang="zh-TW" alt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圖片 13" descr="LOGO-QNAP Security.png"/>
          <p:cNvPicPr>
            <a:picLocks noChangeAspect="1" noChangeArrowheads="1"/>
          </p:cNvPicPr>
          <p:nvPr/>
        </p:nvPicPr>
        <p:blipFill>
          <a:blip r:embed="rId3"/>
          <a:srcRect/>
          <a:stretch>
            <a:fillRect/>
          </a:stretch>
        </p:blipFill>
        <p:spPr bwMode="auto">
          <a:xfrm>
            <a:off x="1182688" y="685800"/>
            <a:ext cx="2141537" cy="765175"/>
          </a:xfrm>
          <a:prstGeom prst="rect">
            <a:avLst/>
          </a:prstGeom>
          <a:noFill/>
          <a:ln w="9525">
            <a:noFill/>
            <a:miter lim="800000"/>
            <a:headEnd/>
            <a:tailEnd/>
          </a:ln>
        </p:spPr>
      </p:pic>
      <p:sp>
        <p:nvSpPr>
          <p:cNvPr id="8" name="TextBox 7"/>
          <p:cNvSpPr txBox="1"/>
          <p:nvPr/>
        </p:nvSpPr>
        <p:spPr>
          <a:xfrm>
            <a:off x="835712" y="2064955"/>
            <a:ext cx="6359745" cy="1107996"/>
          </a:xfrm>
          <a:prstGeom prst="rect">
            <a:avLst/>
          </a:prstGeom>
          <a:noFill/>
        </p:spPr>
        <p:txBody>
          <a:bodyPr>
            <a:spAutoFit/>
          </a:bodyPr>
          <a:lstStyle/>
          <a:p>
            <a:pPr>
              <a:defRPr/>
            </a:pPr>
            <a:r>
              <a:rPr kumimoji="0" lang="en-US" altLang="zh-TW"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rPr>
              <a:t>6</a:t>
            </a:r>
            <a:r>
              <a:rPr kumimoji="0" lang="sl-SI" altLang="zh-TW"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rPr>
              <a:t>. </a:t>
            </a:r>
            <a:r>
              <a:rPr kumimoji="0" lang="en-US" altLang="zh-TW"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rPr>
              <a:t>Conclusion</a:t>
            </a:r>
          </a:p>
        </p:txBody>
      </p:sp>
      <p:pic>
        <p:nvPicPr>
          <p:cNvPr id="101379" name="Picture 2" descr="http://files.qnap.com/news/pressresource/product/VS-6100Pro_06.PNG"/>
          <p:cNvPicPr>
            <a:picLocks noChangeAspect="1" noChangeArrowheads="1"/>
          </p:cNvPicPr>
          <p:nvPr/>
        </p:nvPicPr>
        <p:blipFill>
          <a:blip r:embed="rId4"/>
          <a:srcRect l="6938" r="6334"/>
          <a:stretch>
            <a:fillRect/>
          </a:stretch>
        </p:blipFill>
        <p:spPr bwMode="auto">
          <a:xfrm>
            <a:off x="7046913" y="3724275"/>
            <a:ext cx="2097087" cy="1509713"/>
          </a:xfrm>
          <a:prstGeom prst="rect">
            <a:avLst/>
          </a:prstGeom>
          <a:noFill/>
          <a:ln w="9525">
            <a:noFill/>
            <a:miter lim="800000"/>
            <a:headEnd/>
            <a:tailEnd/>
          </a:ln>
        </p:spPr>
      </p:pic>
      <p:pic>
        <p:nvPicPr>
          <p:cNvPr id="101380" name="Picture 2" descr="http://files.qnap.com/news/pressresource/product/VS-2100Pro_08.png"/>
          <p:cNvPicPr>
            <a:picLocks noChangeAspect="1" noChangeArrowheads="1"/>
          </p:cNvPicPr>
          <p:nvPr/>
        </p:nvPicPr>
        <p:blipFill>
          <a:blip r:embed="rId5"/>
          <a:srcRect l="28192" r="26421" b="16393"/>
          <a:stretch>
            <a:fillRect/>
          </a:stretch>
        </p:blipFill>
        <p:spPr bwMode="auto">
          <a:xfrm>
            <a:off x="8032750" y="1322388"/>
            <a:ext cx="1057275" cy="1216025"/>
          </a:xfrm>
          <a:prstGeom prst="rect">
            <a:avLst/>
          </a:prstGeom>
          <a:noFill/>
          <a:ln w="9525">
            <a:noFill/>
            <a:miter lim="800000"/>
            <a:headEnd/>
            <a:tailEnd/>
          </a:ln>
        </p:spPr>
      </p:pic>
      <p:pic>
        <p:nvPicPr>
          <p:cNvPr id="101381" name="Picture 4" descr="http://files.qnap.com/news/pressresource/product/VS-4100Pro_05.PNG"/>
          <p:cNvPicPr>
            <a:picLocks noChangeAspect="1" noChangeArrowheads="1"/>
          </p:cNvPicPr>
          <p:nvPr/>
        </p:nvPicPr>
        <p:blipFill>
          <a:blip r:embed="rId6"/>
          <a:srcRect l="13373" r="11589"/>
          <a:stretch>
            <a:fillRect/>
          </a:stretch>
        </p:blipFill>
        <p:spPr bwMode="auto">
          <a:xfrm>
            <a:off x="7537450" y="2479675"/>
            <a:ext cx="1606550" cy="1335088"/>
          </a:xfrm>
          <a:prstGeom prst="rect">
            <a:avLst/>
          </a:prstGeom>
          <a:noFill/>
          <a:ln w="9525">
            <a:noFill/>
            <a:miter lim="800000"/>
            <a:headEnd/>
            <a:tailEnd/>
          </a:ln>
        </p:spPr>
      </p:pic>
      <p:pic>
        <p:nvPicPr>
          <p:cNvPr id="101382" name="Picture 4" descr="http://files.qnap.com/news/pressresource/product/VS-8000Pro_02.png"/>
          <p:cNvPicPr>
            <a:picLocks noChangeAspect="1" noChangeArrowheads="1"/>
          </p:cNvPicPr>
          <p:nvPr/>
        </p:nvPicPr>
        <p:blipFill>
          <a:blip r:embed="rId7"/>
          <a:srcRect l="5414" t="5074" r="3116" b="26701"/>
          <a:stretch>
            <a:fillRect/>
          </a:stretch>
        </p:blipFill>
        <p:spPr bwMode="auto">
          <a:xfrm>
            <a:off x="6275388" y="5065713"/>
            <a:ext cx="2868612" cy="1792287"/>
          </a:xfrm>
          <a:prstGeom prst="rect">
            <a:avLst/>
          </a:prstGeom>
          <a:noFill/>
          <a:ln w="9525">
            <a:noFill/>
            <a:miter lim="800000"/>
            <a:headEnd/>
            <a:tailEnd/>
          </a:ln>
        </p:spPr>
      </p:pic>
      <p:pic>
        <p:nvPicPr>
          <p:cNvPr id="101383" name="圖片 14" descr="VS-12100U-RPPro_09.PNG"/>
          <p:cNvPicPr>
            <a:picLocks noChangeAspect="1"/>
          </p:cNvPicPr>
          <p:nvPr/>
        </p:nvPicPr>
        <p:blipFill>
          <a:blip r:embed="rId8"/>
          <a:srcRect l="2982" t="6017" r="-1472" b="44502"/>
          <a:stretch>
            <a:fillRect/>
          </a:stretch>
        </p:blipFill>
        <p:spPr bwMode="auto">
          <a:xfrm>
            <a:off x="0" y="6191250"/>
            <a:ext cx="2957513" cy="666750"/>
          </a:xfrm>
          <a:prstGeom prst="rect">
            <a:avLst/>
          </a:prstGeom>
          <a:noFill/>
          <a:ln w="9525">
            <a:noFill/>
            <a:miter lim="800000"/>
            <a:headEnd/>
            <a:tailEnd/>
          </a:ln>
        </p:spPr>
      </p:pic>
      <p:pic>
        <p:nvPicPr>
          <p:cNvPr id="101384" name="圖片 13"/>
          <p:cNvPicPr>
            <a:picLocks noChangeAspect="1"/>
          </p:cNvPicPr>
          <p:nvPr/>
        </p:nvPicPr>
        <p:blipFill>
          <a:blip r:embed="rId9">
            <a:clrChange>
              <a:clrFrom>
                <a:srgbClr val="FFFFFF"/>
              </a:clrFrom>
              <a:clrTo>
                <a:srgbClr val="FFFFFF">
                  <a:alpha val="0"/>
                </a:srgbClr>
              </a:clrTo>
            </a:clrChange>
          </a:blip>
          <a:srcRect/>
          <a:stretch>
            <a:fillRect/>
          </a:stretch>
        </p:blipFill>
        <p:spPr bwMode="auto">
          <a:xfrm>
            <a:off x="3121025" y="6184900"/>
            <a:ext cx="2881313" cy="673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body" idx="1"/>
          </p:nvPr>
        </p:nvSpPr>
        <p:spPr>
          <a:xfrm>
            <a:off x="307975" y="1751013"/>
            <a:ext cx="8612188" cy="4697412"/>
          </a:xfrm>
        </p:spPr>
        <p:txBody>
          <a:bodyPr>
            <a:normAutofit/>
          </a:bodyPr>
          <a:lstStyle/>
          <a:p>
            <a:pPr indent="-324000">
              <a:buFont typeface="Wingdings" pitchFamily="2" charset="2"/>
              <a:buChar char="Ø"/>
              <a:defRPr/>
            </a:pPr>
            <a:r>
              <a:rPr lang="en-US" altLang="zh-TW" sz="2600" b="1" dirty="0" smtClean="0">
                <a:solidFill>
                  <a:srgbClr val="FF0000"/>
                </a:solidFill>
                <a:latin typeface="Calibri" pitchFamily="34" charset="0"/>
                <a:ea typeface="標楷體" pitchFamily="65" charset="-120"/>
                <a:cs typeface="Calibri" pitchFamily="34" charset="0"/>
              </a:rPr>
              <a:t>World Class Storage company </a:t>
            </a:r>
            <a:r>
              <a:rPr lang="en-US" altLang="zh-TW" sz="2600" b="1" dirty="0" smtClean="0">
                <a:latin typeface="Calibri" pitchFamily="34" charset="0"/>
                <a:ea typeface="標楷體" pitchFamily="65" charset="-120"/>
                <a:cs typeface="Calibri" pitchFamily="34" charset="0"/>
              </a:rPr>
              <a:t>provide NVR.</a:t>
            </a:r>
          </a:p>
          <a:p>
            <a:pPr indent="-324000">
              <a:buFont typeface="Wingdings" pitchFamily="2" charset="2"/>
              <a:buChar char="Ø"/>
              <a:defRPr/>
            </a:pPr>
            <a:r>
              <a:rPr lang="en-US" altLang="zh-TW" sz="2600" b="1" dirty="0" smtClean="0">
                <a:latin typeface="Calibri" pitchFamily="34" charset="0"/>
                <a:ea typeface="標楷體" pitchFamily="65" charset="-120"/>
                <a:cs typeface="Calibri" pitchFamily="34" charset="0"/>
              </a:rPr>
              <a:t>The </a:t>
            </a:r>
            <a:r>
              <a:rPr lang="en-US" altLang="zh-TW" sz="2600" b="1" dirty="0" smtClean="0">
                <a:solidFill>
                  <a:srgbClr val="FF0000"/>
                </a:solidFill>
                <a:latin typeface="Calibri" pitchFamily="34" charset="0"/>
                <a:ea typeface="標楷體" pitchFamily="65" charset="-120"/>
                <a:cs typeface="Calibri" pitchFamily="34" charset="0"/>
              </a:rPr>
              <a:t>reliability of Hardware </a:t>
            </a:r>
            <a:r>
              <a:rPr lang="en-US" altLang="zh-TW" sz="2600" b="1" dirty="0" smtClean="0">
                <a:latin typeface="Calibri" pitchFamily="34" charset="0"/>
                <a:ea typeface="標楷體" pitchFamily="65" charset="-120"/>
                <a:cs typeface="Calibri" pitchFamily="34" charset="0"/>
              </a:rPr>
              <a:t>proved by NAS</a:t>
            </a:r>
          </a:p>
          <a:p>
            <a:pPr>
              <a:lnSpc>
                <a:spcPct val="110000"/>
              </a:lnSpc>
              <a:buFont typeface="Wingdings" pitchFamily="2" charset="2"/>
              <a:buChar char="Ø"/>
              <a:defRPr/>
            </a:pPr>
            <a:r>
              <a:rPr lang="zh-TW" altLang="en-US" sz="2600" b="1" dirty="0" smtClean="0">
                <a:latin typeface="Calibri" pitchFamily="34" charset="0"/>
                <a:ea typeface="標楷體" pitchFamily="65" charset="-120"/>
                <a:cs typeface="Calibri" pitchFamily="34" charset="0"/>
              </a:rPr>
              <a:t>  </a:t>
            </a:r>
            <a:r>
              <a:rPr lang="en-US" altLang="zh-TW" sz="2600" b="1" dirty="0" smtClean="0">
                <a:solidFill>
                  <a:srgbClr val="FF0000"/>
                </a:solidFill>
                <a:latin typeface="Calibri" pitchFamily="34" charset="0"/>
                <a:ea typeface="標楷體" pitchFamily="65" charset="-120"/>
                <a:cs typeface="Calibri" pitchFamily="34" charset="0"/>
              </a:rPr>
              <a:t>Full spectrum </a:t>
            </a:r>
            <a:r>
              <a:rPr lang="en-US" altLang="zh-TW" sz="2600" b="1" dirty="0" smtClean="0">
                <a:latin typeface="Calibri" pitchFamily="34" charset="0"/>
                <a:ea typeface="標楷體" pitchFamily="65" charset="-120"/>
                <a:cs typeface="Calibri" pitchFamily="34" charset="0"/>
              </a:rPr>
              <a:t>of the standalone turnkey NVR</a:t>
            </a:r>
          </a:p>
          <a:p>
            <a:pPr>
              <a:lnSpc>
                <a:spcPct val="110000"/>
              </a:lnSpc>
              <a:buFont typeface="Wingdings" pitchFamily="2" charset="2"/>
              <a:buChar char="Ø"/>
              <a:defRPr/>
            </a:pPr>
            <a:r>
              <a:rPr lang="zh-TW" altLang="en-US" sz="2600" b="1" dirty="0" smtClean="0">
                <a:latin typeface="Calibri" pitchFamily="34" charset="0"/>
                <a:ea typeface="標楷體" pitchFamily="65" charset="-120"/>
                <a:cs typeface="Calibri" pitchFamily="34" charset="0"/>
              </a:rPr>
              <a:t>  </a:t>
            </a:r>
            <a:r>
              <a:rPr lang="en-US" altLang="zh-TW" sz="2600" b="1" dirty="0" smtClean="0">
                <a:latin typeface="Calibri" pitchFamily="34" charset="0"/>
                <a:ea typeface="標楷體" pitchFamily="65" charset="-120"/>
                <a:cs typeface="Calibri" pitchFamily="34" charset="0"/>
              </a:rPr>
              <a:t>Advanced </a:t>
            </a:r>
            <a:r>
              <a:rPr lang="en-US" altLang="zh-TW" sz="2600" b="1" dirty="0" smtClean="0">
                <a:solidFill>
                  <a:srgbClr val="FF0000"/>
                </a:solidFill>
                <a:latin typeface="Calibri" pitchFamily="34" charset="0"/>
                <a:ea typeface="標楷體" pitchFamily="65" charset="-120"/>
                <a:cs typeface="Calibri" pitchFamily="34" charset="0"/>
              </a:rPr>
              <a:t>Local Display </a:t>
            </a:r>
            <a:r>
              <a:rPr lang="en-US" altLang="zh-TW" sz="2600" b="1" dirty="0" smtClean="0">
                <a:latin typeface="Calibri" pitchFamily="34" charset="0"/>
                <a:ea typeface="標楷體" pitchFamily="65" charset="-120"/>
                <a:cs typeface="Calibri" pitchFamily="34" charset="0"/>
              </a:rPr>
              <a:t>of Standalone Linux-Base NVR</a:t>
            </a:r>
          </a:p>
          <a:p>
            <a:pPr>
              <a:lnSpc>
                <a:spcPct val="110000"/>
              </a:lnSpc>
              <a:buFont typeface="Wingdings" pitchFamily="2" charset="2"/>
              <a:buNone/>
              <a:defRPr/>
            </a:pPr>
            <a:r>
              <a:rPr lang="en-US" altLang="zh-TW" sz="2600" b="1" dirty="0" smtClean="0">
                <a:latin typeface="Calibri" pitchFamily="34" charset="0"/>
                <a:ea typeface="標楷體" pitchFamily="65" charset="-120"/>
                <a:cs typeface="Calibri" pitchFamily="34" charset="0"/>
              </a:rPr>
              <a:t>     (Cost effective/ user-friendly  UI/ steady system)</a:t>
            </a:r>
          </a:p>
          <a:p>
            <a:pPr>
              <a:lnSpc>
                <a:spcPct val="110000"/>
              </a:lnSpc>
              <a:buFont typeface="Wingdings" pitchFamily="2" charset="2"/>
              <a:buChar char="Ø"/>
              <a:defRPr/>
            </a:pPr>
            <a:r>
              <a:rPr lang="en-US" altLang="zh-TW" sz="2600" b="1" dirty="0" smtClean="0">
                <a:solidFill>
                  <a:srgbClr val="FF0000"/>
                </a:solidFill>
                <a:latin typeface="Calibri" pitchFamily="34" charset="0"/>
                <a:ea typeface="標楷體" pitchFamily="65" charset="-120"/>
                <a:cs typeface="Calibri" pitchFamily="34" charset="0"/>
              </a:rPr>
              <a:t>Support 12-bay NVR </a:t>
            </a:r>
            <a:r>
              <a:rPr lang="en-US" altLang="zh-TW" sz="2600" b="1" dirty="0" smtClean="0">
                <a:latin typeface="Calibri" pitchFamily="34" charset="0"/>
                <a:ea typeface="標楷體" pitchFamily="65" charset="-120"/>
                <a:cs typeface="Calibri" pitchFamily="34" charset="0"/>
              </a:rPr>
              <a:t>with higher recording storage capacity.    </a:t>
            </a:r>
          </a:p>
          <a:p>
            <a:pPr>
              <a:lnSpc>
                <a:spcPct val="110000"/>
              </a:lnSpc>
              <a:buFont typeface="Wingdings" pitchFamily="2" charset="2"/>
              <a:buChar char="Ø"/>
              <a:defRPr/>
            </a:pPr>
            <a:r>
              <a:rPr lang="en-US" altLang="zh-TW" sz="2600" b="1" dirty="0" smtClean="0">
                <a:latin typeface="Calibri" pitchFamily="34" charset="0"/>
                <a:ea typeface="標楷體" pitchFamily="65" charset="-120"/>
                <a:cs typeface="Calibri" pitchFamily="34" charset="0"/>
              </a:rPr>
              <a:t>The </a:t>
            </a:r>
            <a:r>
              <a:rPr lang="en-US" altLang="zh-TW" sz="2600" b="1" dirty="0" smtClean="0">
                <a:solidFill>
                  <a:srgbClr val="FF0000"/>
                </a:solidFill>
                <a:latin typeface="Calibri" pitchFamily="34" charset="0"/>
                <a:ea typeface="標楷體" pitchFamily="65" charset="-120"/>
                <a:cs typeface="Calibri" pitchFamily="34" charset="0"/>
              </a:rPr>
              <a:t>integration of IP Camera </a:t>
            </a:r>
            <a:r>
              <a:rPr lang="en-US" altLang="zh-TW" sz="2600" b="1" dirty="0" smtClean="0">
                <a:latin typeface="Calibri" pitchFamily="34" charset="0"/>
                <a:ea typeface="標楷體" pitchFamily="65" charset="-120"/>
                <a:cs typeface="Calibri" pitchFamily="34" charset="0"/>
              </a:rPr>
              <a:t>is fast &amp; solidly</a:t>
            </a:r>
          </a:p>
          <a:p>
            <a:pPr>
              <a:lnSpc>
                <a:spcPct val="110000"/>
              </a:lnSpc>
              <a:buFont typeface="Wingdings" pitchFamily="2" charset="2"/>
              <a:buChar char="Ø"/>
              <a:defRPr/>
            </a:pPr>
            <a:r>
              <a:rPr lang="en-US" altLang="zh-TW" sz="2600" b="1" dirty="0" smtClean="0">
                <a:latin typeface="Calibri" pitchFamily="34" charset="0"/>
                <a:ea typeface="標楷體" pitchFamily="65" charset="-120"/>
                <a:cs typeface="Calibri" pitchFamily="34" charset="0"/>
              </a:rPr>
              <a:t> </a:t>
            </a:r>
            <a:r>
              <a:rPr lang="en-US" altLang="zh-TW" sz="2600" b="1" dirty="0" smtClean="0">
                <a:solidFill>
                  <a:srgbClr val="FF0000"/>
                </a:solidFill>
                <a:latin typeface="Calibri" pitchFamily="34" charset="0"/>
                <a:ea typeface="標楷體" pitchFamily="65" charset="-120"/>
                <a:cs typeface="Calibri" pitchFamily="34" charset="0"/>
              </a:rPr>
              <a:t>NAS surveillance storage expansion</a:t>
            </a:r>
            <a:r>
              <a:rPr lang="en-US" altLang="zh-TW" sz="2600" b="1" dirty="0" smtClean="0">
                <a:latin typeface="Calibri" pitchFamily="34" charset="0"/>
                <a:ea typeface="標楷體" pitchFamily="65" charset="-120"/>
                <a:cs typeface="Calibri" pitchFamily="34" charset="0"/>
              </a:rPr>
              <a:t>:  Strategy position</a:t>
            </a:r>
          </a:p>
        </p:txBody>
      </p:sp>
      <p:sp>
        <p:nvSpPr>
          <p:cNvPr id="508931" name="Rectangle 3"/>
          <p:cNvSpPr>
            <a:spLocks noGrp="1" noChangeArrowheads="1"/>
          </p:cNvSpPr>
          <p:nvPr>
            <p:ph type="title"/>
          </p:nvPr>
        </p:nvSpPr>
        <p:spPr>
          <a:xfrm>
            <a:off x="429500" y="147349"/>
            <a:ext cx="7287490" cy="711632"/>
          </a:xfrm>
        </p:spPr>
        <p:txBody>
          <a:bodyPr>
            <a:noAutofit/>
          </a:bodyPr>
          <a:lstStyle/>
          <a:p>
            <a:pPr>
              <a:defRPr/>
            </a:pPr>
            <a:r>
              <a:rPr lang="en-US" altLang="zh-TW" sz="40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QNAP Advantage </a:t>
            </a:r>
            <a:endParaRPr lang="zh-TW" altLang="en-US" sz="4000"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endParaRPr>
          </a:p>
        </p:txBody>
      </p:sp>
      <p:sp>
        <p:nvSpPr>
          <p:cNvPr id="103427" name="文字方塊 166"/>
          <p:cNvSpPr txBox="1">
            <a:spLocks noChangeArrowheads="1"/>
          </p:cNvSpPr>
          <p:nvPr/>
        </p:nvSpPr>
        <p:spPr bwMode="auto">
          <a:xfrm>
            <a:off x="212725" y="1116013"/>
            <a:ext cx="3649663" cy="461962"/>
          </a:xfrm>
          <a:prstGeom prst="rect">
            <a:avLst/>
          </a:prstGeom>
          <a:noFill/>
          <a:ln w="9525">
            <a:noFill/>
            <a:miter lim="800000"/>
            <a:headEnd/>
            <a:tailEnd/>
          </a:ln>
        </p:spPr>
        <p:txBody>
          <a:bodyPr>
            <a:spAutoFit/>
          </a:bodyPr>
          <a:lstStyle/>
          <a:p>
            <a:r>
              <a:rPr kumimoji="0" lang="en-US" altLang="zh-TW" sz="2400" b="1">
                <a:solidFill>
                  <a:srgbClr val="2D1CAE"/>
                </a:solidFill>
                <a:latin typeface="Arial Black" pitchFamily="34" charset="0"/>
              </a:rPr>
              <a:t>QNAP</a:t>
            </a:r>
            <a:r>
              <a:rPr kumimoji="0" lang="en-US" altLang="zh-TW" sz="2400" b="1" i="1">
                <a:solidFill>
                  <a:srgbClr val="2D1CAE"/>
                </a:solidFill>
                <a:latin typeface="Arial Black" pitchFamily="34" charset="0"/>
              </a:rPr>
              <a:t> </a:t>
            </a:r>
            <a:r>
              <a:rPr kumimoji="0" lang="en-US" altLang="zh-TW" sz="2400" b="1" i="1">
                <a:latin typeface="Arial Black" pitchFamily="34" charset="0"/>
              </a:rPr>
              <a:t>VioStor</a:t>
            </a:r>
            <a:r>
              <a:rPr kumimoji="0" lang="zh-TW" altLang="en-US" sz="2400" b="1" i="1">
                <a:latin typeface="Arial Black" pitchFamily="34" charset="0"/>
              </a:rPr>
              <a:t> </a:t>
            </a:r>
            <a:endParaRPr kumimoji="0" lang="en-US" altLang="zh-TW" sz="2400" b="1" i="1">
              <a:latin typeface="Arial Black"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pPr>
              <a:defRPr/>
            </a:pPr>
            <a:r>
              <a:rPr lang="en-US" altLang="zh-TW" sz="40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rPr>
              <a:t>Scalable Management Capability</a:t>
            </a:r>
            <a:endParaRPr lang="zh-TW" altLang="en-US" sz="4000"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cs typeface="Calibri" pitchFamily="34" charset="0"/>
            </a:endParaRPr>
          </a:p>
        </p:txBody>
      </p:sp>
      <p:graphicFrame>
        <p:nvGraphicFramePr>
          <p:cNvPr id="9" name="Group 40"/>
          <p:cNvGraphicFramePr>
            <a:graphicFrameLocks noGrp="1"/>
          </p:cNvGraphicFramePr>
          <p:nvPr/>
        </p:nvGraphicFramePr>
        <p:xfrm>
          <a:off x="223644" y="1019820"/>
          <a:ext cx="8322148" cy="5112603"/>
        </p:xfrm>
        <a:graphic>
          <a:graphicData uri="http://schemas.openxmlformats.org/drawingml/2006/table">
            <a:tbl>
              <a:tblPr>
                <a:tableStyleId>{3C2FFA5D-87B4-456A-9821-1D502468CF0F}</a:tableStyleId>
              </a:tblPr>
              <a:tblGrid>
                <a:gridCol w="2522146"/>
                <a:gridCol w="2028557"/>
                <a:gridCol w="1809313"/>
                <a:gridCol w="1962132"/>
              </a:tblGrid>
              <a:tr h="659002">
                <a:tc>
                  <a:txBody>
                    <a:bodyPr/>
                    <a:lstStyle>
                      <a:lvl1pPr marL="0" algn="l" defTabSz="914400" rtl="0" eaLnBrk="1" latinLnBrk="0" hangingPunct="1">
                        <a:defRPr kumimoji="0" lang="zh-TW" sz="1800" kern="1200">
                          <a:solidFill>
                            <a:schemeClr val="tx1"/>
                          </a:solidFill>
                          <a:latin typeface="Calibri"/>
                          <a:ea typeface="新細明體"/>
                        </a:defRPr>
                      </a:lvl1pPr>
                      <a:lvl2pPr marL="457200" algn="l" defTabSz="914400" rtl="0" eaLnBrk="1" latinLnBrk="0" hangingPunct="1">
                        <a:defRPr kumimoji="0" lang="zh-TW" sz="1800" kern="1200">
                          <a:solidFill>
                            <a:schemeClr val="tx1"/>
                          </a:solidFill>
                          <a:latin typeface="Calibri"/>
                          <a:ea typeface="新細明體"/>
                        </a:defRPr>
                      </a:lvl2pPr>
                      <a:lvl3pPr marL="914400" algn="l" defTabSz="914400" rtl="0" eaLnBrk="1" latinLnBrk="0" hangingPunct="1">
                        <a:defRPr kumimoji="0" lang="zh-TW" sz="1800" kern="1200">
                          <a:solidFill>
                            <a:schemeClr val="tx1"/>
                          </a:solidFill>
                          <a:latin typeface="Calibri"/>
                          <a:ea typeface="新細明體"/>
                        </a:defRPr>
                      </a:lvl3pPr>
                      <a:lvl4pPr marL="1371600" algn="l" defTabSz="914400" rtl="0" eaLnBrk="1" latinLnBrk="0" hangingPunct="1">
                        <a:defRPr kumimoji="0" lang="zh-TW" sz="1800" kern="1200">
                          <a:solidFill>
                            <a:schemeClr val="tx1"/>
                          </a:solidFill>
                          <a:latin typeface="Calibri"/>
                          <a:ea typeface="新細明體"/>
                        </a:defRPr>
                      </a:lvl4pPr>
                      <a:lvl5pPr marL="1828800" algn="l" defTabSz="914400" rtl="0" eaLnBrk="1" latinLnBrk="0" hangingPunct="1">
                        <a:defRPr kumimoji="0" lang="zh-TW" sz="1800" kern="1200">
                          <a:solidFill>
                            <a:schemeClr val="tx1"/>
                          </a:solidFill>
                          <a:latin typeface="Calibri"/>
                          <a:ea typeface="新細明體"/>
                        </a:defRPr>
                      </a:lvl5pPr>
                      <a:lvl6pPr marL="2286000" algn="l" defTabSz="914400" rtl="0" eaLnBrk="1" latinLnBrk="0" hangingPunct="1">
                        <a:defRPr kumimoji="0" lang="zh-TW" sz="1800" kern="1200">
                          <a:solidFill>
                            <a:schemeClr val="tx1"/>
                          </a:solidFill>
                          <a:latin typeface="Calibri"/>
                          <a:ea typeface="新細明體"/>
                        </a:defRPr>
                      </a:lvl6pPr>
                      <a:lvl7pPr marL="2743200" algn="l" defTabSz="914400" rtl="0" eaLnBrk="1" latinLnBrk="0" hangingPunct="1">
                        <a:defRPr kumimoji="0" lang="zh-TW" sz="1800" kern="1200">
                          <a:solidFill>
                            <a:schemeClr val="tx1"/>
                          </a:solidFill>
                          <a:latin typeface="Calibri"/>
                          <a:ea typeface="新細明體"/>
                        </a:defRPr>
                      </a:lvl7pPr>
                      <a:lvl8pPr marL="3200400" algn="l" defTabSz="914400" rtl="0" eaLnBrk="1" latinLnBrk="0" hangingPunct="1">
                        <a:defRPr kumimoji="0" lang="zh-TW" sz="1800" kern="1200">
                          <a:solidFill>
                            <a:schemeClr val="tx1"/>
                          </a:solidFill>
                          <a:latin typeface="Calibri"/>
                          <a:ea typeface="新細明體"/>
                        </a:defRPr>
                      </a:lvl8pPr>
                      <a:lvl9pPr marL="3657600" algn="l" defTabSz="914400" rtl="0" eaLnBrk="1" latinLnBrk="0" hangingPunct="1">
                        <a:defRPr kumimoji="0" lang="zh-TW" sz="1800" kern="1200">
                          <a:solidFill>
                            <a:schemeClr val="tx1"/>
                          </a:solidFill>
                          <a:latin typeface="Calibri"/>
                          <a:ea typeface="新細明體"/>
                        </a:defRPr>
                      </a:lvl9pPr>
                    </a:lstStyle>
                    <a:p>
                      <a:pPr marL="0" marR="0" lvl="0" indent="0" algn="l"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b="1" u="none" strike="noStrike" cap="none" normalizeH="0" baseline="0" dirty="0" smtClean="0">
                          <a:ln>
                            <a:noFill/>
                          </a:ln>
                          <a:effectLst/>
                        </a:rPr>
                        <a:t>Comparing Items</a:t>
                      </a:r>
                      <a:endParaRPr kumimoji="0" lang="zh-TW" altLang="en-US" sz="1800" b="1" i="0" u="none" strike="noStrike" cap="none" normalizeH="0" baseline="0" dirty="0" smtClean="0">
                        <a:ln>
                          <a:noFill/>
                        </a:ln>
                        <a:solidFill>
                          <a:schemeClr val="tx1"/>
                        </a:solidFill>
                        <a:effectLst/>
                        <a:latin typeface="Arial" charset="0"/>
                        <a:ea typeface="新細明體" pitchFamily="18" charset="-120"/>
                        <a:cs typeface="Arial" charset="0"/>
                      </a:endParaRPr>
                    </a:p>
                  </a:txBody>
                  <a:tcPr anchor="ctr" horzOverflow="overflow"/>
                </a:tc>
                <a:tc>
                  <a:txBody>
                    <a:bodyPr/>
                    <a:lstStyle>
                      <a:lvl1pPr marL="0" algn="l" defTabSz="914400" rtl="0" eaLnBrk="1" latinLnBrk="0" hangingPunct="1">
                        <a:defRPr kumimoji="0" lang="zh-TW" sz="1800" kern="1200">
                          <a:solidFill>
                            <a:schemeClr val="tx1"/>
                          </a:solidFill>
                          <a:latin typeface="Calibri"/>
                          <a:ea typeface="新細明體"/>
                        </a:defRPr>
                      </a:lvl1pPr>
                      <a:lvl2pPr marL="457200" algn="l" defTabSz="914400" rtl="0" eaLnBrk="1" latinLnBrk="0" hangingPunct="1">
                        <a:defRPr kumimoji="0" lang="zh-TW" sz="1800" kern="1200">
                          <a:solidFill>
                            <a:schemeClr val="tx1"/>
                          </a:solidFill>
                          <a:latin typeface="Calibri"/>
                          <a:ea typeface="新細明體"/>
                        </a:defRPr>
                      </a:lvl2pPr>
                      <a:lvl3pPr marL="914400" algn="l" defTabSz="914400" rtl="0" eaLnBrk="1" latinLnBrk="0" hangingPunct="1">
                        <a:defRPr kumimoji="0" lang="zh-TW" sz="1800" kern="1200">
                          <a:solidFill>
                            <a:schemeClr val="tx1"/>
                          </a:solidFill>
                          <a:latin typeface="Calibri"/>
                          <a:ea typeface="新細明體"/>
                        </a:defRPr>
                      </a:lvl3pPr>
                      <a:lvl4pPr marL="1371600" algn="l" defTabSz="914400" rtl="0" eaLnBrk="1" latinLnBrk="0" hangingPunct="1">
                        <a:defRPr kumimoji="0" lang="zh-TW" sz="1800" kern="1200">
                          <a:solidFill>
                            <a:schemeClr val="tx1"/>
                          </a:solidFill>
                          <a:latin typeface="Calibri"/>
                          <a:ea typeface="新細明體"/>
                        </a:defRPr>
                      </a:lvl4pPr>
                      <a:lvl5pPr marL="1828800" algn="l" defTabSz="914400" rtl="0" eaLnBrk="1" latinLnBrk="0" hangingPunct="1">
                        <a:defRPr kumimoji="0" lang="zh-TW" sz="1800" kern="1200">
                          <a:solidFill>
                            <a:schemeClr val="tx1"/>
                          </a:solidFill>
                          <a:latin typeface="Calibri"/>
                          <a:ea typeface="新細明體"/>
                        </a:defRPr>
                      </a:lvl5pPr>
                      <a:lvl6pPr marL="2286000" algn="l" defTabSz="914400" rtl="0" eaLnBrk="1" latinLnBrk="0" hangingPunct="1">
                        <a:defRPr kumimoji="0" lang="zh-TW" sz="1800" kern="1200">
                          <a:solidFill>
                            <a:schemeClr val="tx1"/>
                          </a:solidFill>
                          <a:latin typeface="Calibri"/>
                          <a:ea typeface="新細明體"/>
                        </a:defRPr>
                      </a:lvl6pPr>
                      <a:lvl7pPr marL="2743200" algn="l" defTabSz="914400" rtl="0" eaLnBrk="1" latinLnBrk="0" hangingPunct="1">
                        <a:defRPr kumimoji="0" lang="zh-TW" sz="1800" kern="1200">
                          <a:solidFill>
                            <a:schemeClr val="tx1"/>
                          </a:solidFill>
                          <a:latin typeface="Calibri"/>
                          <a:ea typeface="新細明體"/>
                        </a:defRPr>
                      </a:lvl7pPr>
                      <a:lvl8pPr marL="3200400" algn="l" defTabSz="914400" rtl="0" eaLnBrk="1" latinLnBrk="0" hangingPunct="1">
                        <a:defRPr kumimoji="0" lang="zh-TW" sz="1800" kern="1200">
                          <a:solidFill>
                            <a:schemeClr val="tx1"/>
                          </a:solidFill>
                          <a:latin typeface="Calibri"/>
                          <a:ea typeface="新細明體"/>
                        </a:defRPr>
                      </a:lvl8pPr>
                      <a:lvl9pPr marL="3657600" algn="l" defTabSz="914400" rtl="0" eaLnBrk="1" latinLnBrk="0" hangingPunct="1">
                        <a:defRPr kumimoji="0" lang="zh-TW" sz="1800" kern="1200">
                          <a:solidFill>
                            <a:schemeClr val="tx1"/>
                          </a:solidFill>
                          <a:latin typeface="Calibri"/>
                          <a:ea typeface="新細明體"/>
                        </a:defRPr>
                      </a:lvl9pPr>
                    </a:lstStyle>
                    <a:p>
                      <a:pPr marL="0" marR="0" lvl="0" indent="0" algn="ctr"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b="1" u="none" strike="noStrike" cap="none" normalizeH="0" baseline="0" dirty="0" smtClean="0">
                          <a:ln>
                            <a:noFill/>
                          </a:ln>
                          <a:effectLst/>
                        </a:rPr>
                        <a:t>Local Display</a:t>
                      </a:r>
                      <a:endParaRPr kumimoji="0" lang="en-US" altLang="zh-TW" sz="1800" b="1" i="0" u="none" strike="noStrike" cap="none" normalizeH="0" baseline="0" dirty="0" smtClean="0">
                        <a:ln>
                          <a:noFill/>
                        </a:ln>
                        <a:solidFill>
                          <a:schemeClr val="tx1"/>
                        </a:solidFill>
                        <a:effectLst/>
                        <a:latin typeface="Arial" charset="0"/>
                        <a:ea typeface="新細明體" pitchFamily="18" charset="-120"/>
                        <a:cs typeface="Arial" charset="0"/>
                      </a:endParaRPr>
                    </a:p>
                  </a:txBody>
                  <a:tcPr anchor="ctr" horzOverflow="overflow"/>
                </a:tc>
                <a:tc>
                  <a:txBody>
                    <a:bodyPr/>
                    <a:lstStyle>
                      <a:lvl1pPr marL="0" algn="l" defTabSz="914400" rtl="0" eaLnBrk="1" latinLnBrk="0" hangingPunct="1">
                        <a:defRPr kumimoji="0" lang="zh-TW" sz="1800" kern="1200">
                          <a:solidFill>
                            <a:schemeClr val="tx1"/>
                          </a:solidFill>
                          <a:latin typeface="Calibri"/>
                          <a:ea typeface="新細明體"/>
                        </a:defRPr>
                      </a:lvl1pPr>
                      <a:lvl2pPr marL="457200" algn="l" defTabSz="914400" rtl="0" eaLnBrk="1" latinLnBrk="0" hangingPunct="1">
                        <a:defRPr kumimoji="0" lang="zh-TW" sz="1800" kern="1200">
                          <a:solidFill>
                            <a:schemeClr val="tx1"/>
                          </a:solidFill>
                          <a:latin typeface="Calibri"/>
                          <a:ea typeface="新細明體"/>
                        </a:defRPr>
                      </a:lvl2pPr>
                      <a:lvl3pPr marL="914400" algn="l" defTabSz="914400" rtl="0" eaLnBrk="1" latinLnBrk="0" hangingPunct="1">
                        <a:defRPr kumimoji="0" lang="zh-TW" sz="1800" kern="1200">
                          <a:solidFill>
                            <a:schemeClr val="tx1"/>
                          </a:solidFill>
                          <a:latin typeface="Calibri"/>
                          <a:ea typeface="新細明體"/>
                        </a:defRPr>
                      </a:lvl3pPr>
                      <a:lvl4pPr marL="1371600" algn="l" defTabSz="914400" rtl="0" eaLnBrk="1" latinLnBrk="0" hangingPunct="1">
                        <a:defRPr kumimoji="0" lang="zh-TW" sz="1800" kern="1200">
                          <a:solidFill>
                            <a:schemeClr val="tx1"/>
                          </a:solidFill>
                          <a:latin typeface="Calibri"/>
                          <a:ea typeface="新細明體"/>
                        </a:defRPr>
                      </a:lvl4pPr>
                      <a:lvl5pPr marL="1828800" algn="l" defTabSz="914400" rtl="0" eaLnBrk="1" latinLnBrk="0" hangingPunct="1">
                        <a:defRPr kumimoji="0" lang="zh-TW" sz="1800" kern="1200">
                          <a:solidFill>
                            <a:schemeClr val="tx1"/>
                          </a:solidFill>
                          <a:latin typeface="Calibri"/>
                          <a:ea typeface="新細明體"/>
                        </a:defRPr>
                      </a:lvl5pPr>
                      <a:lvl6pPr marL="2286000" algn="l" defTabSz="914400" rtl="0" eaLnBrk="1" latinLnBrk="0" hangingPunct="1">
                        <a:defRPr kumimoji="0" lang="zh-TW" sz="1800" kern="1200">
                          <a:solidFill>
                            <a:schemeClr val="tx1"/>
                          </a:solidFill>
                          <a:latin typeface="Calibri"/>
                          <a:ea typeface="新細明體"/>
                        </a:defRPr>
                      </a:lvl6pPr>
                      <a:lvl7pPr marL="2743200" algn="l" defTabSz="914400" rtl="0" eaLnBrk="1" latinLnBrk="0" hangingPunct="1">
                        <a:defRPr kumimoji="0" lang="zh-TW" sz="1800" kern="1200">
                          <a:solidFill>
                            <a:schemeClr val="tx1"/>
                          </a:solidFill>
                          <a:latin typeface="Calibri"/>
                          <a:ea typeface="新細明體"/>
                        </a:defRPr>
                      </a:lvl7pPr>
                      <a:lvl8pPr marL="3200400" algn="l" defTabSz="914400" rtl="0" eaLnBrk="1" latinLnBrk="0" hangingPunct="1">
                        <a:defRPr kumimoji="0" lang="zh-TW" sz="1800" kern="1200">
                          <a:solidFill>
                            <a:schemeClr val="tx1"/>
                          </a:solidFill>
                          <a:latin typeface="Calibri"/>
                          <a:ea typeface="新細明體"/>
                        </a:defRPr>
                      </a:lvl8pPr>
                      <a:lvl9pPr marL="3657600" algn="l" defTabSz="914400" rtl="0" eaLnBrk="1" latinLnBrk="0" hangingPunct="1">
                        <a:defRPr kumimoji="0" lang="zh-TW" sz="1800" kern="1200">
                          <a:solidFill>
                            <a:schemeClr val="tx1"/>
                          </a:solidFill>
                          <a:latin typeface="Calibri"/>
                          <a:ea typeface="新細明體"/>
                        </a:defRPr>
                      </a:lvl9pPr>
                    </a:lstStyle>
                    <a:p>
                      <a:pPr marL="0" marR="0" lvl="0" indent="0" algn="ctr"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b="1" u="none" strike="noStrike" cap="none" normalizeH="0" baseline="0" dirty="0" smtClean="0">
                          <a:ln>
                            <a:noFill/>
                          </a:ln>
                          <a:effectLst/>
                        </a:rPr>
                        <a:t>Multi-Server View</a:t>
                      </a:r>
                    </a:p>
                    <a:p>
                      <a:pPr marL="0" marR="0" lvl="0" indent="0" algn="ctr"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b="1" u="none" strike="noStrike" cap="none" normalizeH="0" baseline="0" dirty="0" smtClean="0">
                          <a:ln>
                            <a:noFill/>
                          </a:ln>
                          <a:effectLst/>
                        </a:rPr>
                        <a:t>(free CMS)</a:t>
                      </a:r>
                      <a:endParaRPr kumimoji="0" lang="en-US" altLang="zh-TW" sz="1800" b="1" i="0" u="none" strike="noStrike" cap="none" normalizeH="0" baseline="0" dirty="0" smtClean="0">
                        <a:ln>
                          <a:noFill/>
                        </a:ln>
                        <a:solidFill>
                          <a:schemeClr val="tx1"/>
                        </a:solidFill>
                        <a:effectLst/>
                        <a:latin typeface="Arial" charset="0"/>
                        <a:ea typeface="新細明體" pitchFamily="18" charset="-120"/>
                        <a:cs typeface="Arial" charset="0"/>
                      </a:endParaRPr>
                    </a:p>
                  </a:txBody>
                  <a:tcPr anchor="ctr" horzOverflow="overflow"/>
                </a:tc>
                <a:tc>
                  <a:txBody>
                    <a:bodyPr/>
                    <a:lstStyle>
                      <a:lvl1pPr marL="0" algn="l" defTabSz="914400" rtl="0" eaLnBrk="1" latinLnBrk="0" hangingPunct="1">
                        <a:defRPr kumimoji="0" lang="zh-TW" sz="1800" kern="1200">
                          <a:solidFill>
                            <a:schemeClr val="tx1"/>
                          </a:solidFill>
                          <a:latin typeface="Calibri"/>
                          <a:ea typeface="新細明體"/>
                        </a:defRPr>
                      </a:lvl1pPr>
                      <a:lvl2pPr marL="457200" algn="l" defTabSz="914400" rtl="0" eaLnBrk="1" latinLnBrk="0" hangingPunct="1">
                        <a:defRPr kumimoji="0" lang="zh-TW" sz="1800" kern="1200">
                          <a:solidFill>
                            <a:schemeClr val="tx1"/>
                          </a:solidFill>
                          <a:latin typeface="Calibri"/>
                          <a:ea typeface="新細明體"/>
                        </a:defRPr>
                      </a:lvl2pPr>
                      <a:lvl3pPr marL="914400" algn="l" defTabSz="914400" rtl="0" eaLnBrk="1" latinLnBrk="0" hangingPunct="1">
                        <a:defRPr kumimoji="0" lang="zh-TW" sz="1800" kern="1200">
                          <a:solidFill>
                            <a:schemeClr val="tx1"/>
                          </a:solidFill>
                          <a:latin typeface="Calibri"/>
                          <a:ea typeface="新細明體"/>
                        </a:defRPr>
                      </a:lvl3pPr>
                      <a:lvl4pPr marL="1371600" algn="l" defTabSz="914400" rtl="0" eaLnBrk="1" latinLnBrk="0" hangingPunct="1">
                        <a:defRPr kumimoji="0" lang="zh-TW" sz="1800" kern="1200">
                          <a:solidFill>
                            <a:schemeClr val="tx1"/>
                          </a:solidFill>
                          <a:latin typeface="Calibri"/>
                          <a:ea typeface="新細明體"/>
                        </a:defRPr>
                      </a:lvl4pPr>
                      <a:lvl5pPr marL="1828800" algn="l" defTabSz="914400" rtl="0" eaLnBrk="1" latinLnBrk="0" hangingPunct="1">
                        <a:defRPr kumimoji="0" lang="zh-TW" sz="1800" kern="1200">
                          <a:solidFill>
                            <a:schemeClr val="tx1"/>
                          </a:solidFill>
                          <a:latin typeface="Calibri"/>
                          <a:ea typeface="新細明體"/>
                        </a:defRPr>
                      </a:lvl5pPr>
                      <a:lvl6pPr marL="2286000" algn="l" defTabSz="914400" rtl="0" eaLnBrk="1" latinLnBrk="0" hangingPunct="1">
                        <a:defRPr kumimoji="0" lang="zh-TW" sz="1800" kern="1200">
                          <a:solidFill>
                            <a:schemeClr val="tx1"/>
                          </a:solidFill>
                          <a:latin typeface="Calibri"/>
                          <a:ea typeface="新細明體"/>
                        </a:defRPr>
                      </a:lvl6pPr>
                      <a:lvl7pPr marL="2743200" algn="l" defTabSz="914400" rtl="0" eaLnBrk="1" latinLnBrk="0" hangingPunct="1">
                        <a:defRPr kumimoji="0" lang="zh-TW" sz="1800" kern="1200">
                          <a:solidFill>
                            <a:schemeClr val="tx1"/>
                          </a:solidFill>
                          <a:latin typeface="Calibri"/>
                          <a:ea typeface="新細明體"/>
                        </a:defRPr>
                      </a:lvl7pPr>
                      <a:lvl8pPr marL="3200400" algn="l" defTabSz="914400" rtl="0" eaLnBrk="1" latinLnBrk="0" hangingPunct="1">
                        <a:defRPr kumimoji="0" lang="zh-TW" sz="1800" kern="1200">
                          <a:solidFill>
                            <a:schemeClr val="tx1"/>
                          </a:solidFill>
                          <a:latin typeface="Calibri"/>
                          <a:ea typeface="新細明體"/>
                        </a:defRPr>
                      </a:lvl8pPr>
                      <a:lvl9pPr marL="3657600" algn="l" defTabSz="914400" rtl="0" eaLnBrk="1" latinLnBrk="0" hangingPunct="1">
                        <a:defRPr kumimoji="0" lang="zh-TW" sz="1800" kern="1200">
                          <a:solidFill>
                            <a:schemeClr val="tx1"/>
                          </a:solidFill>
                          <a:latin typeface="Calibri"/>
                          <a:ea typeface="新細明體"/>
                        </a:defRPr>
                      </a:lvl9pPr>
                    </a:lstStyle>
                    <a:p>
                      <a:pPr marL="0" marR="0" lvl="0" indent="0" algn="ctr"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b="1" u="none" strike="noStrike" cap="none" normalizeH="0" baseline="0" dirty="0" smtClean="0">
                          <a:ln>
                            <a:noFill/>
                          </a:ln>
                          <a:effectLst/>
                        </a:rPr>
                        <a:t>CMS-2000</a:t>
                      </a:r>
                      <a:endParaRPr kumimoji="0" lang="en-US" altLang="zh-TW" sz="1800" b="1" i="0" u="none" strike="noStrike" cap="none" normalizeH="0" baseline="0" dirty="0" smtClean="0">
                        <a:ln>
                          <a:noFill/>
                        </a:ln>
                        <a:solidFill>
                          <a:schemeClr val="bg1"/>
                        </a:solidFill>
                        <a:effectLst/>
                        <a:latin typeface="Arial" charset="0"/>
                        <a:ea typeface="新細明體" pitchFamily="18" charset="-120"/>
                        <a:cs typeface="Arial" charset="0"/>
                      </a:endParaRPr>
                    </a:p>
                  </a:txBody>
                  <a:tcPr anchor="ctr" horzOverflow="overflow"/>
                </a:tc>
              </a:tr>
              <a:tr h="615328">
                <a:tc>
                  <a:txBody>
                    <a:bodyPr/>
                    <a:lstStyle>
                      <a:lvl1pPr marL="0" algn="l" defTabSz="914400" rtl="0" eaLnBrk="1" latinLnBrk="0" hangingPunct="1">
                        <a:defRPr kumimoji="0" lang="zh-TW" sz="1800" kern="1200">
                          <a:solidFill>
                            <a:schemeClr val="tx1"/>
                          </a:solidFill>
                          <a:latin typeface="Calibri"/>
                          <a:ea typeface="新細明體"/>
                        </a:defRPr>
                      </a:lvl1pPr>
                      <a:lvl2pPr marL="457200" algn="l" defTabSz="914400" rtl="0" eaLnBrk="1" latinLnBrk="0" hangingPunct="1">
                        <a:defRPr kumimoji="0" lang="zh-TW" sz="1800" kern="1200">
                          <a:solidFill>
                            <a:schemeClr val="tx1"/>
                          </a:solidFill>
                          <a:latin typeface="Calibri"/>
                          <a:ea typeface="新細明體"/>
                        </a:defRPr>
                      </a:lvl2pPr>
                      <a:lvl3pPr marL="914400" algn="l" defTabSz="914400" rtl="0" eaLnBrk="1" latinLnBrk="0" hangingPunct="1">
                        <a:defRPr kumimoji="0" lang="zh-TW" sz="1800" kern="1200">
                          <a:solidFill>
                            <a:schemeClr val="tx1"/>
                          </a:solidFill>
                          <a:latin typeface="Calibri"/>
                          <a:ea typeface="新細明體"/>
                        </a:defRPr>
                      </a:lvl3pPr>
                      <a:lvl4pPr marL="1371600" algn="l" defTabSz="914400" rtl="0" eaLnBrk="1" latinLnBrk="0" hangingPunct="1">
                        <a:defRPr kumimoji="0" lang="zh-TW" sz="1800" kern="1200">
                          <a:solidFill>
                            <a:schemeClr val="tx1"/>
                          </a:solidFill>
                          <a:latin typeface="Calibri"/>
                          <a:ea typeface="新細明體"/>
                        </a:defRPr>
                      </a:lvl4pPr>
                      <a:lvl5pPr marL="1828800" algn="l" defTabSz="914400" rtl="0" eaLnBrk="1" latinLnBrk="0" hangingPunct="1">
                        <a:defRPr kumimoji="0" lang="zh-TW" sz="1800" kern="1200">
                          <a:solidFill>
                            <a:schemeClr val="tx1"/>
                          </a:solidFill>
                          <a:latin typeface="Calibri"/>
                          <a:ea typeface="新細明體"/>
                        </a:defRPr>
                      </a:lvl5pPr>
                      <a:lvl6pPr marL="2286000" algn="l" defTabSz="914400" rtl="0" eaLnBrk="1" latinLnBrk="0" hangingPunct="1">
                        <a:defRPr kumimoji="0" lang="zh-TW" sz="1800" kern="1200">
                          <a:solidFill>
                            <a:schemeClr val="tx1"/>
                          </a:solidFill>
                          <a:latin typeface="Calibri"/>
                          <a:ea typeface="新細明體"/>
                        </a:defRPr>
                      </a:lvl6pPr>
                      <a:lvl7pPr marL="2743200" algn="l" defTabSz="914400" rtl="0" eaLnBrk="1" latinLnBrk="0" hangingPunct="1">
                        <a:defRPr kumimoji="0" lang="zh-TW" sz="1800" kern="1200">
                          <a:solidFill>
                            <a:schemeClr val="tx1"/>
                          </a:solidFill>
                          <a:latin typeface="Calibri"/>
                          <a:ea typeface="新細明體"/>
                        </a:defRPr>
                      </a:lvl7pPr>
                      <a:lvl8pPr marL="3200400" algn="l" defTabSz="914400" rtl="0" eaLnBrk="1" latinLnBrk="0" hangingPunct="1">
                        <a:defRPr kumimoji="0" lang="zh-TW" sz="1800" kern="1200">
                          <a:solidFill>
                            <a:schemeClr val="tx1"/>
                          </a:solidFill>
                          <a:latin typeface="Calibri"/>
                          <a:ea typeface="新細明體"/>
                        </a:defRPr>
                      </a:lvl8pPr>
                      <a:lvl9pPr marL="3657600" algn="l" defTabSz="914400" rtl="0" eaLnBrk="1" latinLnBrk="0" hangingPunct="1">
                        <a:defRPr kumimoji="0" lang="zh-TW" sz="1800" kern="1200">
                          <a:solidFill>
                            <a:schemeClr val="tx1"/>
                          </a:solidFill>
                          <a:latin typeface="Calibri"/>
                          <a:ea typeface="新細明體"/>
                        </a:defRPr>
                      </a:lvl9pPr>
                    </a:lstStyle>
                    <a:p>
                      <a:pPr marL="0" marR="0" lvl="0" indent="0" algn="l"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b="1" u="none" strike="noStrike" kern="1200" cap="none" normalizeH="0" baseline="0" dirty="0" smtClean="0">
                          <a:ln>
                            <a:noFill/>
                          </a:ln>
                          <a:effectLst/>
                        </a:rPr>
                        <a:t>Number of Channels Supported (Live View)</a:t>
                      </a:r>
                      <a:endParaRPr kumimoji="0" lang="en-US" altLang="zh-TW" sz="1800" b="1" i="0" u="none" strike="noStrike" kern="1200" cap="none" normalizeH="0" baseline="0" dirty="0" smtClean="0">
                        <a:ln>
                          <a:noFill/>
                        </a:ln>
                        <a:solidFill>
                          <a:schemeClr val="tx1"/>
                        </a:solidFill>
                        <a:effectLst/>
                        <a:latin typeface="Arial" charset="0"/>
                        <a:ea typeface="新細明體" pitchFamily="18" charset="-120"/>
                        <a:cs typeface="Arial" charset="0"/>
                      </a:endParaRPr>
                    </a:p>
                  </a:txBody>
                  <a:tcPr anchor="ctr" horzOverflow="overflow"/>
                </a:tc>
                <a:tc>
                  <a:txBody>
                    <a:bodyPr/>
                    <a:lstStyle>
                      <a:lvl1pPr marL="0" algn="l" defTabSz="914400" rtl="0" eaLnBrk="1" latinLnBrk="0" hangingPunct="1">
                        <a:defRPr kumimoji="0" lang="zh-TW" sz="1800" kern="1200">
                          <a:solidFill>
                            <a:schemeClr val="tx1"/>
                          </a:solidFill>
                          <a:latin typeface="Calibri"/>
                          <a:ea typeface="新細明體"/>
                        </a:defRPr>
                      </a:lvl1pPr>
                      <a:lvl2pPr marL="457200" algn="l" defTabSz="914400" rtl="0" eaLnBrk="1" latinLnBrk="0" hangingPunct="1">
                        <a:defRPr kumimoji="0" lang="zh-TW" sz="1800" kern="1200">
                          <a:solidFill>
                            <a:schemeClr val="tx1"/>
                          </a:solidFill>
                          <a:latin typeface="Calibri"/>
                          <a:ea typeface="新細明體"/>
                        </a:defRPr>
                      </a:lvl2pPr>
                      <a:lvl3pPr marL="914400" algn="l" defTabSz="914400" rtl="0" eaLnBrk="1" latinLnBrk="0" hangingPunct="1">
                        <a:defRPr kumimoji="0" lang="zh-TW" sz="1800" kern="1200">
                          <a:solidFill>
                            <a:schemeClr val="tx1"/>
                          </a:solidFill>
                          <a:latin typeface="Calibri"/>
                          <a:ea typeface="新細明體"/>
                        </a:defRPr>
                      </a:lvl3pPr>
                      <a:lvl4pPr marL="1371600" algn="l" defTabSz="914400" rtl="0" eaLnBrk="1" latinLnBrk="0" hangingPunct="1">
                        <a:defRPr kumimoji="0" lang="zh-TW" sz="1800" kern="1200">
                          <a:solidFill>
                            <a:schemeClr val="tx1"/>
                          </a:solidFill>
                          <a:latin typeface="Calibri"/>
                          <a:ea typeface="新細明體"/>
                        </a:defRPr>
                      </a:lvl4pPr>
                      <a:lvl5pPr marL="1828800" algn="l" defTabSz="914400" rtl="0" eaLnBrk="1" latinLnBrk="0" hangingPunct="1">
                        <a:defRPr kumimoji="0" lang="zh-TW" sz="1800" kern="1200">
                          <a:solidFill>
                            <a:schemeClr val="tx1"/>
                          </a:solidFill>
                          <a:latin typeface="Calibri"/>
                          <a:ea typeface="新細明體"/>
                        </a:defRPr>
                      </a:lvl5pPr>
                      <a:lvl6pPr marL="2286000" algn="l" defTabSz="914400" rtl="0" eaLnBrk="1" latinLnBrk="0" hangingPunct="1">
                        <a:defRPr kumimoji="0" lang="zh-TW" sz="1800" kern="1200">
                          <a:solidFill>
                            <a:schemeClr val="tx1"/>
                          </a:solidFill>
                          <a:latin typeface="Calibri"/>
                          <a:ea typeface="新細明體"/>
                        </a:defRPr>
                      </a:lvl6pPr>
                      <a:lvl7pPr marL="2743200" algn="l" defTabSz="914400" rtl="0" eaLnBrk="1" latinLnBrk="0" hangingPunct="1">
                        <a:defRPr kumimoji="0" lang="zh-TW" sz="1800" kern="1200">
                          <a:solidFill>
                            <a:schemeClr val="tx1"/>
                          </a:solidFill>
                          <a:latin typeface="Calibri"/>
                          <a:ea typeface="新細明體"/>
                        </a:defRPr>
                      </a:lvl7pPr>
                      <a:lvl8pPr marL="3200400" algn="l" defTabSz="914400" rtl="0" eaLnBrk="1" latinLnBrk="0" hangingPunct="1">
                        <a:defRPr kumimoji="0" lang="zh-TW" sz="1800" kern="1200">
                          <a:solidFill>
                            <a:schemeClr val="tx1"/>
                          </a:solidFill>
                          <a:latin typeface="Calibri"/>
                          <a:ea typeface="新細明體"/>
                        </a:defRPr>
                      </a:lvl8pPr>
                      <a:lvl9pPr marL="3657600" algn="l" defTabSz="914400" rtl="0" eaLnBrk="1" latinLnBrk="0" hangingPunct="1">
                        <a:defRPr kumimoji="0" lang="zh-TW" sz="1800" kern="1200">
                          <a:solidFill>
                            <a:schemeClr val="tx1"/>
                          </a:solidFill>
                          <a:latin typeface="Calibri"/>
                          <a:ea typeface="新細明體"/>
                        </a:defRPr>
                      </a:lvl9pPr>
                    </a:lstStyle>
                    <a:p>
                      <a:pPr marL="0" marR="0" lvl="0" indent="0" algn="ctr"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u="none" strike="noStrike" cap="none" normalizeH="0" baseline="0" dirty="0" smtClean="0">
                          <a:ln>
                            <a:noFill/>
                          </a:ln>
                          <a:effectLst/>
                        </a:rPr>
                        <a:t>64</a:t>
                      </a:r>
                      <a:endParaRPr kumimoji="0" lang="en-US" altLang="zh-TW" sz="1800" b="0" i="0" u="none" strike="noStrike" cap="none" normalizeH="0" baseline="0" dirty="0" smtClean="0">
                        <a:ln>
                          <a:noFill/>
                        </a:ln>
                        <a:solidFill>
                          <a:schemeClr val="tx1"/>
                        </a:solidFill>
                        <a:effectLst/>
                        <a:latin typeface="Arial" charset="0"/>
                        <a:ea typeface="新細明體" pitchFamily="18" charset="-120"/>
                        <a:cs typeface="Arial" charset="0"/>
                      </a:endParaRPr>
                    </a:p>
                  </a:txBody>
                  <a:tcPr anchor="ctr" horzOverflow="overflow"/>
                </a:tc>
                <a:tc>
                  <a:txBody>
                    <a:bodyPr/>
                    <a:lstStyle>
                      <a:lvl1pPr marL="0" algn="l" defTabSz="914400" rtl="0" eaLnBrk="1" latinLnBrk="0" hangingPunct="1">
                        <a:defRPr kumimoji="0" lang="zh-TW" sz="1800" kern="1200">
                          <a:solidFill>
                            <a:schemeClr val="tx1"/>
                          </a:solidFill>
                          <a:latin typeface="Calibri"/>
                          <a:ea typeface="新細明體"/>
                        </a:defRPr>
                      </a:lvl1pPr>
                      <a:lvl2pPr marL="457200" algn="l" defTabSz="914400" rtl="0" eaLnBrk="1" latinLnBrk="0" hangingPunct="1">
                        <a:defRPr kumimoji="0" lang="zh-TW" sz="1800" kern="1200">
                          <a:solidFill>
                            <a:schemeClr val="tx1"/>
                          </a:solidFill>
                          <a:latin typeface="Calibri"/>
                          <a:ea typeface="新細明體"/>
                        </a:defRPr>
                      </a:lvl2pPr>
                      <a:lvl3pPr marL="914400" algn="l" defTabSz="914400" rtl="0" eaLnBrk="1" latinLnBrk="0" hangingPunct="1">
                        <a:defRPr kumimoji="0" lang="zh-TW" sz="1800" kern="1200">
                          <a:solidFill>
                            <a:schemeClr val="tx1"/>
                          </a:solidFill>
                          <a:latin typeface="Calibri"/>
                          <a:ea typeface="新細明體"/>
                        </a:defRPr>
                      </a:lvl3pPr>
                      <a:lvl4pPr marL="1371600" algn="l" defTabSz="914400" rtl="0" eaLnBrk="1" latinLnBrk="0" hangingPunct="1">
                        <a:defRPr kumimoji="0" lang="zh-TW" sz="1800" kern="1200">
                          <a:solidFill>
                            <a:schemeClr val="tx1"/>
                          </a:solidFill>
                          <a:latin typeface="Calibri"/>
                          <a:ea typeface="新細明體"/>
                        </a:defRPr>
                      </a:lvl4pPr>
                      <a:lvl5pPr marL="1828800" algn="l" defTabSz="914400" rtl="0" eaLnBrk="1" latinLnBrk="0" hangingPunct="1">
                        <a:defRPr kumimoji="0" lang="zh-TW" sz="1800" kern="1200">
                          <a:solidFill>
                            <a:schemeClr val="tx1"/>
                          </a:solidFill>
                          <a:latin typeface="Calibri"/>
                          <a:ea typeface="新細明體"/>
                        </a:defRPr>
                      </a:lvl5pPr>
                      <a:lvl6pPr marL="2286000" algn="l" defTabSz="914400" rtl="0" eaLnBrk="1" latinLnBrk="0" hangingPunct="1">
                        <a:defRPr kumimoji="0" lang="zh-TW" sz="1800" kern="1200">
                          <a:solidFill>
                            <a:schemeClr val="tx1"/>
                          </a:solidFill>
                          <a:latin typeface="Calibri"/>
                          <a:ea typeface="新細明體"/>
                        </a:defRPr>
                      </a:lvl6pPr>
                      <a:lvl7pPr marL="2743200" algn="l" defTabSz="914400" rtl="0" eaLnBrk="1" latinLnBrk="0" hangingPunct="1">
                        <a:defRPr kumimoji="0" lang="zh-TW" sz="1800" kern="1200">
                          <a:solidFill>
                            <a:schemeClr val="tx1"/>
                          </a:solidFill>
                          <a:latin typeface="Calibri"/>
                          <a:ea typeface="新細明體"/>
                        </a:defRPr>
                      </a:lvl7pPr>
                      <a:lvl8pPr marL="3200400" algn="l" defTabSz="914400" rtl="0" eaLnBrk="1" latinLnBrk="0" hangingPunct="1">
                        <a:defRPr kumimoji="0" lang="zh-TW" sz="1800" kern="1200">
                          <a:solidFill>
                            <a:schemeClr val="tx1"/>
                          </a:solidFill>
                          <a:latin typeface="Calibri"/>
                          <a:ea typeface="新細明體"/>
                        </a:defRPr>
                      </a:lvl8pPr>
                      <a:lvl9pPr marL="3657600" algn="l" defTabSz="914400" rtl="0" eaLnBrk="1" latinLnBrk="0" hangingPunct="1">
                        <a:defRPr kumimoji="0" lang="zh-TW" sz="1800" kern="1200">
                          <a:solidFill>
                            <a:schemeClr val="tx1"/>
                          </a:solidFill>
                          <a:latin typeface="Calibri"/>
                          <a:ea typeface="新細明體"/>
                        </a:defRPr>
                      </a:lvl9pPr>
                    </a:lstStyle>
                    <a:p>
                      <a:pPr marL="0" marR="0" lvl="0" indent="0" algn="ctr"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u="none" strike="noStrike" cap="none" normalizeH="0" baseline="0" dirty="0" smtClean="0">
                          <a:ln>
                            <a:noFill/>
                          </a:ln>
                          <a:effectLst/>
                        </a:rPr>
                        <a:t>128</a:t>
                      </a:r>
                      <a:endParaRPr kumimoji="0" lang="en-US" altLang="zh-TW" sz="1800" b="0" i="0" u="none" strike="noStrike" cap="none" normalizeH="0" baseline="0" dirty="0" smtClean="0">
                        <a:ln>
                          <a:noFill/>
                        </a:ln>
                        <a:solidFill>
                          <a:schemeClr val="tx1"/>
                        </a:solidFill>
                        <a:effectLst/>
                        <a:latin typeface="Arial" charset="0"/>
                        <a:ea typeface="新細明體" pitchFamily="18" charset="-120"/>
                        <a:cs typeface="Arial" charset="0"/>
                      </a:endParaRPr>
                    </a:p>
                  </a:txBody>
                  <a:tcPr anchor="ctr" horzOverflow="overflow"/>
                </a:tc>
                <a:tc>
                  <a:txBody>
                    <a:bodyPr/>
                    <a:lstStyle>
                      <a:lvl1pPr marL="0" algn="l" defTabSz="914400" rtl="0" eaLnBrk="1" latinLnBrk="0" hangingPunct="1">
                        <a:defRPr kumimoji="0" lang="zh-TW" sz="1800" kern="1200">
                          <a:solidFill>
                            <a:schemeClr val="tx1"/>
                          </a:solidFill>
                          <a:latin typeface="Calibri"/>
                          <a:ea typeface="新細明體"/>
                        </a:defRPr>
                      </a:lvl1pPr>
                      <a:lvl2pPr marL="457200" algn="l" defTabSz="914400" rtl="0" eaLnBrk="1" latinLnBrk="0" hangingPunct="1">
                        <a:defRPr kumimoji="0" lang="zh-TW" sz="1800" kern="1200">
                          <a:solidFill>
                            <a:schemeClr val="tx1"/>
                          </a:solidFill>
                          <a:latin typeface="Calibri"/>
                          <a:ea typeface="新細明體"/>
                        </a:defRPr>
                      </a:lvl2pPr>
                      <a:lvl3pPr marL="914400" algn="l" defTabSz="914400" rtl="0" eaLnBrk="1" latinLnBrk="0" hangingPunct="1">
                        <a:defRPr kumimoji="0" lang="zh-TW" sz="1800" kern="1200">
                          <a:solidFill>
                            <a:schemeClr val="tx1"/>
                          </a:solidFill>
                          <a:latin typeface="Calibri"/>
                          <a:ea typeface="新細明體"/>
                        </a:defRPr>
                      </a:lvl3pPr>
                      <a:lvl4pPr marL="1371600" algn="l" defTabSz="914400" rtl="0" eaLnBrk="1" latinLnBrk="0" hangingPunct="1">
                        <a:defRPr kumimoji="0" lang="zh-TW" sz="1800" kern="1200">
                          <a:solidFill>
                            <a:schemeClr val="tx1"/>
                          </a:solidFill>
                          <a:latin typeface="Calibri"/>
                          <a:ea typeface="新細明體"/>
                        </a:defRPr>
                      </a:lvl4pPr>
                      <a:lvl5pPr marL="1828800" algn="l" defTabSz="914400" rtl="0" eaLnBrk="1" latinLnBrk="0" hangingPunct="1">
                        <a:defRPr kumimoji="0" lang="zh-TW" sz="1800" kern="1200">
                          <a:solidFill>
                            <a:schemeClr val="tx1"/>
                          </a:solidFill>
                          <a:latin typeface="Calibri"/>
                          <a:ea typeface="新細明體"/>
                        </a:defRPr>
                      </a:lvl5pPr>
                      <a:lvl6pPr marL="2286000" algn="l" defTabSz="914400" rtl="0" eaLnBrk="1" latinLnBrk="0" hangingPunct="1">
                        <a:defRPr kumimoji="0" lang="zh-TW" sz="1800" kern="1200">
                          <a:solidFill>
                            <a:schemeClr val="tx1"/>
                          </a:solidFill>
                          <a:latin typeface="Calibri"/>
                          <a:ea typeface="新細明體"/>
                        </a:defRPr>
                      </a:lvl6pPr>
                      <a:lvl7pPr marL="2743200" algn="l" defTabSz="914400" rtl="0" eaLnBrk="1" latinLnBrk="0" hangingPunct="1">
                        <a:defRPr kumimoji="0" lang="zh-TW" sz="1800" kern="1200">
                          <a:solidFill>
                            <a:schemeClr val="tx1"/>
                          </a:solidFill>
                          <a:latin typeface="Calibri"/>
                          <a:ea typeface="新細明體"/>
                        </a:defRPr>
                      </a:lvl7pPr>
                      <a:lvl8pPr marL="3200400" algn="l" defTabSz="914400" rtl="0" eaLnBrk="1" latinLnBrk="0" hangingPunct="1">
                        <a:defRPr kumimoji="0" lang="zh-TW" sz="1800" kern="1200">
                          <a:solidFill>
                            <a:schemeClr val="tx1"/>
                          </a:solidFill>
                          <a:latin typeface="Calibri"/>
                          <a:ea typeface="新細明體"/>
                        </a:defRPr>
                      </a:lvl8pPr>
                      <a:lvl9pPr marL="3657600" algn="l" defTabSz="914400" rtl="0" eaLnBrk="1" latinLnBrk="0" hangingPunct="1">
                        <a:defRPr kumimoji="0" lang="zh-TW" sz="1800" kern="1200">
                          <a:solidFill>
                            <a:schemeClr val="tx1"/>
                          </a:solidFill>
                          <a:latin typeface="Calibri"/>
                          <a:ea typeface="新細明體"/>
                        </a:defRPr>
                      </a:lvl9pPr>
                    </a:lstStyle>
                    <a:p>
                      <a:pPr marL="0" marR="0" lvl="0" indent="0" algn="ctr"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b="1" u="none" strike="noStrike" cap="none" normalizeH="0" baseline="0" dirty="0" smtClean="0">
                          <a:ln>
                            <a:noFill/>
                          </a:ln>
                          <a:effectLst/>
                        </a:rPr>
                        <a:t>64-1024</a:t>
                      </a:r>
                      <a:endParaRPr kumimoji="0" lang="en-US" altLang="zh-TW" sz="1800" b="1" i="0" u="none" strike="noStrike" cap="none" normalizeH="0" baseline="0" dirty="0" smtClean="0">
                        <a:ln>
                          <a:noFill/>
                        </a:ln>
                        <a:solidFill>
                          <a:srgbClr val="FF0000"/>
                        </a:solidFill>
                        <a:effectLst/>
                        <a:latin typeface="Arial" charset="0"/>
                        <a:ea typeface="新細明體" pitchFamily="18" charset="-120"/>
                        <a:cs typeface="Arial" charset="0"/>
                      </a:endParaRPr>
                    </a:p>
                  </a:txBody>
                  <a:tcPr anchor="ctr" horzOverflow="overflow"/>
                </a:tc>
              </a:tr>
              <a:tr h="659002">
                <a:tc>
                  <a:txBody>
                    <a:bodyPr/>
                    <a:lstStyle>
                      <a:lvl1pPr marL="0" algn="l" defTabSz="914400" rtl="0" eaLnBrk="1" latinLnBrk="0" hangingPunct="1">
                        <a:defRPr kumimoji="0" lang="zh-TW" sz="1800" kern="1200">
                          <a:solidFill>
                            <a:schemeClr val="tx1"/>
                          </a:solidFill>
                          <a:latin typeface="Calibri"/>
                          <a:ea typeface="新細明體"/>
                        </a:defRPr>
                      </a:lvl1pPr>
                      <a:lvl2pPr marL="457200" algn="l" defTabSz="914400" rtl="0" eaLnBrk="1" latinLnBrk="0" hangingPunct="1">
                        <a:defRPr kumimoji="0" lang="zh-TW" sz="1800" kern="1200">
                          <a:solidFill>
                            <a:schemeClr val="tx1"/>
                          </a:solidFill>
                          <a:latin typeface="Calibri"/>
                          <a:ea typeface="新細明體"/>
                        </a:defRPr>
                      </a:lvl2pPr>
                      <a:lvl3pPr marL="914400" algn="l" defTabSz="914400" rtl="0" eaLnBrk="1" latinLnBrk="0" hangingPunct="1">
                        <a:defRPr kumimoji="0" lang="zh-TW" sz="1800" kern="1200">
                          <a:solidFill>
                            <a:schemeClr val="tx1"/>
                          </a:solidFill>
                          <a:latin typeface="Calibri"/>
                          <a:ea typeface="新細明體"/>
                        </a:defRPr>
                      </a:lvl3pPr>
                      <a:lvl4pPr marL="1371600" algn="l" defTabSz="914400" rtl="0" eaLnBrk="1" latinLnBrk="0" hangingPunct="1">
                        <a:defRPr kumimoji="0" lang="zh-TW" sz="1800" kern="1200">
                          <a:solidFill>
                            <a:schemeClr val="tx1"/>
                          </a:solidFill>
                          <a:latin typeface="Calibri"/>
                          <a:ea typeface="新細明體"/>
                        </a:defRPr>
                      </a:lvl4pPr>
                      <a:lvl5pPr marL="1828800" algn="l" defTabSz="914400" rtl="0" eaLnBrk="1" latinLnBrk="0" hangingPunct="1">
                        <a:defRPr kumimoji="0" lang="zh-TW" sz="1800" kern="1200">
                          <a:solidFill>
                            <a:schemeClr val="tx1"/>
                          </a:solidFill>
                          <a:latin typeface="Calibri"/>
                          <a:ea typeface="新細明體"/>
                        </a:defRPr>
                      </a:lvl5pPr>
                      <a:lvl6pPr marL="2286000" algn="l" defTabSz="914400" rtl="0" eaLnBrk="1" latinLnBrk="0" hangingPunct="1">
                        <a:defRPr kumimoji="0" lang="zh-TW" sz="1800" kern="1200">
                          <a:solidFill>
                            <a:schemeClr val="tx1"/>
                          </a:solidFill>
                          <a:latin typeface="Calibri"/>
                          <a:ea typeface="新細明體"/>
                        </a:defRPr>
                      </a:lvl6pPr>
                      <a:lvl7pPr marL="2743200" algn="l" defTabSz="914400" rtl="0" eaLnBrk="1" latinLnBrk="0" hangingPunct="1">
                        <a:defRPr kumimoji="0" lang="zh-TW" sz="1800" kern="1200">
                          <a:solidFill>
                            <a:schemeClr val="tx1"/>
                          </a:solidFill>
                          <a:latin typeface="Calibri"/>
                          <a:ea typeface="新細明體"/>
                        </a:defRPr>
                      </a:lvl7pPr>
                      <a:lvl8pPr marL="3200400" algn="l" defTabSz="914400" rtl="0" eaLnBrk="1" latinLnBrk="0" hangingPunct="1">
                        <a:defRPr kumimoji="0" lang="zh-TW" sz="1800" kern="1200">
                          <a:solidFill>
                            <a:schemeClr val="tx1"/>
                          </a:solidFill>
                          <a:latin typeface="Calibri"/>
                          <a:ea typeface="新細明體"/>
                        </a:defRPr>
                      </a:lvl8pPr>
                      <a:lvl9pPr marL="3657600" algn="l" defTabSz="914400" rtl="0" eaLnBrk="1" latinLnBrk="0" hangingPunct="1">
                        <a:defRPr kumimoji="0" lang="zh-TW" sz="1800" kern="1200">
                          <a:solidFill>
                            <a:schemeClr val="tx1"/>
                          </a:solidFill>
                          <a:latin typeface="Calibri"/>
                          <a:ea typeface="新細明體"/>
                        </a:defRPr>
                      </a:lvl9pPr>
                    </a:lstStyle>
                    <a:p>
                      <a:pPr marL="0" marR="0" lvl="0" indent="0" algn="l"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b="1" u="none" strike="noStrike" kern="1200" cap="none" normalizeH="0" baseline="0" dirty="0" smtClean="0">
                          <a:ln>
                            <a:noFill/>
                          </a:ln>
                          <a:solidFill>
                            <a:schemeClr val="tx1"/>
                          </a:solidFill>
                          <a:effectLst/>
                          <a:latin typeface="Calibri"/>
                          <a:ea typeface="新細明體"/>
                          <a:cs typeface="+mn-cs"/>
                        </a:rPr>
                        <a:t>Maximum Channels in a Layout</a:t>
                      </a:r>
                    </a:p>
                  </a:txBody>
                  <a:tcPr anchor="ctr" horzOverflow="overflow"/>
                </a:tc>
                <a:tc>
                  <a:txBody>
                    <a:bodyPr/>
                    <a:lstStyle>
                      <a:lvl1pPr marL="0" algn="l" defTabSz="914400" rtl="0" eaLnBrk="1" latinLnBrk="0" hangingPunct="1">
                        <a:defRPr kumimoji="0" lang="zh-TW" sz="1800" kern="1200">
                          <a:solidFill>
                            <a:schemeClr val="tx1"/>
                          </a:solidFill>
                          <a:latin typeface="Calibri"/>
                          <a:ea typeface="新細明體"/>
                        </a:defRPr>
                      </a:lvl1pPr>
                      <a:lvl2pPr marL="457200" algn="l" defTabSz="914400" rtl="0" eaLnBrk="1" latinLnBrk="0" hangingPunct="1">
                        <a:defRPr kumimoji="0" lang="zh-TW" sz="1800" kern="1200">
                          <a:solidFill>
                            <a:schemeClr val="tx1"/>
                          </a:solidFill>
                          <a:latin typeface="Calibri"/>
                          <a:ea typeface="新細明體"/>
                        </a:defRPr>
                      </a:lvl2pPr>
                      <a:lvl3pPr marL="914400" algn="l" defTabSz="914400" rtl="0" eaLnBrk="1" latinLnBrk="0" hangingPunct="1">
                        <a:defRPr kumimoji="0" lang="zh-TW" sz="1800" kern="1200">
                          <a:solidFill>
                            <a:schemeClr val="tx1"/>
                          </a:solidFill>
                          <a:latin typeface="Calibri"/>
                          <a:ea typeface="新細明體"/>
                        </a:defRPr>
                      </a:lvl3pPr>
                      <a:lvl4pPr marL="1371600" algn="l" defTabSz="914400" rtl="0" eaLnBrk="1" latinLnBrk="0" hangingPunct="1">
                        <a:defRPr kumimoji="0" lang="zh-TW" sz="1800" kern="1200">
                          <a:solidFill>
                            <a:schemeClr val="tx1"/>
                          </a:solidFill>
                          <a:latin typeface="Calibri"/>
                          <a:ea typeface="新細明體"/>
                        </a:defRPr>
                      </a:lvl4pPr>
                      <a:lvl5pPr marL="1828800" algn="l" defTabSz="914400" rtl="0" eaLnBrk="1" latinLnBrk="0" hangingPunct="1">
                        <a:defRPr kumimoji="0" lang="zh-TW" sz="1800" kern="1200">
                          <a:solidFill>
                            <a:schemeClr val="tx1"/>
                          </a:solidFill>
                          <a:latin typeface="Calibri"/>
                          <a:ea typeface="新細明體"/>
                        </a:defRPr>
                      </a:lvl5pPr>
                      <a:lvl6pPr marL="2286000" algn="l" defTabSz="914400" rtl="0" eaLnBrk="1" latinLnBrk="0" hangingPunct="1">
                        <a:defRPr kumimoji="0" lang="zh-TW" sz="1800" kern="1200">
                          <a:solidFill>
                            <a:schemeClr val="tx1"/>
                          </a:solidFill>
                          <a:latin typeface="Calibri"/>
                          <a:ea typeface="新細明體"/>
                        </a:defRPr>
                      </a:lvl6pPr>
                      <a:lvl7pPr marL="2743200" algn="l" defTabSz="914400" rtl="0" eaLnBrk="1" latinLnBrk="0" hangingPunct="1">
                        <a:defRPr kumimoji="0" lang="zh-TW" sz="1800" kern="1200">
                          <a:solidFill>
                            <a:schemeClr val="tx1"/>
                          </a:solidFill>
                          <a:latin typeface="Calibri"/>
                          <a:ea typeface="新細明體"/>
                        </a:defRPr>
                      </a:lvl7pPr>
                      <a:lvl8pPr marL="3200400" algn="l" defTabSz="914400" rtl="0" eaLnBrk="1" latinLnBrk="0" hangingPunct="1">
                        <a:defRPr kumimoji="0" lang="zh-TW" sz="1800" kern="1200">
                          <a:solidFill>
                            <a:schemeClr val="tx1"/>
                          </a:solidFill>
                          <a:latin typeface="Calibri"/>
                          <a:ea typeface="新細明體"/>
                        </a:defRPr>
                      </a:lvl8pPr>
                      <a:lvl9pPr marL="3657600" algn="l" defTabSz="914400" rtl="0" eaLnBrk="1" latinLnBrk="0" hangingPunct="1">
                        <a:defRPr kumimoji="0" lang="zh-TW" sz="1800" kern="1200">
                          <a:solidFill>
                            <a:schemeClr val="tx1"/>
                          </a:solidFill>
                          <a:latin typeface="Calibri"/>
                          <a:ea typeface="新細明體"/>
                        </a:defRPr>
                      </a:lvl9pPr>
                    </a:lstStyle>
                    <a:p>
                      <a:pPr marL="0" marR="0" lvl="0" indent="0" algn="ctr"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u="none" strike="noStrike" cap="none" normalizeH="0" baseline="0" dirty="0" smtClean="0">
                          <a:ln>
                            <a:noFill/>
                          </a:ln>
                          <a:effectLst/>
                        </a:rPr>
                        <a:t>16</a:t>
                      </a:r>
                      <a:endParaRPr kumimoji="0" lang="en-US" altLang="zh-TW" sz="1800" b="0" i="0" u="none" strike="noStrike" cap="none" normalizeH="0" baseline="0" dirty="0" smtClean="0">
                        <a:ln>
                          <a:noFill/>
                        </a:ln>
                        <a:solidFill>
                          <a:schemeClr val="tx1"/>
                        </a:solidFill>
                        <a:effectLst/>
                        <a:latin typeface="Arial" charset="0"/>
                        <a:ea typeface="新細明體" pitchFamily="18" charset="-120"/>
                        <a:cs typeface="Arial" charset="0"/>
                      </a:endParaRPr>
                    </a:p>
                  </a:txBody>
                  <a:tcPr anchor="ctr" horzOverflow="overflow"/>
                </a:tc>
                <a:tc>
                  <a:txBody>
                    <a:bodyPr/>
                    <a:lstStyle>
                      <a:lvl1pPr marL="0" algn="l" defTabSz="914400" rtl="0" eaLnBrk="1" latinLnBrk="0" hangingPunct="1">
                        <a:defRPr kumimoji="0" lang="zh-TW" sz="1800" kern="1200">
                          <a:solidFill>
                            <a:schemeClr val="tx1"/>
                          </a:solidFill>
                          <a:latin typeface="Calibri"/>
                          <a:ea typeface="新細明體"/>
                        </a:defRPr>
                      </a:lvl1pPr>
                      <a:lvl2pPr marL="457200" algn="l" defTabSz="914400" rtl="0" eaLnBrk="1" latinLnBrk="0" hangingPunct="1">
                        <a:defRPr kumimoji="0" lang="zh-TW" sz="1800" kern="1200">
                          <a:solidFill>
                            <a:schemeClr val="tx1"/>
                          </a:solidFill>
                          <a:latin typeface="Calibri"/>
                          <a:ea typeface="新細明體"/>
                        </a:defRPr>
                      </a:lvl2pPr>
                      <a:lvl3pPr marL="914400" algn="l" defTabSz="914400" rtl="0" eaLnBrk="1" latinLnBrk="0" hangingPunct="1">
                        <a:defRPr kumimoji="0" lang="zh-TW" sz="1800" kern="1200">
                          <a:solidFill>
                            <a:schemeClr val="tx1"/>
                          </a:solidFill>
                          <a:latin typeface="Calibri"/>
                          <a:ea typeface="新細明體"/>
                        </a:defRPr>
                      </a:lvl3pPr>
                      <a:lvl4pPr marL="1371600" algn="l" defTabSz="914400" rtl="0" eaLnBrk="1" latinLnBrk="0" hangingPunct="1">
                        <a:defRPr kumimoji="0" lang="zh-TW" sz="1800" kern="1200">
                          <a:solidFill>
                            <a:schemeClr val="tx1"/>
                          </a:solidFill>
                          <a:latin typeface="Calibri"/>
                          <a:ea typeface="新細明體"/>
                        </a:defRPr>
                      </a:lvl4pPr>
                      <a:lvl5pPr marL="1828800" algn="l" defTabSz="914400" rtl="0" eaLnBrk="1" latinLnBrk="0" hangingPunct="1">
                        <a:defRPr kumimoji="0" lang="zh-TW" sz="1800" kern="1200">
                          <a:solidFill>
                            <a:schemeClr val="tx1"/>
                          </a:solidFill>
                          <a:latin typeface="Calibri"/>
                          <a:ea typeface="新細明體"/>
                        </a:defRPr>
                      </a:lvl5pPr>
                      <a:lvl6pPr marL="2286000" algn="l" defTabSz="914400" rtl="0" eaLnBrk="1" latinLnBrk="0" hangingPunct="1">
                        <a:defRPr kumimoji="0" lang="zh-TW" sz="1800" kern="1200">
                          <a:solidFill>
                            <a:schemeClr val="tx1"/>
                          </a:solidFill>
                          <a:latin typeface="Calibri"/>
                          <a:ea typeface="新細明體"/>
                        </a:defRPr>
                      </a:lvl6pPr>
                      <a:lvl7pPr marL="2743200" algn="l" defTabSz="914400" rtl="0" eaLnBrk="1" latinLnBrk="0" hangingPunct="1">
                        <a:defRPr kumimoji="0" lang="zh-TW" sz="1800" kern="1200">
                          <a:solidFill>
                            <a:schemeClr val="tx1"/>
                          </a:solidFill>
                          <a:latin typeface="Calibri"/>
                          <a:ea typeface="新細明體"/>
                        </a:defRPr>
                      </a:lvl7pPr>
                      <a:lvl8pPr marL="3200400" algn="l" defTabSz="914400" rtl="0" eaLnBrk="1" latinLnBrk="0" hangingPunct="1">
                        <a:defRPr kumimoji="0" lang="zh-TW" sz="1800" kern="1200">
                          <a:solidFill>
                            <a:schemeClr val="tx1"/>
                          </a:solidFill>
                          <a:latin typeface="Calibri"/>
                          <a:ea typeface="新細明體"/>
                        </a:defRPr>
                      </a:lvl8pPr>
                      <a:lvl9pPr marL="3657600" algn="l" defTabSz="914400" rtl="0" eaLnBrk="1" latinLnBrk="0" hangingPunct="1">
                        <a:defRPr kumimoji="0" lang="zh-TW" sz="1800" kern="1200">
                          <a:solidFill>
                            <a:schemeClr val="tx1"/>
                          </a:solidFill>
                          <a:latin typeface="Calibri"/>
                          <a:ea typeface="新細明體"/>
                        </a:defRPr>
                      </a:lvl9pPr>
                    </a:lstStyle>
                    <a:p>
                      <a:pPr marL="0" marR="0" lvl="0" indent="0" algn="ctr"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b="0" i="0" u="none" strike="noStrike" cap="none" normalizeH="0" baseline="0" dirty="0" smtClean="0">
                          <a:ln>
                            <a:noFill/>
                          </a:ln>
                          <a:solidFill>
                            <a:schemeClr val="tx1"/>
                          </a:solidFill>
                          <a:effectLst/>
                          <a:latin typeface="Calibri"/>
                          <a:ea typeface="新細明體"/>
                          <a:cs typeface="+mn-cs"/>
                        </a:rPr>
                        <a:t>64</a:t>
                      </a:r>
                      <a:endParaRPr kumimoji="0" lang="en-US" altLang="zh-TW" sz="1800" b="0" i="0" u="none" strike="noStrike" cap="none" normalizeH="0" baseline="0" dirty="0" smtClean="0">
                        <a:ln>
                          <a:noFill/>
                        </a:ln>
                        <a:solidFill>
                          <a:schemeClr val="tx1"/>
                        </a:solidFill>
                        <a:effectLst/>
                        <a:latin typeface="Arial" charset="0"/>
                        <a:ea typeface="新細明體" pitchFamily="18" charset="-120"/>
                        <a:cs typeface="Arial" charset="0"/>
                      </a:endParaRPr>
                    </a:p>
                  </a:txBody>
                  <a:tcPr anchor="ctr" horzOverflow="overflow"/>
                </a:tc>
                <a:tc>
                  <a:txBody>
                    <a:bodyPr/>
                    <a:lstStyle>
                      <a:lvl1pPr marL="0" algn="l" defTabSz="914400" rtl="0" eaLnBrk="1" latinLnBrk="0" hangingPunct="1">
                        <a:defRPr kumimoji="0" lang="zh-TW" sz="1800" kern="1200">
                          <a:solidFill>
                            <a:schemeClr val="tx1"/>
                          </a:solidFill>
                          <a:latin typeface="Calibri"/>
                          <a:ea typeface="新細明體"/>
                        </a:defRPr>
                      </a:lvl1pPr>
                      <a:lvl2pPr marL="457200" algn="l" defTabSz="914400" rtl="0" eaLnBrk="1" latinLnBrk="0" hangingPunct="1">
                        <a:defRPr kumimoji="0" lang="zh-TW" sz="1800" kern="1200">
                          <a:solidFill>
                            <a:schemeClr val="tx1"/>
                          </a:solidFill>
                          <a:latin typeface="Calibri"/>
                          <a:ea typeface="新細明體"/>
                        </a:defRPr>
                      </a:lvl2pPr>
                      <a:lvl3pPr marL="914400" algn="l" defTabSz="914400" rtl="0" eaLnBrk="1" latinLnBrk="0" hangingPunct="1">
                        <a:defRPr kumimoji="0" lang="zh-TW" sz="1800" kern="1200">
                          <a:solidFill>
                            <a:schemeClr val="tx1"/>
                          </a:solidFill>
                          <a:latin typeface="Calibri"/>
                          <a:ea typeface="新細明體"/>
                        </a:defRPr>
                      </a:lvl3pPr>
                      <a:lvl4pPr marL="1371600" algn="l" defTabSz="914400" rtl="0" eaLnBrk="1" latinLnBrk="0" hangingPunct="1">
                        <a:defRPr kumimoji="0" lang="zh-TW" sz="1800" kern="1200">
                          <a:solidFill>
                            <a:schemeClr val="tx1"/>
                          </a:solidFill>
                          <a:latin typeface="Calibri"/>
                          <a:ea typeface="新細明體"/>
                        </a:defRPr>
                      </a:lvl4pPr>
                      <a:lvl5pPr marL="1828800" algn="l" defTabSz="914400" rtl="0" eaLnBrk="1" latinLnBrk="0" hangingPunct="1">
                        <a:defRPr kumimoji="0" lang="zh-TW" sz="1800" kern="1200">
                          <a:solidFill>
                            <a:schemeClr val="tx1"/>
                          </a:solidFill>
                          <a:latin typeface="Calibri"/>
                          <a:ea typeface="新細明體"/>
                        </a:defRPr>
                      </a:lvl5pPr>
                      <a:lvl6pPr marL="2286000" algn="l" defTabSz="914400" rtl="0" eaLnBrk="1" latinLnBrk="0" hangingPunct="1">
                        <a:defRPr kumimoji="0" lang="zh-TW" sz="1800" kern="1200">
                          <a:solidFill>
                            <a:schemeClr val="tx1"/>
                          </a:solidFill>
                          <a:latin typeface="Calibri"/>
                          <a:ea typeface="新細明體"/>
                        </a:defRPr>
                      </a:lvl6pPr>
                      <a:lvl7pPr marL="2743200" algn="l" defTabSz="914400" rtl="0" eaLnBrk="1" latinLnBrk="0" hangingPunct="1">
                        <a:defRPr kumimoji="0" lang="zh-TW" sz="1800" kern="1200">
                          <a:solidFill>
                            <a:schemeClr val="tx1"/>
                          </a:solidFill>
                          <a:latin typeface="Calibri"/>
                          <a:ea typeface="新細明體"/>
                        </a:defRPr>
                      </a:lvl7pPr>
                      <a:lvl8pPr marL="3200400" algn="l" defTabSz="914400" rtl="0" eaLnBrk="1" latinLnBrk="0" hangingPunct="1">
                        <a:defRPr kumimoji="0" lang="zh-TW" sz="1800" kern="1200">
                          <a:solidFill>
                            <a:schemeClr val="tx1"/>
                          </a:solidFill>
                          <a:latin typeface="Calibri"/>
                          <a:ea typeface="新細明體"/>
                        </a:defRPr>
                      </a:lvl8pPr>
                      <a:lvl9pPr marL="3657600" algn="l" defTabSz="914400" rtl="0" eaLnBrk="1" latinLnBrk="0" hangingPunct="1">
                        <a:defRPr kumimoji="0" lang="zh-TW" sz="1800" kern="1200">
                          <a:solidFill>
                            <a:schemeClr val="tx1"/>
                          </a:solidFill>
                          <a:latin typeface="Calibri"/>
                          <a:ea typeface="新細明體"/>
                        </a:defRPr>
                      </a:lvl9pPr>
                    </a:lstStyle>
                    <a:p>
                      <a:pPr marL="0" marR="0" lvl="0" indent="0" algn="ctr"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b="1" u="none" strike="noStrike" cap="none" normalizeH="0" baseline="0" dirty="0" smtClean="0">
                          <a:ln>
                            <a:noFill/>
                          </a:ln>
                          <a:effectLst/>
                        </a:rPr>
                        <a:t>64</a:t>
                      </a:r>
                      <a:endParaRPr kumimoji="0" lang="en-US" altLang="zh-TW" sz="1800" b="1" i="0" u="none" strike="noStrike" cap="none" normalizeH="0" baseline="0" dirty="0" smtClean="0">
                        <a:ln>
                          <a:noFill/>
                        </a:ln>
                        <a:solidFill>
                          <a:srgbClr val="FF0000"/>
                        </a:solidFill>
                        <a:effectLst/>
                        <a:latin typeface="Arial" charset="0"/>
                        <a:ea typeface="新細明體" pitchFamily="18" charset="-120"/>
                        <a:cs typeface="Arial" charset="0"/>
                      </a:endParaRPr>
                    </a:p>
                  </a:txBody>
                  <a:tcPr anchor="ctr" horzOverflow="overflow"/>
                </a:tc>
              </a:tr>
              <a:tr h="659002">
                <a:tc>
                  <a:txBody>
                    <a:bodyPr/>
                    <a:lstStyle/>
                    <a:p>
                      <a:pPr marL="0" marR="0" lvl="0" indent="0" algn="l"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b="1" u="none" strike="noStrike" kern="1200" cap="none" normalizeH="0" baseline="0" dirty="0" smtClean="0">
                          <a:ln>
                            <a:noFill/>
                          </a:ln>
                          <a:solidFill>
                            <a:schemeClr val="tx1"/>
                          </a:solidFill>
                          <a:effectLst/>
                          <a:latin typeface="Calibri"/>
                          <a:ea typeface="新細明體"/>
                          <a:cs typeface="+mn-cs"/>
                        </a:rPr>
                        <a:t>Number of Monitors Supported</a:t>
                      </a:r>
                    </a:p>
                  </a:txBody>
                  <a:tcPr anchor="ctr" horzOverflow="overflow"/>
                </a:tc>
                <a:tc>
                  <a:txBody>
                    <a:bodyPr/>
                    <a:lstStyle/>
                    <a:p>
                      <a:pPr marL="0" marR="0" lvl="0" indent="0" algn="ctr"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u="none" strike="noStrike" cap="none" normalizeH="0" baseline="0" dirty="0" smtClean="0">
                          <a:ln>
                            <a:noFill/>
                          </a:ln>
                          <a:effectLst/>
                        </a:rPr>
                        <a:t>1</a:t>
                      </a:r>
                      <a:endParaRPr kumimoji="0" lang="en-US" altLang="zh-TW" sz="1800" b="0" i="0" u="none" strike="noStrike" cap="none" normalizeH="0" baseline="0" dirty="0" smtClean="0">
                        <a:ln>
                          <a:noFill/>
                        </a:ln>
                        <a:solidFill>
                          <a:schemeClr val="tx1"/>
                        </a:solidFill>
                        <a:effectLst/>
                        <a:latin typeface="Arial" charset="0"/>
                        <a:ea typeface="新細明體" pitchFamily="18" charset="-120"/>
                        <a:cs typeface="Arial" charset="0"/>
                      </a:endParaRPr>
                    </a:p>
                  </a:txBody>
                  <a:tcPr anchor="ctr" horzOverflow="overflow"/>
                </a:tc>
                <a:tc>
                  <a:txBody>
                    <a:bodyPr/>
                    <a:lstStyle/>
                    <a:p>
                      <a:pPr marL="0" marR="0" lvl="0" indent="0" algn="ctr"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u="none" strike="noStrike" cap="none" normalizeH="0" baseline="0" dirty="0" smtClean="0">
                          <a:ln>
                            <a:noFill/>
                          </a:ln>
                          <a:effectLst/>
                        </a:rPr>
                        <a:t>2</a:t>
                      </a:r>
                      <a:endParaRPr kumimoji="0" lang="en-US" altLang="zh-TW" sz="1800" b="0" i="0" u="none" strike="noStrike" cap="none" normalizeH="0" baseline="0" dirty="0" smtClean="0">
                        <a:ln>
                          <a:noFill/>
                        </a:ln>
                        <a:solidFill>
                          <a:schemeClr val="tx1"/>
                        </a:solidFill>
                        <a:effectLst/>
                        <a:latin typeface="Arial" charset="0"/>
                        <a:ea typeface="新細明體" pitchFamily="18" charset="-120"/>
                        <a:cs typeface="Arial" charset="0"/>
                      </a:endParaRPr>
                    </a:p>
                  </a:txBody>
                  <a:tcPr anchor="ctr" horzOverflow="overflow"/>
                </a:tc>
                <a:tc>
                  <a:txBody>
                    <a:bodyPr/>
                    <a:lstStyle/>
                    <a:p>
                      <a:pPr marL="0" marR="0" lvl="0" indent="0" algn="ctr"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b="1" u="none" strike="noStrike" cap="none" normalizeH="0" baseline="0" dirty="0" smtClean="0">
                          <a:ln>
                            <a:noFill/>
                          </a:ln>
                          <a:effectLst/>
                        </a:rPr>
                        <a:t>4</a:t>
                      </a:r>
                      <a:endParaRPr kumimoji="0" lang="en-US" altLang="zh-TW" sz="1800" b="1" i="0" u="none" strike="noStrike" cap="none" normalizeH="0" baseline="0" dirty="0" smtClean="0">
                        <a:ln>
                          <a:noFill/>
                        </a:ln>
                        <a:solidFill>
                          <a:srgbClr val="FF0000"/>
                        </a:solidFill>
                        <a:effectLst/>
                        <a:latin typeface="Arial" charset="0"/>
                        <a:ea typeface="新細明體" pitchFamily="18" charset="-120"/>
                        <a:cs typeface="Arial" charset="0"/>
                      </a:endParaRPr>
                    </a:p>
                  </a:txBody>
                  <a:tcPr anchor="ctr" horzOverflow="overflow"/>
                </a:tc>
              </a:tr>
              <a:tr h="581794">
                <a:tc>
                  <a:txBody>
                    <a:bodyPr/>
                    <a:lstStyle>
                      <a:lvl1pPr marL="0" algn="l" defTabSz="914400" rtl="0" eaLnBrk="1" latinLnBrk="0" hangingPunct="1">
                        <a:defRPr kumimoji="0" lang="zh-TW" sz="1800" kern="1200">
                          <a:solidFill>
                            <a:schemeClr val="tx1"/>
                          </a:solidFill>
                          <a:latin typeface="Calibri"/>
                          <a:ea typeface="新細明體"/>
                        </a:defRPr>
                      </a:lvl1pPr>
                      <a:lvl2pPr marL="457200" algn="l" defTabSz="914400" rtl="0" eaLnBrk="1" latinLnBrk="0" hangingPunct="1">
                        <a:defRPr kumimoji="0" lang="zh-TW" sz="1800" kern="1200">
                          <a:solidFill>
                            <a:schemeClr val="tx1"/>
                          </a:solidFill>
                          <a:latin typeface="Calibri"/>
                          <a:ea typeface="新細明體"/>
                        </a:defRPr>
                      </a:lvl2pPr>
                      <a:lvl3pPr marL="914400" algn="l" defTabSz="914400" rtl="0" eaLnBrk="1" latinLnBrk="0" hangingPunct="1">
                        <a:defRPr kumimoji="0" lang="zh-TW" sz="1800" kern="1200">
                          <a:solidFill>
                            <a:schemeClr val="tx1"/>
                          </a:solidFill>
                          <a:latin typeface="Calibri"/>
                          <a:ea typeface="新細明體"/>
                        </a:defRPr>
                      </a:lvl3pPr>
                      <a:lvl4pPr marL="1371600" algn="l" defTabSz="914400" rtl="0" eaLnBrk="1" latinLnBrk="0" hangingPunct="1">
                        <a:defRPr kumimoji="0" lang="zh-TW" sz="1800" kern="1200">
                          <a:solidFill>
                            <a:schemeClr val="tx1"/>
                          </a:solidFill>
                          <a:latin typeface="Calibri"/>
                          <a:ea typeface="新細明體"/>
                        </a:defRPr>
                      </a:lvl4pPr>
                      <a:lvl5pPr marL="1828800" algn="l" defTabSz="914400" rtl="0" eaLnBrk="1" latinLnBrk="0" hangingPunct="1">
                        <a:defRPr kumimoji="0" lang="zh-TW" sz="1800" kern="1200">
                          <a:solidFill>
                            <a:schemeClr val="tx1"/>
                          </a:solidFill>
                          <a:latin typeface="Calibri"/>
                          <a:ea typeface="新細明體"/>
                        </a:defRPr>
                      </a:lvl5pPr>
                      <a:lvl6pPr marL="2286000" algn="l" defTabSz="914400" rtl="0" eaLnBrk="1" latinLnBrk="0" hangingPunct="1">
                        <a:defRPr kumimoji="0" lang="zh-TW" sz="1800" kern="1200">
                          <a:solidFill>
                            <a:schemeClr val="tx1"/>
                          </a:solidFill>
                          <a:latin typeface="Calibri"/>
                          <a:ea typeface="新細明體"/>
                        </a:defRPr>
                      </a:lvl6pPr>
                      <a:lvl7pPr marL="2743200" algn="l" defTabSz="914400" rtl="0" eaLnBrk="1" latinLnBrk="0" hangingPunct="1">
                        <a:defRPr kumimoji="0" lang="zh-TW" sz="1800" kern="1200">
                          <a:solidFill>
                            <a:schemeClr val="tx1"/>
                          </a:solidFill>
                          <a:latin typeface="Calibri"/>
                          <a:ea typeface="新細明體"/>
                        </a:defRPr>
                      </a:lvl7pPr>
                      <a:lvl8pPr marL="3200400" algn="l" defTabSz="914400" rtl="0" eaLnBrk="1" latinLnBrk="0" hangingPunct="1">
                        <a:defRPr kumimoji="0" lang="zh-TW" sz="1800" kern="1200">
                          <a:solidFill>
                            <a:schemeClr val="tx1"/>
                          </a:solidFill>
                          <a:latin typeface="Calibri"/>
                          <a:ea typeface="新細明體"/>
                        </a:defRPr>
                      </a:lvl8pPr>
                      <a:lvl9pPr marL="3657600" algn="l" defTabSz="914400" rtl="0" eaLnBrk="1" latinLnBrk="0" hangingPunct="1">
                        <a:defRPr kumimoji="0" lang="zh-TW" sz="1800" kern="1200">
                          <a:solidFill>
                            <a:schemeClr val="tx1"/>
                          </a:solidFill>
                          <a:latin typeface="Calibri"/>
                          <a:ea typeface="新細明體"/>
                        </a:defRPr>
                      </a:lvl9pPr>
                    </a:lstStyle>
                    <a:p>
                      <a:pPr marL="0" marR="0" lvl="0" indent="0" algn="l"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b="1" u="none" strike="noStrike" kern="1200" cap="none" normalizeH="0" baseline="0" dirty="0" smtClean="0">
                          <a:ln>
                            <a:noFill/>
                          </a:ln>
                          <a:solidFill>
                            <a:schemeClr val="tx1"/>
                          </a:solidFill>
                          <a:effectLst/>
                          <a:latin typeface="Calibri"/>
                          <a:ea typeface="新細明體"/>
                          <a:cs typeface="+mn-cs"/>
                        </a:rPr>
                        <a:t>Number of User Accounts</a:t>
                      </a:r>
                    </a:p>
                  </a:txBody>
                  <a:tcPr anchor="ctr" horzOverflow="overflow"/>
                </a:tc>
                <a:tc>
                  <a:txBody>
                    <a:bodyPr/>
                    <a:lstStyle>
                      <a:lvl1pPr marL="0" algn="l" defTabSz="914400" rtl="0" eaLnBrk="1" latinLnBrk="0" hangingPunct="1">
                        <a:defRPr kumimoji="0" lang="zh-TW" sz="1800" kern="1200">
                          <a:solidFill>
                            <a:schemeClr val="tx1"/>
                          </a:solidFill>
                          <a:latin typeface="Calibri"/>
                          <a:ea typeface="新細明體"/>
                        </a:defRPr>
                      </a:lvl1pPr>
                      <a:lvl2pPr marL="457200" algn="l" defTabSz="914400" rtl="0" eaLnBrk="1" latinLnBrk="0" hangingPunct="1">
                        <a:defRPr kumimoji="0" lang="zh-TW" sz="1800" kern="1200">
                          <a:solidFill>
                            <a:schemeClr val="tx1"/>
                          </a:solidFill>
                          <a:latin typeface="Calibri"/>
                          <a:ea typeface="新細明體"/>
                        </a:defRPr>
                      </a:lvl2pPr>
                      <a:lvl3pPr marL="914400" algn="l" defTabSz="914400" rtl="0" eaLnBrk="1" latinLnBrk="0" hangingPunct="1">
                        <a:defRPr kumimoji="0" lang="zh-TW" sz="1800" kern="1200">
                          <a:solidFill>
                            <a:schemeClr val="tx1"/>
                          </a:solidFill>
                          <a:latin typeface="Calibri"/>
                          <a:ea typeface="新細明體"/>
                        </a:defRPr>
                      </a:lvl3pPr>
                      <a:lvl4pPr marL="1371600" algn="l" defTabSz="914400" rtl="0" eaLnBrk="1" latinLnBrk="0" hangingPunct="1">
                        <a:defRPr kumimoji="0" lang="zh-TW" sz="1800" kern="1200">
                          <a:solidFill>
                            <a:schemeClr val="tx1"/>
                          </a:solidFill>
                          <a:latin typeface="Calibri"/>
                          <a:ea typeface="新細明體"/>
                        </a:defRPr>
                      </a:lvl4pPr>
                      <a:lvl5pPr marL="1828800" algn="l" defTabSz="914400" rtl="0" eaLnBrk="1" latinLnBrk="0" hangingPunct="1">
                        <a:defRPr kumimoji="0" lang="zh-TW" sz="1800" kern="1200">
                          <a:solidFill>
                            <a:schemeClr val="tx1"/>
                          </a:solidFill>
                          <a:latin typeface="Calibri"/>
                          <a:ea typeface="新細明體"/>
                        </a:defRPr>
                      </a:lvl5pPr>
                      <a:lvl6pPr marL="2286000" algn="l" defTabSz="914400" rtl="0" eaLnBrk="1" latinLnBrk="0" hangingPunct="1">
                        <a:defRPr kumimoji="0" lang="zh-TW" sz="1800" kern="1200">
                          <a:solidFill>
                            <a:schemeClr val="tx1"/>
                          </a:solidFill>
                          <a:latin typeface="Calibri"/>
                          <a:ea typeface="新細明體"/>
                        </a:defRPr>
                      </a:lvl6pPr>
                      <a:lvl7pPr marL="2743200" algn="l" defTabSz="914400" rtl="0" eaLnBrk="1" latinLnBrk="0" hangingPunct="1">
                        <a:defRPr kumimoji="0" lang="zh-TW" sz="1800" kern="1200">
                          <a:solidFill>
                            <a:schemeClr val="tx1"/>
                          </a:solidFill>
                          <a:latin typeface="Calibri"/>
                          <a:ea typeface="新細明體"/>
                        </a:defRPr>
                      </a:lvl7pPr>
                      <a:lvl8pPr marL="3200400" algn="l" defTabSz="914400" rtl="0" eaLnBrk="1" latinLnBrk="0" hangingPunct="1">
                        <a:defRPr kumimoji="0" lang="zh-TW" sz="1800" kern="1200">
                          <a:solidFill>
                            <a:schemeClr val="tx1"/>
                          </a:solidFill>
                          <a:latin typeface="Calibri"/>
                          <a:ea typeface="新細明體"/>
                        </a:defRPr>
                      </a:lvl8pPr>
                      <a:lvl9pPr marL="3657600" algn="l" defTabSz="914400" rtl="0" eaLnBrk="1" latinLnBrk="0" hangingPunct="1">
                        <a:defRPr kumimoji="0" lang="zh-TW" sz="1800" kern="1200">
                          <a:solidFill>
                            <a:schemeClr val="tx1"/>
                          </a:solidFill>
                          <a:latin typeface="Calibri"/>
                          <a:ea typeface="新細明體"/>
                        </a:defRPr>
                      </a:lvl9pPr>
                    </a:lstStyle>
                    <a:p>
                      <a:pPr marL="0" marR="0" lvl="0" indent="0" algn="ctr"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b="0" i="0" u="none" strike="noStrike" cap="none" normalizeH="0" baseline="0" dirty="0" smtClean="0">
                          <a:ln>
                            <a:noFill/>
                          </a:ln>
                          <a:solidFill>
                            <a:schemeClr val="tx1"/>
                          </a:solidFill>
                          <a:effectLst/>
                          <a:latin typeface="Calibri"/>
                          <a:ea typeface="新細明體"/>
                          <a:cs typeface="+mn-cs"/>
                        </a:rPr>
                        <a:t>1</a:t>
                      </a:r>
                      <a:endParaRPr kumimoji="0" lang="en-US" altLang="zh-TW" sz="1800" b="0" i="0" u="none" strike="noStrike" cap="none" normalizeH="0" baseline="0" dirty="0" smtClean="0">
                        <a:ln>
                          <a:noFill/>
                        </a:ln>
                        <a:solidFill>
                          <a:schemeClr val="tx1"/>
                        </a:solidFill>
                        <a:effectLst/>
                        <a:latin typeface="Arial" charset="0"/>
                        <a:ea typeface="新細明體" pitchFamily="18" charset="-120"/>
                        <a:cs typeface="Arial" charset="0"/>
                      </a:endParaRPr>
                    </a:p>
                  </a:txBody>
                  <a:tcPr anchor="ctr" horzOverflow="overflow"/>
                </a:tc>
                <a:tc>
                  <a:txBody>
                    <a:bodyPr/>
                    <a:lstStyle>
                      <a:lvl1pPr marL="0" algn="l" defTabSz="914400" rtl="0" eaLnBrk="1" latinLnBrk="0" hangingPunct="1">
                        <a:defRPr kumimoji="0" lang="zh-TW" sz="1800" kern="1200">
                          <a:solidFill>
                            <a:schemeClr val="tx1"/>
                          </a:solidFill>
                          <a:latin typeface="Calibri"/>
                          <a:ea typeface="新細明體"/>
                        </a:defRPr>
                      </a:lvl1pPr>
                      <a:lvl2pPr marL="457200" algn="l" defTabSz="914400" rtl="0" eaLnBrk="1" latinLnBrk="0" hangingPunct="1">
                        <a:defRPr kumimoji="0" lang="zh-TW" sz="1800" kern="1200">
                          <a:solidFill>
                            <a:schemeClr val="tx1"/>
                          </a:solidFill>
                          <a:latin typeface="Calibri"/>
                          <a:ea typeface="新細明體"/>
                        </a:defRPr>
                      </a:lvl2pPr>
                      <a:lvl3pPr marL="914400" algn="l" defTabSz="914400" rtl="0" eaLnBrk="1" latinLnBrk="0" hangingPunct="1">
                        <a:defRPr kumimoji="0" lang="zh-TW" sz="1800" kern="1200">
                          <a:solidFill>
                            <a:schemeClr val="tx1"/>
                          </a:solidFill>
                          <a:latin typeface="Calibri"/>
                          <a:ea typeface="新細明體"/>
                        </a:defRPr>
                      </a:lvl3pPr>
                      <a:lvl4pPr marL="1371600" algn="l" defTabSz="914400" rtl="0" eaLnBrk="1" latinLnBrk="0" hangingPunct="1">
                        <a:defRPr kumimoji="0" lang="zh-TW" sz="1800" kern="1200">
                          <a:solidFill>
                            <a:schemeClr val="tx1"/>
                          </a:solidFill>
                          <a:latin typeface="Calibri"/>
                          <a:ea typeface="新細明體"/>
                        </a:defRPr>
                      </a:lvl4pPr>
                      <a:lvl5pPr marL="1828800" algn="l" defTabSz="914400" rtl="0" eaLnBrk="1" latinLnBrk="0" hangingPunct="1">
                        <a:defRPr kumimoji="0" lang="zh-TW" sz="1800" kern="1200">
                          <a:solidFill>
                            <a:schemeClr val="tx1"/>
                          </a:solidFill>
                          <a:latin typeface="Calibri"/>
                          <a:ea typeface="新細明體"/>
                        </a:defRPr>
                      </a:lvl5pPr>
                      <a:lvl6pPr marL="2286000" algn="l" defTabSz="914400" rtl="0" eaLnBrk="1" latinLnBrk="0" hangingPunct="1">
                        <a:defRPr kumimoji="0" lang="zh-TW" sz="1800" kern="1200">
                          <a:solidFill>
                            <a:schemeClr val="tx1"/>
                          </a:solidFill>
                          <a:latin typeface="Calibri"/>
                          <a:ea typeface="新細明體"/>
                        </a:defRPr>
                      </a:lvl6pPr>
                      <a:lvl7pPr marL="2743200" algn="l" defTabSz="914400" rtl="0" eaLnBrk="1" latinLnBrk="0" hangingPunct="1">
                        <a:defRPr kumimoji="0" lang="zh-TW" sz="1800" kern="1200">
                          <a:solidFill>
                            <a:schemeClr val="tx1"/>
                          </a:solidFill>
                          <a:latin typeface="Calibri"/>
                          <a:ea typeface="新細明體"/>
                        </a:defRPr>
                      </a:lvl7pPr>
                      <a:lvl8pPr marL="3200400" algn="l" defTabSz="914400" rtl="0" eaLnBrk="1" latinLnBrk="0" hangingPunct="1">
                        <a:defRPr kumimoji="0" lang="zh-TW" sz="1800" kern="1200">
                          <a:solidFill>
                            <a:schemeClr val="tx1"/>
                          </a:solidFill>
                          <a:latin typeface="Calibri"/>
                          <a:ea typeface="新細明體"/>
                        </a:defRPr>
                      </a:lvl8pPr>
                      <a:lvl9pPr marL="3657600" algn="l" defTabSz="914400" rtl="0" eaLnBrk="1" latinLnBrk="0" hangingPunct="1">
                        <a:defRPr kumimoji="0" lang="zh-TW" sz="1800" kern="1200">
                          <a:solidFill>
                            <a:schemeClr val="tx1"/>
                          </a:solidFill>
                          <a:latin typeface="Calibri"/>
                          <a:ea typeface="新細明體"/>
                        </a:defRPr>
                      </a:lvl9pPr>
                    </a:lstStyle>
                    <a:p>
                      <a:pPr marL="0" marR="0" lvl="0" indent="0" algn="ctr"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u="none" strike="noStrike" cap="none" normalizeH="0" baseline="0" dirty="0" smtClean="0">
                          <a:ln>
                            <a:noFill/>
                          </a:ln>
                          <a:effectLst/>
                        </a:rPr>
                        <a:t>32</a:t>
                      </a:r>
                      <a:endParaRPr kumimoji="0" lang="en-US" altLang="zh-TW" sz="1800" b="0" i="0" u="none" strike="noStrike" cap="none" normalizeH="0" baseline="0" dirty="0" smtClean="0">
                        <a:ln>
                          <a:noFill/>
                        </a:ln>
                        <a:solidFill>
                          <a:schemeClr val="tx1"/>
                        </a:solidFill>
                        <a:effectLst/>
                        <a:latin typeface="Arial" charset="0"/>
                        <a:ea typeface="新細明體" pitchFamily="18" charset="-120"/>
                        <a:cs typeface="Arial" charset="0"/>
                      </a:endParaRPr>
                    </a:p>
                  </a:txBody>
                  <a:tcPr anchor="ctr" horzOverflow="overflow"/>
                </a:tc>
                <a:tc>
                  <a:txBody>
                    <a:bodyPr/>
                    <a:lstStyle>
                      <a:lvl1pPr marL="0" algn="l" defTabSz="914400" rtl="0" eaLnBrk="1" latinLnBrk="0" hangingPunct="1">
                        <a:defRPr kumimoji="0" lang="zh-TW" sz="1800" kern="1200">
                          <a:solidFill>
                            <a:schemeClr val="tx1"/>
                          </a:solidFill>
                          <a:latin typeface="Calibri"/>
                          <a:ea typeface="新細明體"/>
                        </a:defRPr>
                      </a:lvl1pPr>
                      <a:lvl2pPr marL="457200" algn="l" defTabSz="914400" rtl="0" eaLnBrk="1" latinLnBrk="0" hangingPunct="1">
                        <a:defRPr kumimoji="0" lang="zh-TW" sz="1800" kern="1200">
                          <a:solidFill>
                            <a:schemeClr val="tx1"/>
                          </a:solidFill>
                          <a:latin typeface="Calibri"/>
                          <a:ea typeface="新細明體"/>
                        </a:defRPr>
                      </a:lvl2pPr>
                      <a:lvl3pPr marL="914400" algn="l" defTabSz="914400" rtl="0" eaLnBrk="1" latinLnBrk="0" hangingPunct="1">
                        <a:defRPr kumimoji="0" lang="zh-TW" sz="1800" kern="1200">
                          <a:solidFill>
                            <a:schemeClr val="tx1"/>
                          </a:solidFill>
                          <a:latin typeface="Calibri"/>
                          <a:ea typeface="新細明體"/>
                        </a:defRPr>
                      </a:lvl3pPr>
                      <a:lvl4pPr marL="1371600" algn="l" defTabSz="914400" rtl="0" eaLnBrk="1" latinLnBrk="0" hangingPunct="1">
                        <a:defRPr kumimoji="0" lang="zh-TW" sz="1800" kern="1200">
                          <a:solidFill>
                            <a:schemeClr val="tx1"/>
                          </a:solidFill>
                          <a:latin typeface="Calibri"/>
                          <a:ea typeface="新細明體"/>
                        </a:defRPr>
                      </a:lvl4pPr>
                      <a:lvl5pPr marL="1828800" algn="l" defTabSz="914400" rtl="0" eaLnBrk="1" latinLnBrk="0" hangingPunct="1">
                        <a:defRPr kumimoji="0" lang="zh-TW" sz="1800" kern="1200">
                          <a:solidFill>
                            <a:schemeClr val="tx1"/>
                          </a:solidFill>
                          <a:latin typeface="Calibri"/>
                          <a:ea typeface="新細明體"/>
                        </a:defRPr>
                      </a:lvl5pPr>
                      <a:lvl6pPr marL="2286000" algn="l" defTabSz="914400" rtl="0" eaLnBrk="1" latinLnBrk="0" hangingPunct="1">
                        <a:defRPr kumimoji="0" lang="zh-TW" sz="1800" kern="1200">
                          <a:solidFill>
                            <a:schemeClr val="tx1"/>
                          </a:solidFill>
                          <a:latin typeface="Calibri"/>
                          <a:ea typeface="新細明體"/>
                        </a:defRPr>
                      </a:lvl6pPr>
                      <a:lvl7pPr marL="2743200" algn="l" defTabSz="914400" rtl="0" eaLnBrk="1" latinLnBrk="0" hangingPunct="1">
                        <a:defRPr kumimoji="0" lang="zh-TW" sz="1800" kern="1200">
                          <a:solidFill>
                            <a:schemeClr val="tx1"/>
                          </a:solidFill>
                          <a:latin typeface="Calibri"/>
                          <a:ea typeface="新細明體"/>
                        </a:defRPr>
                      </a:lvl7pPr>
                      <a:lvl8pPr marL="3200400" algn="l" defTabSz="914400" rtl="0" eaLnBrk="1" latinLnBrk="0" hangingPunct="1">
                        <a:defRPr kumimoji="0" lang="zh-TW" sz="1800" kern="1200">
                          <a:solidFill>
                            <a:schemeClr val="tx1"/>
                          </a:solidFill>
                          <a:latin typeface="Calibri"/>
                          <a:ea typeface="新細明體"/>
                        </a:defRPr>
                      </a:lvl8pPr>
                      <a:lvl9pPr marL="3657600" algn="l" defTabSz="914400" rtl="0" eaLnBrk="1" latinLnBrk="0" hangingPunct="1">
                        <a:defRPr kumimoji="0" lang="zh-TW" sz="1800" kern="1200">
                          <a:solidFill>
                            <a:schemeClr val="tx1"/>
                          </a:solidFill>
                          <a:latin typeface="Calibri"/>
                          <a:ea typeface="新細明體"/>
                        </a:defRPr>
                      </a:lvl9pPr>
                    </a:lstStyle>
                    <a:p>
                      <a:pPr marL="0" marR="0" lvl="0" indent="0" algn="ctr"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b="1" u="none" strike="noStrike" cap="none" normalizeH="0" baseline="0" dirty="0" smtClean="0">
                          <a:ln>
                            <a:noFill/>
                          </a:ln>
                          <a:effectLst/>
                        </a:rPr>
                        <a:t>Unlimited</a:t>
                      </a:r>
                      <a:endParaRPr kumimoji="0" lang="en-US" altLang="zh-TW" sz="1800" b="1" i="0" u="none" strike="noStrike" cap="none" normalizeH="0" baseline="0" dirty="0" smtClean="0">
                        <a:ln>
                          <a:noFill/>
                        </a:ln>
                        <a:solidFill>
                          <a:srgbClr val="FF0000"/>
                        </a:solidFill>
                        <a:effectLst/>
                        <a:latin typeface="Arial" charset="0"/>
                        <a:ea typeface="新細明體" pitchFamily="18" charset="-120"/>
                        <a:cs typeface="Arial" charset="0"/>
                      </a:endParaRPr>
                    </a:p>
                  </a:txBody>
                  <a:tcPr anchor="ctr" horzOverflow="overflow"/>
                </a:tc>
              </a:tr>
              <a:tr h="685639">
                <a:tc>
                  <a:txBody>
                    <a:bodyPr/>
                    <a:lstStyle>
                      <a:lvl1pPr marL="0" algn="l" defTabSz="914400" rtl="0" eaLnBrk="1" latinLnBrk="0" hangingPunct="1">
                        <a:defRPr kumimoji="0" lang="zh-TW" sz="1800" kern="1200">
                          <a:solidFill>
                            <a:schemeClr val="tx1"/>
                          </a:solidFill>
                          <a:latin typeface="Calibri"/>
                          <a:ea typeface="新細明體"/>
                        </a:defRPr>
                      </a:lvl1pPr>
                      <a:lvl2pPr marL="457200" algn="l" defTabSz="914400" rtl="0" eaLnBrk="1" latinLnBrk="0" hangingPunct="1">
                        <a:defRPr kumimoji="0" lang="zh-TW" sz="1800" kern="1200">
                          <a:solidFill>
                            <a:schemeClr val="tx1"/>
                          </a:solidFill>
                          <a:latin typeface="Calibri"/>
                          <a:ea typeface="新細明體"/>
                        </a:defRPr>
                      </a:lvl2pPr>
                      <a:lvl3pPr marL="914400" algn="l" defTabSz="914400" rtl="0" eaLnBrk="1" latinLnBrk="0" hangingPunct="1">
                        <a:defRPr kumimoji="0" lang="zh-TW" sz="1800" kern="1200">
                          <a:solidFill>
                            <a:schemeClr val="tx1"/>
                          </a:solidFill>
                          <a:latin typeface="Calibri"/>
                          <a:ea typeface="新細明體"/>
                        </a:defRPr>
                      </a:lvl3pPr>
                      <a:lvl4pPr marL="1371600" algn="l" defTabSz="914400" rtl="0" eaLnBrk="1" latinLnBrk="0" hangingPunct="1">
                        <a:defRPr kumimoji="0" lang="zh-TW" sz="1800" kern="1200">
                          <a:solidFill>
                            <a:schemeClr val="tx1"/>
                          </a:solidFill>
                          <a:latin typeface="Calibri"/>
                          <a:ea typeface="新細明體"/>
                        </a:defRPr>
                      </a:lvl4pPr>
                      <a:lvl5pPr marL="1828800" algn="l" defTabSz="914400" rtl="0" eaLnBrk="1" latinLnBrk="0" hangingPunct="1">
                        <a:defRPr kumimoji="0" lang="zh-TW" sz="1800" kern="1200">
                          <a:solidFill>
                            <a:schemeClr val="tx1"/>
                          </a:solidFill>
                          <a:latin typeface="Calibri"/>
                          <a:ea typeface="新細明體"/>
                        </a:defRPr>
                      </a:lvl5pPr>
                      <a:lvl6pPr marL="2286000" algn="l" defTabSz="914400" rtl="0" eaLnBrk="1" latinLnBrk="0" hangingPunct="1">
                        <a:defRPr kumimoji="0" lang="zh-TW" sz="1800" kern="1200">
                          <a:solidFill>
                            <a:schemeClr val="tx1"/>
                          </a:solidFill>
                          <a:latin typeface="Calibri"/>
                          <a:ea typeface="新細明體"/>
                        </a:defRPr>
                      </a:lvl6pPr>
                      <a:lvl7pPr marL="2743200" algn="l" defTabSz="914400" rtl="0" eaLnBrk="1" latinLnBrk="0" hangingPunct="1">
                        <a:defRPr kumimoji="0" lang="zh-TW" sz="1800" kern="1200">
                          <a:solidFill>
                            <a:schemeClr val="tx1"/>
                          </a:solidFill>
                          <a:latin typeface="Calibri"/>
                          <a:ea typeface="新細明體"/>
                        </a:defRPr>
                      </a:lvl7pPr>
                      <a:lvl8pPr marL="3200400" algn="l" defTabSz="914400" rtl="0" eaLnBrk="1" latinLnBrk="0" hangingPunct="1">
                        <a:defRPr kumimoji="0" lang="zh-TW" sz="1800" kern="1200">
                          <a:solidFill>
                            <a:schemeClr val="tx1"/>
                          </a:solidFill>
                          <a:latin typeface="Calibri"/>
                          <a:ea typeface="新細明體"/>
                        </a:defRPr>
                      </a:lvl8pPr>
                      <a:lvl9pPr marL="3657600" algn="l" defTabSz="914400" rtl="0" eaLnBrk="1" latinLnBrk="0" hangingPunct="1">
                        <a:defRPr kumimoji="0" lang="zh-TW" sz="1800" kern="1200">
                          <a:solidFill>
                            <a:schemeClr val="tx1"/>
                          </a:solidFill>
                          <a:latin typeface="Calibri"/>
                          <a:ea typeface="新細明體"/>
                        </a:defRPr>
                      </a:lvl9pPr>
                    </a:lstStyle>
                    <a:p>
                      <a:pPr marL="0" marR="0" lvl="0" indent="0" algn="l"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b="1" u="none" strike="noStrike" kern="1200" cap="none" normalizeH="0" baseline="0" dirty="0" smtClean="0">
                          <a:ln>
                            <a:noFill/>
                          </a:ln>
                          <a:solidFill>
                            <a:schemeClr val="tx1"/>
                          </a:solidFill>
                          <a:effectLst/>
                          <a:latin typeface="Calibri"/>
                          <a:ea typeface="新細明體"/>
                          <a:cs typeface="+mn-cs"/>
                        </a:rPr>
                        <a:t>Applicable Site Size</a:t>
                      </a:r>
                    </a:p>
                  </a:txBody>
                  <a:tcPr anchor="ctr" horzOverflow="overflow"/>
                </a:tc>
                <a:tc>
                  <a:txBody>
                    <a:bodyPr/>
                    <a:lstStyle>
                      <a:lvl1pPr marL="0" algn="l" defTabSz="914400" rtl="0" eaLnBrk="1" latinLnBrk="0" hangingPunct="1">
                        <a:defRPr kumimoji="0" lang="zh-TW" sz="1800" kern="1200">
                          <a:solidFill>
                            <a:schemeClr val="tx1"/>
                          </a:solidFill>
                          <a:latin typeface="Calibri"/>
                          <a:ea typeface="新細明體"/>
                        </a:defRPr>
                      </a:lvl1pPr>
                      <a:lvl2pPr marL="457200" algn="l" defTabSz="914400" rtl="0" eaLnBrk="1" latinLnBrk="0" hangingPunct="1">
                        <a:defRPr kumimoji="0" lang="zh-TW" sz="1800" kern="1200">
                          <a:solidFill>
                            <a:schemeClr val="tx1"/>
                          </a:solidFill>
                          <a:latin typeface="Calibri"/>
                          <a:ea typeface="新細明體"/>
                        </a:defRPr>
                      </a:lvl2pPr>
                      <a:lvl3pPr marL="914400" algn="l" defTabSz="914400" rtl="0" eaLnBrk="1" latinLnBrk="0" hangingPunct="1">
                        <a:defRPr kumimoji="0" lang="zh-TW" sz="1800" kern="1200">
                          <a:solidFill>
                            <a:schemeClr val="tx1"/>
                          </a:solidFill>
                          <a:latin typeface="Calibri"/>
                          <a:ea typeface="新細明體"/>
                        </a:defRPr>
                      </a:lvl3pPr>
                      <a:lvl4pPr marL="1371600" algn="l" defTabSz="914400" rtl="0" eaLnBrk="1" latinLnBrk="0" hangingPunct="1">
                        <a:defRPr kumimoji="0" lang="zh-TW" sz="1800" kern="1200">
                          <a:solidFill>
                            <a:schemeClr val="tx1"/>
                          </a:solidFill>
                          <a:latin typeface="Calibri"/>
                          <a:ea typeface="新細明體"/>
                        </a:defRPr>
                      </a:lvl4pPr>
                      <a:lvl5pPr marL="1828800" algn="l" defTabSz="914400" rtl="0" eaLnBrk="1" latinLnBrk="0" hangingPunct="1">
                        <a:defRPr kumimoji="0" lang="zh-TW" sz="1800" kern="1200">
                          <a:solidFill>
                            <a:schemeClr val="tx1"/>
                          </a:solidFill>
                          <a:latin typeface="Calibri"/>
                          <a:ea typeface="新細明體"/>
                        </a:defRPr>
                      </a:lvl5pPr>
                      <a:lvl6pPr marL="2286000" algn="l" defTabSz="914400" rtl="0" eaLnBrk="1" latinLnBrk="0" hangingPunct="1">
                        <a:defRPr kumimoji="0" lang="zh-TW" sz="1800" kern="1200">
                          <a:solidFill>
                            <a:schemeClr val="tx1"/>
                          </a:solidFill>
                          <a:latin typeface="Calibri"/>
                          <a:ea typeface="新細明體"/>
                        </a:defRPr>
                      </a:lvl6pPr>
                      <a:lvl7pPr marL="2743200" algn="l" defTabSz="914400" rtl="0" eaLnBrk="1" latinLnBrk="0" hangingPunct="1">
                        <a:defRPr kumimoji="0" lang="zh-TW" sz="1800" kern="1200">
                          <a:solidFill>
                            <a:schemeClr val="tx1"/>
                          </a:solidFill>
                          <a:latin typeface="Calibri"/>
                          <a:ea typeface="新細明體"/>
                        </a:defRPr>
                      </a:lvl7pPr>
                      <a:lvl8pPr marL="3200400" algn="l" defTabSz="914400" rtl="0" eaLnBrk="1" latinLnBrk="0" hangingPunct="1">
                        <a:defRPr kumimoji="0" lang="zh-TW" sz="1800" kern="1200">
                          <a:solidFill>
                            <a:schemeClr val="tx1"/>
                          </a:solidFill>
                          <a:latin typeface="Calibri"/>
                          <a:ea typeface="新細明體"/>
                        </a:defRPr>
                      </a:lvl8pPr>
                      <a:lvl9pPr marL="3657600" algn="l" defTabSz="914400" rtl="0" eaLnBrk="1" latinLnBrk="0" hangingPunct="1">
                        <a:defRPr kumimoji="0" lang="zh-TW" sz="1800" kern="1200">
                          <a:solidFill>
                            <a:schemeClr val="tx1"/>
                          </a:solidFill>
                          <a:latin typeface="Calibri"/>
                          <a:ea typeface="新細明體"/>
                        </a:defRPr>
                      </a:lvl9pPr>
                    </a:lstStyle>
                    <a:p>
                      <a:pPr marL="0" marR="0" lvl="0" indent="0" algn="ctr"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u="none" strike="noStrike" cap="none" normalizeH="0" baseline="0" dirty="0" smtClean="0">
                          <a:ln>
                            <a:noFill/>
                          </a:ln>
                          <a:effectLst/>
                        </a:rPr>
                        <a:t>Small Scale Sites</a:t>
                      </a:r>
                    </a:p>
                    <a:p>
                      <a:pPr marL="0" marR="0" lvl="0" indent="0" algn="ctr"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u="none" strike="noStrike" cap="none" normalizeH="0" baseline="0" dirty="0" smtClean="0">
                          <a:ln>
                            <a:noFill/>
                          </a:ln>
                          <a:effectLst/>
                        </a:rPr>
                        <a:t>(1-64 CH)</a:t>
                      </a:r>
                      <a:endParaRPr kumimoji="0" lang="en-US" altLang="zh-TW" sz="1800" b="0" i="0" u="none" strike="noStrike" cap="none" normalizeH="0" baseline="0" dirty="0" smtClean="0">
                        <a:ln>
                          <a:noFill/>
                        </a:ln>
                        <a:solidFill>
                          <a:schemeClr val="tx1"/>
                        </a:solidFill>
                        <a:effectLst/>
                        <a:latin typeface="Arial" charset="0"/>
                        <a:ea typeface="新細明體" pitchFamily="18" charset="-120"/>
                        <a:cs typeface="Arial" charset="0"/>
                      </a:endParaRPr>
                    </a:p>
                  </a:txBody>
                  <a:tcPr anchor="ctr" horzOverflow="overflow"/>
                </a:tc>
                <a:tc>
                  <a:txBody>
                    <a:bodyPr/>
                    <a:lstStyle>
                      <a:lvl1pPr marL="0" algn="l" defTabSz="914400" rtl="0" eaLnBrk="1" latinLnBrk="0" hangingPunct="1">
                        <a:defRPr kumimoji="0" lang="zh-TW" sz="1800" kern="1200">
                          <a:solidFill>
                            <a:schemeClr val="tx1"/>
                          </a:solidFill>
                          <a:latin typeface="Calibri"/>
                          <a:ea typeface="新細明體"/>
                        </a:defRPr>
                      </a:lvl1pPr>
                      <a:lvl2pPr marL="457200" algn="l" defTabSz="914400" rtl="0" eaLnBrk="1" latinLnBrk="0" hangingPunct="1">
                        <a:defRPr kumimoji="0" lang="zh-TW" sz="1800" kern="1200">
                          <a:solidFill>
                            <a:schemeClr val="tx1"/>
                          </a:solidFill>
                          <a:latin typeface="Calibri"/>
                          <a:ea typeface="新細明體"/>
                        </a:defRPr>
                      </a:lvl2pPr>
                      <a:lvl3pPr marL="914400" algn="l" defTabSz="914400" rtl="0" eaLnBrk="1" latinLnBrk="0" hangingPunct="1">
                        <a:defRPr kumimoji="0" lang="zh-TW" sz="1800" kern="1200">
                          <a:solidFill>
                            <a:schemeClr val="tx1"/>
                          </a:solidFill>
                          <a:latin typeface="Calibri"/>
                          <a:ea typeface="新細明體"/>
                        </a:defRPr>
                      </a:lvl3pPr>
                      <a:lvl4pPr marL="1371600" algn="l" defTabSz="914400" rtl="0" eaLnBrk="1" latinLnBrk="0" hangingPunct="1">
                        <a:defRPr kumimoji="0" lang="zh-TW" sz="1800" kern="1200">
                          <a:solidFill>
                            <a:schemeClr val="tx1"/>
                          </a:solidFill>
                          <a:latin typeface="Calibri"/>
                          <a:ea typeface="新細明體"/>
                        </a:defRPr>
                      </a:lvl4pPr>
                      <a:lvl5pPr marL="1828800" algn="l" defTabSz="914400" rtl="0" eaLnBrk="1" latinLnBrk="0" hangingPunct="1">
                        <a:defRPr kumimoji="0" lang="zh-TW" sz="1800" kern="1200">
                          <a:solidFill>
                            <a:schemeClr val="tx1"/>
                          </a:solidFill>
                          <a:latin typeface="Calibri"/>
                          <a:ea typeface="新細明體"/>
                        </a:defRPr>
                      </a:lvl5pPr>
                      <a:lvl6pPr marL="2286000" algn="l" defTabSz="914400" rtl="0" eaLnBrk="1" latinLnBrk="0" hangingPunct="1">
                        <a:defRPr kumimoji="0" lang="zh-TW" sz="1800" kern="1200">
                          <a:solidFill>
                            <a:schemeClr val="tx1"/>
                          </a:solidFill>
                          <a:latin typeface="Calibri"/>
                          <a:ea typeface="新細明體"/>
                        </a:defRPr>
                      </a:lvl6pPr>
                      <a:lvl7pPr marL="2743200" algn="l" defTabSz="914400" rtl="0" eaLnBrk="1" latinLnBrk="0" hangingPunct="1">
                        <a:defRPr kumimoji="0" lang="zh-TW" sz="1800" kern="1200">
                          <a:solidFill>
                            <a:schemeClr val="tx1"/>
                          </a:solidFill>
                          <a:latin typeface="Calibri"/>
                          <a:ea typeface="新細明體"/>
                        </a:defRPr>
                      </a:lvl7pPr>
                      <a:lvl8pPr marL="3200400" algn="l" defTabSz="914400" rtl="0" eaLnBrk="1" latinLnBrk="0" hangingPunct="1">
                        <a:defRPr kumimoji="0" lang="zh-TW" sz="1800" kern="1200">
                          <a:solidFill>
                            <a:schemeClr val="tx1"/>
                          </a:solidFill>
                          <a:latin typeface="Calibri"/>
                          <a:ea typeface="新細明體"/>
                        </a:defRPr>
                      </a:lvl8pPr>
                      <a:lvl9pPr marL="3657600" algn="l" defTabSz="914400" rtl="0" eaLnBrk="1" latinLnBrk="0" hangingPunct="1">
                        <a:defRPr kumimoji="0" lang="zh-TW" sz="1800" kern="1200">
                          <a:solidFill>
                            <a:schemeClr val="tx1"/>
                          </a:solidFill>
                          <a:latin typeface="Calibri"/>
                          <a:ea typeface="新細明體"/>
                        </a:defRPr>
                      </a:lvl9pPr>
                    </a:lstStyle>
                    <a:p>
                      <a:pPr marL="0" marR="0" lvl="0" indent="0" algn="ctr"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u="none" strike="noStrike" cap="none" normalizeH="0" baseline="0" dirty="0" smtClean="0">
                          <a:ln>
                            <a:noFill/>
                          </a:ln>
                          <a:effectLst/>
                        </a:rPr>
                        <a:t>Medium Scale Sites</a:t>
                      </a:r>
                    </a:p>
                    <a:p>
                      <a:pPr marL="0" marR="0" lvl="0" indent="0" algn="ctr"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u="none" strike="noStrike" cap="none" normalizeH="0" baseline="0" dirty="0" smtClean="0">
                          <a:ln>
                            <a:noFill/>
                          </a:ln>
                          <a:effectLst/>
                        </a:rPr>
                        <a:t>(64-128 CH)</a:t>
                      </a:r>
                      <a:endParaRPr kumimoji="0" lang="en-US" altLang="zh-TW" sz="1800" b="0" i="0" u="none" strike="noStrike" cap="none" normalizeH="0" baseline="0" dirty="0" smtClean="0">
                        <a:ln>
                          <a:noFill/>
                        </a:ln>
                        <a:solidFill>
                          <a:schemeClr val="tx1"/>
                        </a:solidFill>
                        <a:effectLst/>
                        <a:latin typeface="Arial" charset="0"/>
                        <a:ea typeface="新細明體" pitchFamily="18" charset="-120"/>
                        <a:cs typeface="Arial" charset="0"/>
                      </a:endParaRPr>
                    </a:p>
                  </a:txBody>
                  <a:tcPr anchor="ctr" horzOverflow="overflow"/>
                </a:tc>
                <a:tc>
                  <a:txBody>
                    <a:bodyPr/>
                    <a:lstStyle>
                      <a:lvl1pPr marL="0" algn="l" defTabSz="914400" rtl="0" eaLnBrk="1" latinLnBrk="0" hangingPunct="1">
                        <a:defRPr kumimoji="0" lang="zh-TW" sz="1800" kern="1200">
                          <a:solidFill>
                            <a:schemeClr val="tx1"/>
                          </a:solidFill>
                          <a:latin typeface="Calibri"/>
                          <a:ea typeface="新細明體"/>
                        </a:defRPr>
                      </a:lvl1pPr>
                      <a:lvl2pPr marL="457200" algn="l" defTabSz="914400" rtl="0" eaLnBrk="1" latinLnBrk="0" hangingPunct="1">
                        <a:defRPr kumimoji="0" lang="zh-TW" sz="1800" kern="1200">
                          <a:solidFill>
                            <a:schemeClr val="tx1"/>
                          </a:solidFill>
                          <a:latin typeface="Calibri"/>
                          <a:ea typeface="新細明體"/>
                        </a:defRPr>
                      </a:lvl2pPr>
                      <a:lvl3pPr marL="914400" algn="l" defTabSz="914400" rtl="0" eaLnBrk="1" latinLnBrk="0" hangingPunct="1">
                        <a:defRPr kumimoji="0" lang="zh-TW" sz="1800" kern="1200">
                          <a:solidFill>
                            <a:schemeClr val="tx1"/>
                          </a:solidFill>
                          <a:latin typeface="Calibri"/>
                          <a:ea typeface="新細明體"/>
                        </a:defRPr>
                      </a:lvl3pPr>
                      <a:lvl4pPr marL="1371600" algn="l" defTabSz="914400" rtl="0" eaLnBrk="1" latinLnBrk="0" hangingPunct="1">
                        <a:defRPr kumimoji="0" lang="zh-TW" sz="1800" kern="1200">
                          <a:solidFill>
                            <a:schemeClr val="tx1"/>
                          </a:solidFill>
                          <a:latin typeface="Calibri"/>
                          <a:ea typeface="新細明體"/>
                        </a:defRPr>
                      </a:lvl4pPr>
                      <a:lvl5pPr marL="1828800" algn="l" defTabSz="914400" rtl="0" eaLnBrk="1" latinLnBrk="0" hangingPunct="1">
                        <a:defRPr kumimoji="0" lang="zh-TW" sz="1800" kern="1200">
                          <a:solidFill>
                            <a:schemeClr val="tx1"/>
                          </a:solidFill>
                          <a:latin typeface="Calibri"/>
                          <a:ea typeface="新細明體"/>
                        </a:defRPr>
                      </a:lvl5pPr>
                      <a:lvl6pPr marL="2286000" algn="l" defTabSz="914400" rtl="0" eaLnBrk="1" latinLnBrk="0" hangingPunct="1">
                        <a:defRPr kumimoji="0" lang="zh-TW" sz="1800" kern="1200">
                          <a:solidFill>
                            <a:schemeClr val="tx1"/>
                          </a:solidFill>
                          <a:latin typeface="Calibri"/>
                          <a:ea typeface="新細明體"/>
                        </a:defRPr>
                      </a:lvl6pPr>
                      <a:lvl7pPr marL="2743200" algn="l" defTabSz="914400" rtl="0" eaLnBrk="1" latinLnBrk="0" hangingPunct="1">
                        <a:defRPr kumimoji="0" lang="zh-TW" sz="1800" kern="1200">
                          <a:solidFill>
                            <a:schemeClr val="tx1"/>
                          </a:solidFill>
                          <a:latin typeface="Calibri"/>
                          <a:ea typeface="新細明體"/>
                        </a:defRPr>
                      </a:lvl7pPr>
                      <a:lvl8pPr marL="3200400" algn="l" defTabSz="914400" rtl="0" eaLnBrk="1" latinLnBrk="0" hangingPunct="1">
                        <a:defRPr kumimoji="0" lang="zh-TW" sz="1800" kern="1200">
                          <a:solidFill>
                            <a:schemeClr val="tx1"/>
                          </a:solidFill>
                          <a:latin typeface="Calibri"/>
                          <a:ea typeface="新細明體"/>
                        </a:defRPr>
                      </a:lvl8pPr>
                      <a:lvl9pPr marL="3657600" algn="l" defTabSz="914400" rtl="0" eaLnBrk="1" latinLnBrk="0" hangingPunct="1">
                        <a:defRPr kumimoji="0" lang="zh-TW" sz="1800" kern="1200">
                          <a:solidFill>
                            <a:schemeClr val="tx1"/>
                          </a:solidFill>
                          <a:latin typeface="Calibri"/>
                          <a:ea typeface="新細明體"/>
                        </a:defRPr>
                      </a:lvl9pPr>
                    </a:lstStyle>
                    <a:p>
                      <a:pPr marL="0" marR="0" lvl="0" indent="0" algn="ctr"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b="1" u="none" strike="noStrike" cap="none" normalizeH="0" baseline="0" dirty="0" smtClean="0">
                          <a:ln>
                            <a:noFill/>
                          </a:ln>
                          <a:effectLst/>
                        </a:rPr>
                        <a:t>Large Multi-Site</a:t>
                      </a:r>
                    </a:p>
                    <a:p>
                      <a:pPr marL="0" marR="0" lvl="0" indent="0" algn="ctr"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b="1" u="none" strike="noStrike" cap="none" normalizeH="0" baseline="0" dirty="0" smtClean="0">
                          <a:ln>
                            <a:noFill/>
                          </a:ln>
                          <a:effectLst/>
                        </a:rPr>
                        <a:t>(64-1024 CH)</a:t>
                      </a:r>
                      <a:endParaRPr kumimoji="0" lang="en-US" altLang="zh-TW" sz="1800" b="1" i="0" u="none" strike="noStrike" cap="none" normalizeH="0" baseline="0" dirty="0" smtClean="0">
                        <a:ln>
                          <a:noFill/>
                        </a:ln>
                        <a:solidFill>
                          <a:srgbClr val="FF0000"/>
                        </a:solidFill>
                        <a:effectLst/>
                        <a:latin typeface="Arial" charset="0"/>
                        <a:ea typeface="新細明體" pitchFamily="18" charset="-120"/>
                        <a:cs typeface="Arial" charset="0"/>
                      </a:endParaRPr>
                    </a:p>
                  </a:txBody>
                  <a:tcPr anchor="ctr" horzOverflow="overflow"/>
                </a:tc>
              </a:tr>
              <a:tr h="685639">
                <a:tc>
                  <a:txBody>
                    <a:bodyPr/>
                    <a:lstStyle>
                      <a:lvl1pPr marL="0" algn="l" defTabSz="914400" rtl="0" eaLnBrk="1" latinLnBrk="0" hangingPunct="1">
                        <a:defRPr kumimoji="0" lang="zh-TW" sz="1800" kern="1200">
                          <a:solidFill>
                            <a:schemeClr val="tx1"/>
                          </a:solidFill>
                          <a:latin typeface="Calibri"/>
                          <a:ea typeface="新細明體"/>
                        </a:defRPr>
                      </a:lvl1pPr>
                      <a:lvl2pPr marL="457200" algn="l" defTabSz="914400" rtl="0" eaLnBrk="1" latinLnBrk="0" hangingPunct="1">
                        <a:defRPr kumimoji="0" lang="zh-TW" sz="1800" kern="1200">
                          <a:solidFill>
                            <a:schemeClr val="tx1"/>
                          </a:solidFill>
                          <a:latin typeface="Calibri"/>
                          <a:ea typeface="新細明體"/>
                        </a:defRPr>
                      </a:lvl2pPr>
                      <a:lvl3pPr marL="914400" algn="l" defTabSz="914400" rtl="0" eaLnBrk="1" latinLnBrk="0" hangingPunct="1">
                        <a:defRPr kumimoji="0" lang="zh-TW" sz="1800" kern="1200">
                          <a:solidFill>
                            <a:schemeClr val="tx1"/>
                          </a:solidFill>
                          <a:latin typeface="Calibri"/>
                          <a:ea typeface="新細明體"/>
                        </a:defRPr>
                      </a:lvl3pPr>
                      <a:lvl4pPr marL="1371600" algn="l" defTabSz="914400" rtl="0" eaLnBrk="1" latinLnBrk="0" hangingPunct="1">
                        <a:defRPr kumimoji="0" lang="zh-TW" sz="1800" kern="1200">
                          <a:solidFill>
                            <a:schemeClr val="tx1"/>
                          </a:solidFill>
                          <a:latin typeface="Calibri"/>
                          <a:ea typeface="新細明體"/>
                        </a:defRPr>
                      </a:lvl4pPr>
                      <a:lvl5pPr marL="1828800" algn="l" defTabSz="914400" rtl="0" eaLnBrk="1" latinLnBrk="0" hangingPunct="1">
                        <a:defRPr kumimoji="0" lang="zh-TW" sz="1800" kern="1200">
                          <a:solidFill>
                            <a:schemeClr val="tx1"/>
                          </a:solidFill>
                          <a:latin typeface="Calibri"/>
                          <a:ea typeface="新細明體"/>
                        </a:defRPr>
                      </a:lvl5pPr>
                      <a:lvl6pPr marL="2286000" algn="l" defTabSz="914400" rtl="0" eaLnBrk="1" latinLnBrk="0" hangingPunct="1">
                        <a:defRPr kumimoji="0" lang="zh-TW" sz="1800" kern="1200">
                          <a:solidFill>
                            <a:schemeClr val="tx1"/>
                          </a:solidFill>
                          <a:latin typeface="Calibri"/>
                          <a:ea typeface="新細明體"/>
                        </a:defRPr>
                      </a:lvl6pPr>
                      <a:lvl7pPr marL="2743200" algn="l" defTabSz="914400" rtl="0" eaLnBrk="1" latinLnBrk="0" hangingPunct="1">
                        <a:defRPr kumimoji="0" lang="zh-TW" sz="1800" kern="1200">
                          <a:solidFill>
                            <a:schemeClr val="tx1"/>
                          </a:solidFill>
                          <a:latin typeface="Calibri"/>
                          <a:ea typeface="新細明體"/>
                        </a:defRPr>
                      </a:lvl7pPr>
                      <a:lvl8pPr marL="3200400" algn="l" defTabSz="914400" rtl="0" eaLnBrk="1" latinLnBrk="0" hangingPunct="1">
                        <a:defRPr kumimoji="0" lang="zh-TW" sz="1800" kern="1200">
                          <a:solidFill>
                            <a:schemeClr val="tx1"/>
                          </a:solidFill>
                          <a:latin typeface="Calibri"/>
                          <a:ea typeface="新細明體"/>
                        </a:defRPr>
                      </a:lvl8pPr>
                      <a:lvl9pPr marL="3657600" algn="l" defTabSz="914400" rtl="0" eaLnBrk="1" latinLnBrk="0" hangingPunct="1">
                        <a:defRPr kumimoji="0" lang="zh-TW" sz="1800" kern="1200">
                          <a:solidFill>
                            <a:schemeClr val="tx1"/>
                          </a:solidFill>
                          <a:latin typeface="Calibri"/>
                          <a:ea typeface="新細明體"/>
                        </a:defRPr>
                      </a:lvl9pPr>
                    </a:lstStyle>
                    <a:p>
                      <a:pPr marL="0" marR="0" lvl="0" indent="0" algn="l"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b="1" u="none" strike="noStrike" kern="1200" cap="none" normalizeH="0" baseline="0" dirty="0" smtClean="0">
                          <a:ln>
                            <a:noFill/>
                          </a:ln>
                          <a:solidFill>
                            <a:schemeClr val="tx1"/>
                          </a:solidFill>
                          <a:effectLst/>
                          <a:latin typeface="Calibri"/>
                          <a:ea typeface="新細明體"/>
                          <a:cs typeface="+mn-cs"/>
                        </a:rPr>
                        <a:t>Key Feature</a:t>
                      </a:r>
                    </a:p>
                  </a:txBody>
                  <a:tcPr anchor="ctr" horzOverflow="overflow"/>
                </a:tc>
                <a:tc>
                  <a:txBody>
                    <a:bodyPr/>
                    <a:lstStyle>
                      <a:lvl1pPr marL="0" algn="l" defTabSz="914400" rtl="0" eaLnBrk="1" latinLnBrk="0" hangingPunct="1">
                        <a:defRPr kumimoji="0" lang="zh-TW" sz="1800" kern="1200">
                          <a:solidFill>
                            <a:schemeClr val="tx1"/>
                          </a:solidFill>
                          <a:latin typeface="Calibri"/>
                          <a:ea typeface="新細明體"/>
                        </a:defRPr>
                      </a:lvl1pPr>
                      <a:lvl2pPr marL="457200" algn="l" defTabSz="914400" rtl="0" eaLnBrk="1" latinLnBrk="0" hangingPunct="1">
                        <a:defRPr kumimoji="0" lang="zh-TW" sz="1800" kern="1200">
                          <a:solidFill>
                            <a:schemeClr val="tx1"/>
                          </a:solidFill>
                          <a:latin typeface="Calibri"/>
                          <a:ea typeface="新細明體"/>
                        </a:defRPr>
                      </a:lvl2pPr>
                      <a:lvl3pPr marL="914400" algn="l" defTabSz="914400" rtl="0" eaLnBrk="1" latinLnBrk="0" hangingPunct="1">
                        <a:defRPr kumimoji="0" lang="zh-TW" sz="1800" kern="1200">
                          <a:solidFill>
                            <a:schemeClr val="tx1"/>
                          </a:solidFill>
                          <a:latin typeface="Calibri"/>
                          <a:ea typeface="新細明體"/>
                        </a:defRPr>
                      </a:lvl3pPr>
                      <a:lvl4pPr marL="1371600" algn="l" defTabSz="914400" rtl="0" eaLnBrk="1" latinLnBrk="0" hangingPunct="1">
                        <a:defRPr kumimoji="0" lang="zh-TW" sz="1800" kern="1200">
                          <a:solidFill>
                            <a:schemeClr val="tx1"/>
                          </a:solidFill>
                          <a:latin typeface="Calibri"/>
                          <a:ea typeface="新細明體"/>
                        </a:defRPr>
                      </a:lvl4pPr>
                      <a:lvl5pPr marL="1828800" algn="l" defTabSz="914400" rtl="0" eaLnBrk="1" latinLnBrk="0" hangingPunct="1">
                        <a:defRPr kumimoji="0" lang="zh-TW" sz="1800" kern="1200">
                          <a:solidFill>
                            <a:schemeClr val="tx1"/>
                          </a:solidFill>
                          <a:latin typeface="Calibri"/>
                          <a:ea typeface="新細明體"/>
                        </a:defRPr>
                      </a:lvl5pPr>
                      <a:lvl6pPr marL="2286000" algn="l" defTabSz="914400" rtl="0" eaLnBrk="1" latinLnBrk="0" hangingPunct="1">
                        <a:defRPr kumimoji="0" lang="zh-TW" sz="1800" kern="1200">
                          <a:solidFill>
                            <a:schemeClr val="tx1"/>
                          </a:solidFill>
                          <a:latin typeface="Calibri"/>
                          <a:ea typeface="新細明體"/>
                        </a:defRPr>
                      </a:lvl6pPr>
                      <a:lvl7pPr marL="2743200" algn="l" defTabSz="914400" rtl="0" eaLnBrk="1" latinLnBrk="0" hangingPunct="1">
                        <a:defRPr kumimoji="0" lang="zh-TW" sz="1800" kern="1200">
                          <a:solidFill>
                            <a:schemeClr val="tx1"/>
                          </a:solidFill>
                          <a:latin typeface="Calibri"/>
                          <a:ea typeface="新細明體"/>
                        </a:defRPr>
                      </a:lvl7pPr>
                      <a:lvl8pPr marL="3200400" algn="l" defTabSz="914400" rtl="0" eaLnBrk="1" latinLnBrk="0" hangingPunct="1">
                        <a:defRPr kumimoji="0" lang="zh-TW" sz="1800" kern="1200">
                          <a:solidFill>
                            <a:schemeClr val="tx1"/>
                          </a:solidFill>
                          <a:latin typeface="Calibri"/>
                          <a:ea typeface="新細明體"/>
                        </a:defRPr>
                      </a:lvl8pPr>
                      <a:lvl9pPr marL="3657600" algn="l" defTabSz="914400" rtl="0" eaLnBrk="1" latinLnBrk="0" hangingPunct="1">
                        <a:defRPr kumimoji="0" lang="zh-TW" sz="1800" kern="1200">
                          <a:solidFill>
                            <a:schemeClr val="tx1"/>
                          </a:solidFill>
                          <a:latin typeface="Calibri"/>
                          <a:ea typeface="新細明體"/>
                        </a:defRPr>
                      </a:lvl9pPr>
                    </a:lstStyle>
                    <a:p>
                      <a:pPr marL="0" marR="0" lvl="0" indent="0" algn="ctr"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u="none" strike="noStrike" cap="none" normalizeH="0" baseline="0" dirty="0" smtClean="0">
                          <a:ln>
                            <a:noFill/>
                          </a:ln>
                          <a:effectLst/>
                        </a:rPr>
                        <a:t>Flexibility of Deployment</a:t>
                      </a:r>
                      <a:endParaRPr kumimoji="0" lang="zh-TW" altLang="en-US" sz="1800" b="0" i="0" u="none" strike="noStrike" cap="none" normalizeH="0" baseline="0" dirty="0" smtClean="0">
                        <a:ln>
                          <a:noFill/>
                        </a:ln>
                        <a:solidFill>
                          <a:schemeClr val="tx1"/>
                        </a:solidFill>
                        <a:effectLst/>
                        <a:latin typeface="Arial" charset="0"/>
                        <a:ea typeface="新細明體" pitchFamily="18" charset="-120"/>
                      </a:endParaRPr>
                    </a:p>
                  </a:txBody>
                  <a:tcPr anchor="ctr" horzOverflow="overflow"/>
                </a:tc>
                <a:tc>
                  <a:txBody>
                    <a:bodyPr/>
                    <a:lstStyle>
                      <a:lvl1pPr marL="0" algn="l" defTabSz="914400" rtl="0" eaLnBrk="1" latinLnBrk="0" hangingPunct="1">
                        <a:defRPr kumimoji="0" lang="zh-TW" sz="1800" kern="1200">
                          <a:solidFill>
                            <a:schemeClr val="tx1"/>
                          </a:solidFill>
                          <a:latin typeface="Calibri"/>
                          <a:ea typeface="新細明體"/>
                        </a:defRPr>
                      </a:lvl1pPr>
                      <a:lvl2pPr marL="457200" algn="l" defTabSz="914400" rtl="0" eaLnBrk="1" latinLnBrk="0" hangingPunct="1">
                        <a:defRPr kumimoji="0" lang="zh-TW" sz="1800" kern="1200">
                          <a:solidFill>
                            <a:schemeClr val="tx1"/>
                          </a:solidFill>
                          <a:latin typeface="Calibri"/>
                          <a:ea typeface="新細明體"/>
                        </a:defRPr>
                      </a:lvl2pPr>
                      <a:lvl3pPr marL="914400" algn="l" defTabSz="914400" rtl="0" eaLnBrk="1" latinLnBrk="0" hangingPunct="1">
                        <a:defRPr kumimoji="0" lang="zh-TW" sz="1800" kern="1200">
                          <a:solidFill>
                            <a:schemeClr val="tx1"/>
                          </a:solidFill>
                          <a:latin typeface="Calibri"/>
                          <a:ea typeface="新細明體"/>
                        </a:defRPr>
                      </a:lvl3pPr>
                      <a:lvl4pPr marL="1371600" algn="l" defTabSz="914400" rtl="0" eaLnBrk="1" latinLnBrk="0" hangingPunct="1">
                        <a:defRPr kumimoji="0" lang="zh-TW" sz="1800" kern="1200">
                          <a:solidFill>
                            <a:schemeClr val="tx1"/>
                          </a:solidFill>
                          <a:latin typeface="Calibri"/>
                          <a:ea typeface="新細明體"/>
                        </a:defRPr>
                      </a:lvl4pPr>
                      <a:lvl5pPr marL="1828800" algn="l" defTabSz="914400" rtl="0" eaLnBrk="1" latinLnBrk="0" hangingPunct="1">
                        <a:defRPr kumimoji="0" lang="zh-TW" sz="1800" kern="1200">
                          <a:solidFill>
                            <a:schemeClr val="tx1"/>
                          </a:solidFill>
                          <a:latin typeface="Calibri"/>
                          <a:ea typeface="新細明體"/>
                        </a:defRPr>
                      </a:lvl5pPr>
                      <a:lvl6pPr marL="2286000" algn="l" defTabSz="914400" rtl="0" eaLnBrk="1" latinLnBrk="0" hangingPunct="1">
                        <a:defRPr kumimoji="0" lang="zh-TW" sz="1800" kern="1200">
                          <a:solidFill>
                            <a:schemeClr val="tx1"/>
                          </a:solidFill>
                          <a:latin typeface="Calibri"/>
                          <a:ea typeface="新細明體"/>
                        </a:defRPr>
                      </a:lvl6pPr>
                      <a:lvl7pPr marL="2743200" algn="l" defTabSz="914400" rtl="0" eaLnBrk="1" latinLnBrk="0" hangingPunct="1">
                        <a:defRPr kumimoji="0" lang="zh-TW" sz="1800" kern="1200">
                          <a:solidFill>
                            <a:schemeClr val="tx1"/>
                          </a:solidFill>
                          <a:latin typeface="Calibri"/>
                          <a:ea typeface="新細明體"/>
                        </a:defRPr>
                      </a:lvl7pPr>
                      <a:lvl8pPr marL="3200400" algn="l" defTabSz="914400" rtl="0" eaLnBrk="1" latinLnBrk="0" hangingPunct="1">
                        <a:defRPr kumimoji="0" lang="zh-TW" sz="1800" kern="1200">
                          <a:solidFill>
                            <a:schemeClr val="tx1"/>
                          </a:solidFill>
                          <a:latin typeface="Calibri"/>
                          <a:ea typeface="新細明體"/>
                        </a:defRPr>
                      </a:lvl8pPr>
                      <a:lvl9pPr marL="3657600" algn="l" defTabSz="914400" rtl="0" eaLnBrk="1" latinLnBrk="0" hangingPunct="1">
                        <a:defRPr kumimoji="0" lang="zh-TW" sz="1800" kern="1200">
                          <a:solidFill>
                            <a:schemeClr val="tx1"/>
                          </a:solidFill>
                          <a:latin typeface="Calibri"/>
                          <a:ea typeface="新細明體"/>
                        </a:defRPr>
                      </a:lvl9pPr>
                    </a:lstStyle>
                    <a:p>
                      <a:pPr marL="0" marR="0" lvl="0" indent="0" algn="ctr"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pPr>
                      <a:r>
                        <a:rPr kumimoji="0" lang="en-US" altLang="zh-TW" sz="1800" u="none" strike="noStrike" cap="none" normalizeH="0" baseline="0" dirty="0" smtClean="0">
                          <a:ln>
                            <a:noFill/>
                          </a:ln>
                          <a:effectLst/>
                        </a:rPr>
                        <a:t>Remote Monitoring</a:t>
                      </a:r>
                      <a:endParaRPr kumimoji="0" lang="zh-TW" altLang="en-US" sz="1800" b="0" i="0" u="none" strike="noStrike" cap="none" normalizeH="0" baseline="0" dirty="0" smtClean="0">
                        <a:ln>
                          <a:noFill/>
                        </a:ln>
                        <a:solidFill>
                          <a:schemeClr val="tx1"/>
                        </a:solidFill>
                        <a:effectLst/>
                        <a:latin typeface="Arial" charset="0"/>
                        <a:ea typeface="新細明體" pitchFamily="18" charset="-120"/>
                      </a:endParaRPr>
                    </a:p>
                  </a:txBody>
                  <a:tcPr anchor="ctr" horzOverflow="overflow"/>
                </a:tc>
                <a:tc>
                  <a:txBody>
                    <a:bodyPr/>
                    <a:lstStyle>
                      <a:lvl1pPr marL="0" algn="l" defTabSz="914400" rtl="0" eaLnBrk="1" latinLnBrk="0" hangingPunct="1">
                        <a:defRPr kumimoji="0" lang="zh-TW" sz="1800" kern="1200">
                          <a:solidFill>
                            <a:schemeClr val="tx1"/>
                          </a:solidFill>
                          <a:latin typeface="Calibri"/>
                          <a:ea typeface="新細明體"/>
                        </a:defRPr>
                      </a:lvl1pPr>
                      <a:lvl2pPr marL="457200" algn="l" defTabSz="914400" rtl="0" eaLnBrk="1" latinLnBrk="0" hangingPunct="1">
                        <a:defRPr kumimoji="0" lang="zh-TW" sz="1800" kern="1200">
                          <a:solidFill>
                            <a:schemeClr val="tx1"/>
                          </a:solidFill>
                          <a:latin typeface="Calibri"/>
                          <a:ea typeface="新細明體"/>
                        </a:defRPr>
                      </a:lvl2pPr>
                      <a:lvl3pPr marL="914400" algn="l" defTabSz="914400" rtl="0" eaLnBrk="1" latinLnBrk="0" hangingPunct="1">
                        <a:defRPr kumimoji="0" lang="zh-TW" sz="1800" kern="1200">
                          <a:solidFill>
                            <a:schemeClr val="tx1"/>
                          </a:solidFill>
                          <a:latin typeface="Calibri"/>
                          <a:ea typeface="新細明體"/>
                        </a:defRPr>
                      </a:lvl3pPr>
                      <a:lvl4pPr marL="1371600" algn="l" defTabSz="914400" rtl="0" eaLnBrk="1" latinLnBrk="0" hangingPunct="1">
                        <a:defRPr kumimoji="0" lang="zh-TW" sz="1800" kern="1200">
                          <a:solidFill>
                            <a:schemeClr val="tx1"/>
                          </a:solidFill>
                          <a:latin typeface="Calibri"/>
                          <a:ea typeface="新細明體"/>
                        </a:defRPr>
                      </a:lvl4pPr>
                      <a:lvl5pPr marL="1828800" algn="l" defTabSz="914400" rtl="0" eaLnBrk="1" latinLnBrk="0" hangingPunct="1">
                        <a:defRPr kumimoji="0" lang="zh-TW" sz="1800" kern="1200">
                          <a:solidFill>
                            <a:schemeClr val="tx1"/>
                          </a:solidFill>
                          <a:latin typeface="Calibri"/>
                          <a:ea typeface="新細明體"/>
                        </a:defRPr>
                      </a:lvl5pPr>
                      <a:lvl6pPr marL="2286000" algn="l" defTabSz="914400" rtl="0" eaLnBrk="1" latinLnBrk="0" hangingPunct="1">
                        <a:defRPr kumimoji="0" lang="zh-TW" sz="1800" kern="1200">
                          <a:solidFill>
                            <a:schemeClr val="tx1"/>
                          </a:solidFill>
                          <a:latin typeface="Calibri"/>
                          <a:ea typeface="新細明體"/>
                        </a:defRPr>
                      </a:lvl6pPr>
                      <a:lvl7pPr marL="2743200" algn="l" defTabSz="914400" rtl="0" eaLnBrk="1" latinLnBrk="0" hangingPunct="1">
                        <a:defRPr kumimoji="0" lang="zh-TW" sz="1800" kern="1200">
                          <a:solidFill>
                            <a:schemeClr val="tx1"/>
                          </a:solidFill>
                          <a:latin typeface="Calibri"/>
                          <a:ea typeface="新細明體"/>
                        </a:defRPr>
                      </a:lvl7pPr>
                      <a:lvl8pPr marL="3200400" algn="l" defTabSz="914400" rtl="0" eaLnBrk="1" latinLnBrk="0" hangingPunct="1">
                        <a:defRPr kumimoji="0" lang="zh-TW" sz="1800" kern="1200">
                          <a:solidFill>
                            <a:schemeClr val="tx1"/>
                          </a:solidFill>
                          <a:latin typeface="Calibri"/>
                          <a:ea typeface="新細明體"/>
                        </a:defRPr>
                      </a:lvl8pPr>
                      <a:lvl9pPr marL="3657600" algn="l" defTabSz="914400" rtl="0" eaLnBrk="1" latinLnBrk="0" hangingPunct="1">
                        <a:defRPr kumimoji="0" lang="zh-TW" sz="1800" kern="1200">
                          <a:solidFill>
                            <a:schemeClr val="tx1"/>
                          </a:solidFill>
                          <a:latin typeface="Calibri"/>
                          <a:ea typeface="新細明體"/>
                        </a:defRPr>
                      </a:lvl9pPr>
                    </a:lstStyle>
                    <a:p>
                      <a:pPr marL="0" marR="0" lvl="0" indent="0" algn="ctr" defTabSz="914400" rtl="0" eaLnBrk="1" fontAlgn="ctr" latinLnBrk="0" hangingPunct="1">
                        <a:lnSpc>
                          <a:spcPct val="100000"/>
                        </a:lnSpc>
                        <a:spcBef>
                          <a:spcPct val="0"/>
                        </a:spcBef>
                        <a:spcAft>
                          <a:spcPct val="0"/>
                        </a:spcAft>
                        <a:buClr>
                          <a:schemeClr val="accent1"/>
                        </a:buClr>
                        <a:buSzPct val="76000"/>
                        <a:buFont typeface="Wingdings 3" pitchFamily="18" charset="2"/>
                        <a:buNone/>
                        <a:tabLst/>
                        <a:defRPr/>
                      </a:pPr>
                      <a:r>
                        <a:rPr kumimoji="0" lang="en-US" altLang="zh-TW" sz="1800" b="1" u="none" strike="noStrike" cap="none" normalizeH="0" baseline="0" dirty="0" smtClean="0">
                          <a:ln>
                            <a:noFill/>
                          </a:ln>
                          <a:effectLst/>
                        </a:rPr>
                        <a:t>Privilege Management</a:t>
                      </a:r>
                      <a:endParaRPr kumimoji="0" lang="zh-TW" altLang="en-US" sz="1800" b="1" i="0" u="none" strike="noStrike" cap="none" normalizeH="0" baseline="0" dirty="0" smtClean="0">
                        <a:ln>
                          <a:noFill/>
                        </a:ln>
                        <a:solidFill>
                          <a:srgbClr val="FF0000"/>
                        </a:solidFill>
                        <a:effectLst/>
                        <a:latin typeface="Arial" charset="0"/>
                        <a:ea typeface="新細明體" pitchFamily="18" charset="-120"/>
                      </a:endParaRPr>
                    </a:p>
                  </a:txBody>
                  <a:tcPr anchor="ctr" horzOverflow="overflow"/>
                </a:tc>
              </a:tr>
            </a:tbl>
          </a:graphicData>
        </a:graphic>
      </p:graphicFrame>
      <p:pic>
        <p:nvPicPr>
          <p:cNvPr id="344068" name="Picture 4" descr="VS-6120 Pro+"/>
          <p:cNvPicPr>
            <a:picLocks noChangeAspect="1" noChangeArrowheads="1"/>
          </p:cNvPicPr>
          <p:nvPr/>
        </p:nvPicPr>
        <p:blipFill>
          <a:blip r:embed="rId2"/>
          <a:srcRect/>
          <a:stretch>
            <a:fillRect/>
          </a:stretch>
        </p:blipFill>
        <p:spPr bwMode="auto">
          <a:xfrm>
            <a:off x="3089275" y="6167438"/>
            <a:ext cx="1381125" cy="690562"/>
          </a:xfrm>
          <a:prstGeom prst="rect">
            <a:avLst/>
          </a:prstGeom>
          <a:ln>
            <a:noFill/>
          </a:ln>
          <a:effectLst>
            <a:outerShdw blurRad="292100" dist="139700" dir="2700000" algn="tl" rotWithShape="0">
              <a:srgbClr val="333333">
                <a:alpha val="65000"/>
              </a:srgbClr>
            </a:outerShdw>
          </a:effectLst>
        </p:spPr>
      </p:pic>
      <p:pic>
        <p:nvPicPr>
          <p:cNvPr id="344070" name="Picture 6" descr="http://www.qnapsecurity.com/images/products/Surveillance/Applications/MSMonitoring/ap01_10.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643438" y="6354763"/>
            <a:ext cx="2143125" cy="503237"/>
          </a:xfrm>
          <a:prstGeom prst="rect">
            <a:avLst/>
          </a:prstGeom>
          <a:ln>
            <a:noFill/>
          </a:ln>
          <a:effectLst>
            <a:outerShdw blurRad="292100" dist="139700" dir="2700000" algn="tl" rotWithShape="0">
              <a:srgbClr val="333333">
                <a:alpha val="65000"/>
              </a:srgbClr>
            </a:outerShdw>
          </a:effectLst>
        </p:spPr>
      </p:pic>
      <p:pic>
        <p:nvPicPr>
          <p:cNvPr id="14" name="Picture 4"/>
          <p:cNvPicPr>
            <a:picLocks noChangeAspect="1" noChangeArrowheads="1"/>
          </p:cNvPicPr>
          <p:nvPr/>
        </p:nvPicPr>
        <p:blipFill>
          <a:blip r:embed="rId4" cstate="print"/>
          <a:srcRect/>
          <a:stretch>
            <a:fillRect/>
          </a:stretch>
        </p:blipFill>
        <p:spPr bwMode="auto">
          <a:xfrm>
            <a:off x="6945219" y="6165485"/>
            <a:ext cx="1714512" cy="6925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4068"/>
                                        </p:tgtEl>
                                        <p:attrNameLst>
                                          <p:attrName>style.visibility</p:attrName>
                                        </p:attrNameLst>
                                      </p:cBhvr>
                                      <p:to>
                                        <p:strVal val="visible"/>
                                      </p:to>
                                    </p:set>
                                    <p:anim calcmode="lin" valueType="num">
                                      <p:cBhvr additive="base">
                                        <p:cTn id="7" dur="500" fill="hold"/>
                                        <p:tgtEl>
                                          <p:spTgt spid="344068"/>
                                        </p:tgtEl>
                                        <p:attrNameLst>
                                          <p:attrName>ppt_x</p:attrName>
                                        </p:attrNameLst>
                                      </p:cBhvr>
                                      <p:tavLst>
                                        <p:tav tm="0">
                                          <p:val>
                                            <p:strVal val="#ppt_x"/>
                                          </p:val>
                                        </p:tav>
                                        <p:tav tm="100000">
                                          <p:val>
                                            <p:strVal val="#ppt_x"/>
                                          </p:val>
                                        </p:tav>
                                      </p:tavLst>
                                    </p:anim>
                                    <p:anim calcmode="lin" valueType="num">
                                      <p:cBhvr additive="base">
                                        <p:cTn id="8" dur="500" fill="hold"/>
                                        <p:tgtEl>
                                          <p:spTgt spid="3440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4070"/>
                                        </p:tgtEl>
                                        <p:attrNameLst>
                                          <p:attrName>style.visibility</p:attrName>
                                        </p:attrNameLst>
                                      </p:cBhvr>
                                      <p:to>
                                        <p:strVal val="visible"/>
                                      </p:to>
                                    </p:set>
                                    <p:anim calcmode="lin" valueType="num">
                                      <p:cBhvr additive="base">
                                        <p:cTn id="11" dur="500" fill="hold"/>
                                        <p:tgtEl>
                                          <p:spTgt spid="344070"/>
                                        </p:tgtEl>
                                        <p:attrNameLst>
                                          <p:attrName>ppt_x</p:attrName>
                                        </p:attrNameLst>
                                      </p:cBhvr>
                                      <p:tavLst>
                                        <p:tav tm="0">
                                          <p:val>
                                            <p:strVal val="#ppt_x"/>
                                          </p:val>
                                        </p:tav>
                                        <p:tav tm="100000">
                                          <p:val>
                                            <p:strVal val="#ppt_x"/>
                                          </p:val>
                                        </p:tav>
                                      </p:tavLst>
                                    </p:anim>
                                    <p:anim calcmode="lin" valueType="num">
                                      <p:cBhvr additive="base">
                                        <p:cTn id="12" dur="500" fill="hold"/>
                                        <p:tgtEl>
                                          <p:spTgt spid="34407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圖片 13" descr="LOGO-QNAP Security.png"/>
          <p:cNvPicPr>
            <a:picLocks noChangeAspect="1" noChangeArrowheads="1"/>
          </p:cNvPicPr>
          <p:nvPr/>
        </p:nvPicPr>
        <p:blipFill>
          <a:blip r:embed="rId3"/>
          <a:srcRect/>
          <a:stretch>
            <a:fillRect/>
          </a:stretch>
        </p:blipFill>
        <p:spPr bwMode="auto">
          <a:xfrm>
            <a:off x="1182688" y="685800"/>
            <a:ext cx="2141537" cy="765175"/>
          </a:xfrm>
          <a:prstGeom prst="rect">
            <a:avLst/>
          </a:prstGeom>
          <a:noFill/>
          <a:ln w="9525">
            <a:noFill/>
            <a:miter lim="800000"/>
            <a:headEnd/>
            <a:tailEnd/>
          </a:ln>
        </p:spPr>
      </p:pic>
      <p:sp>
        <p:nvSpPr>
          <p:cNvPr id="8" name="TextBox 7"/>
          <p:cNvSpPr txBox="1"/>
          <p:nvPr/>
        </p:nvSpPr>
        <p:spPr>
          <a:xfrm>
            <a:off x="1609725" y="1781175"/>
            <a:ext cx="7248526" cy="1107996"/>
          </a:xfrm>
          <a:prstGeom prst="rect">
            <a:avLst/>
          </a:prstGeom>
          <a:noFill/>
        </p:spPr>
        <p:txBody>
          <a:bodyPr>
            <a:spAutoFit/>
          </a:bodyPr>
          <a:lstStyle/>
          <a:p>
            <a:pPr algn="ctr">
              <a:defRPr/>
            </a:pPr>
            <a:r>
              <a:rPr kumimoji="0" lang="en-US"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rPr>
              <a:t>Thank you!!</a:t>
            </a:r>
            <a:endParaRPr kumimoji="0" lang="en-US" sz="4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endParaRPr>
          </a:p>
        </p:txBody>
      </p:sp>
      <p:pic>
        <p:nvPicPr>
          <p:cNvPr id="106499" name="圖片 5"/>
          <p:cNvPicPr>
            <a:picLocks noChangeAspect="1"/>
          </p:cNvPicPr>
          <p:nvPr/>
        </p:nvPicPr>
        <p:blipFill>
          <a:blip r:embed="rId4"/>
          <a:srcRect/>
          <a:stretch>
            <a:fillRect/>
          </a:stretch>
        </p:blipFill>
        <p:spPr bwMode="auto">
          <a:xfrm>
            <a:off x="1939925" y="3613150"/>
            <a:ext cx="4657725" cy="2681288"/>
          </a:xfrm>
          <a:prstGeom prst="rect">
            <a:avLst/>
          </a:prstGeom>
          <a:noFill/>
          <a:ln w="9525">
            <a:noFill/>
            <a:miter lim="800000"/>
            <a:headEnd/>
            <a:tailEnd/>
          </a:ln>
        </p:spPr>
      </p:pic>
      <p:pic>
        <p:nvPicPr>
          <p:cNvPr id="106500" name="Picture 11" descr="VS-8000 Pro u.png"/>
          <p:cNvPicPr>
            <a:picLocks noChangeAspect="1"/>
          </p:cNvPicPr>
          <p:nvPr/>
        </p:nvPicPr>
        <p:blipFill>
          <a:blip r:embed="rId5"/>
          <a:srcRect/>
          <a:stretch>
            <a:fillRect/>
          </a:stretch>
        </p:blipFill>
        <p:spPr bwMode="auto">
          <a:xfrm>
            <a:off x="5400675" y="4032250"/>
            <a:ext cx="3382963" cy="3676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文字方塊 12"/>
          <p:cNvSpPr txBox="1">
            <a:spLocks noChangeArrowheads="1"/>
          </p:cNvSpPr>
          <p:nvPr/>
        </p:nvSpPr>
        <p:spPr bwMode="auto">
          <a:xfrm>
            <a:off x="1116013" y="6308725"/>
            <a:ext cx="7559675" cy="428625"/>
          </a:xfrm>
          <a:prstGeom prst="rect">
            <a:avLst/>
          </a:prstGeom>
          <a:noFill/>
          <a:ln w="9525">
            <a:noFill/>
            <a:miter lim="800000"/>
            <a:headEnd/>
            <a:tailEnd/>
          </a:ln>
        </p:spPr>
        <p:txBody>
          <a:bodyPr>
            <a:spAutoFit/>
          </a:bodyPr>
          <a:lstStyle/>
          <a:p>
            <a:r>
              <a:rPr kumimoji="0" lang="en-US" altLang="zh-TW" sz="1100">
                <a:latin typeface="Arial Unicode MS" pitchFamily="34" charset="-120"/>
                <a:ea typeface="Arial Unicode MS" pitchFamily="34" charset="-120"/>
                <a:cs typeface="Arial Unicode MS" pitchFamily="34" charset="-120"/>
              </a:rPr>
              <a:t>Low-end Standalone NAS/Unified Storage Vendor Market Share by Unit Shipments – Total</a:t>
            </a:r>
            <a:br>
              <a:rPr kumimoji="0" lang="en-US" altLang="zh-TW" sz="1100">
                <a:latin typeface="Arial Unicode MS" pitchFamily="34" charset="-120"/>
                <a:ea typeface="Arial Unicode MS" pitchFamily="34" charset="-120"/>
                <a:cs typeface="Arial Unicode MS" pitchFamily="34" charset="-120"/>
              </a:rPr>
            </a:br>
            <a:r>
              <a:rPr kumimoji="0" lang="en-US" altLang="zh-TW" sz="1100">
                <a:latin typeface="Arial Unicode MS" pitchFamily="34" charset="-120"/>
                <a:ea typeface="Arial Unicode MS" pitchFamily="34" charset="-120"/>
                <a:cs typeface="Arial Unicode MS" pitchFamily="34" charset="-120"/>
              </a:rPr>
              <a:t>Gartner (March 2012)</a:t>
            </a:r>
            <a:endParaRPr kumimoji="0" lang="zh-TW" altLang="en-US" sz="1100">
              <a:latin typeface="Arial Unicode MS" pitchFamily="34" charset="-120"/>
              <a:ea typeface="Arial Unicode MS" pitchFamily="34" charset="-120"/>
              <a:cs typeface="Arial Unicode MS" pitchFamily="34" charset="-120"/>
            </a:endParaRPr>
          </a:p>
        </p:txBody>
      </p:sp>
      <p:pic>
        <p:nvPicPr>
          <p:cNvPr id="35842" name="Picture 6"/>
          <p:cNvPicPr>
            <a:picLocks noChangeAspect="1" noChangeArrowheads="1"/>
          </p:cNvPicPr>
          <p:nvPr/>
        </p:nvPicPr>
        <p:blipFill>
          <a:blip r:embed="rId2"/>
          <a:srcRect/>
          <a:stretch>
            <a:fillRect/>
          </a:stretch>
        </p:blipFill>
        <p:spPr bwMode="auto">
          <a:xfrm>
            <a:off x="374650" y="958850"/>
            <a:ext cx="8226425" cy="5349875"/>
          </a:xfrm>
          <a:prstGeom prst="rect">
            <a:avLst/>
          </a:prstGeom>
          <a:noFill/>
          <a:ln w="9525">
            <a:noFill/>
            <a:miter lim="800000"/>
            <a:headEnd/>
            <a:tailEnd/>
          </a:ln>
        </p:spPr>
      </p:pic>
      <p:sp>
        <p:nvSpPr>
          <p:cNvPr id="35843" name="Rectangle 10"/>
          <p:cNvSpPr>
            <a:spLocks noChangeArrowheads="1"/>
          </p:cNvSpPr>
          <p:nvPr/>
        </p:nvSpPr>
        <p:spPr bwMode="auto">
          <a:xfrm>
            <a:off x="0" y="111125"/>
            <a:ext cx="9144000" cy="692150"/>
          </a:xfrm>
          <a:prstGeom prst="rect">
            <a:avLst/>
          </a:prstGeom>
          <a:noFill/>
          <a:ln w="9525">
            <a:noFill/>
            <a:miter lim="800000"/>
            <a:headEnd/>
            <a:tailEnd/>
          </a:ln>
        </p:spPr>
        <p:txBody>
          <a:bodyPr anchor="ctr"/>
          <a:lstStyle/>
          <a:p>
            <a:pPr algn="ctr" eaLnBrk="0" hangingPunct="0"/>
            <a:r>
              <a:rPr kumimoji="0" lang="en-US" altLang="zh-TW" sz="3600" b="1">
                <a:solidFill>
                  <a:schemeClr val="bg1"/>
                </a:solidFill>
                <a:latin typeface="Calibri" pitchFamily="34" charset="0"/>
              </a:rPr>
              <a:t>QNAP NAS: Top 1 of Worldwide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6"/>
          <p:cNvSpPr>
            <a:spLocks noChangeArrowheads="1"/>
          </p:cNvSpPr>
          <p:nvPr/>
        </p:nvSpPr>
        <p:spPr bwMode="auto">
          <a:xfrm>
            <a:off x="0" y="165100"/>
            <a:ext cx="9144000" cy="646113"/>
          </a:xfrm>
          <a:prstGeom prst="rect">
            <a:avLst/>
          </a:prstGeom>
          <a:noFill/>
          <a:ln w="9525">
            <a:noFill/>
            <a:miter lim="800000"/>
            <a:headEnd/>
            <a:tailEnd/>
          </a:ln>
        </p:spPr>
        <p:txBody>
          <a:bodyPr>
            <a:spAutoFit/>
          </a:bodyPr>
          <a:lstStyle/>
          <a:p>
            <a:pPr algn="ctr" eaLnBrk="0" hangingPunct="0"/>
            <a:r>
              <a:rPr kumimoji="0" lang="en-US" altLang="zh-TW" sz="3600" b="1">
                <a:solidFill>
                  <a:schemeClr val="bg1"/>
                </a:solidFill>
                <a:latin typeface="Calibri" pitchFamily="34" charset="0"/>
              </a:rPr>
              <a:t>QNAP NVR:  Top 10 Player of Embedded NVRs</a:t>
            </a:r>
          </a:p>
        </p:txBody>
      </p:sp>
      <p:sp>
        <p:nvSpPr>
          <p:cNvPr id="36866" name="文字方塊 166"/>
          <p:cNvSpPr txBox="1">
            <a:spLocks noChangeArrowheads="1"/>
          </p:cNvSpPr>
          <p:nvPr/>
        </p:nvSpPr>
        <p:spPr bwMode="auto">
          <a:xfrm>
            <a:off x="374650" y="1166813"/>
            <a:ext cx="8253413" cy="1631950"/>
          </a:xfrm>
          <a:prstGeom prst="rect">
            <a:avLst/>
          </a:prstGeom>
          <a:noFill/>
          <a:ln w="9525">
            <a:noFill/>
            <a:miter lim="800000"/>
            <a:headEnd/>
            <a:tailEnd/>
          </a:ln>
        </p:spPr>
        <p:txBody>
          <a:bodyPr>
            <a:spAutoFit/>
          </a:bodyPr>
          <a:lstStyle/>
          <a:p>
            <a:r>
              <a:rPr kumimoji="0" lang="en-US" altLang="zh-TW" sz="2800" b="1">
                <a:solidFill>
                  <a:srgbClr val="2D1CAE"/>
                </a:solidFill>
                <a:latin typeface="Arial Black" pitchFamily="34" charset="0"/>
              </a:rPr>
              <a:t>QNAP</a:t>
            </a:r>
            <a:r>
              <a:rPr kumimoji="0" lang="en-US" altLang="zh-TW" sz="2800" b="1" i="1">
                <a:solidFill>
                  <a:srgbClr val="2D1CAE"/>
                </a:solidFill>
                <a:latin typeface="Arial Black" pitchFamily="34" charset="0"/>
              </a:rPr>
              <a:t> </a:t>
            </a:r>
            <a:r>
              <a:rPr kumimoji="0" lang="en-US" altLang="zh-TW" sz="2800" b="1" i="1">
                <a:latin typeface="Arial Black" pitchFamily="34" charset="0"/>
              </a:rPr>
              <a:t>VioStor NVR</a:t>
            </a:r>
            <a:r>
              <a:rPr kumimoji="0" lang="zh-TW" altLang="en-US" sz="2800" b="1" i="1">
                <a:latin typeface="Arial Black" pitchFamily="34" charset="0"/>
              </a:rPr>
              <a:t> </a:t>
            </a:r>
            <a:r>
              <a:rPr kumimoji="0" lang="en-US" altLang="zh-TW" b="1">
                <a:solidFill>
                  <a:srgbClr val="FF0000"/>
                </a:solidFill>
                <a:latin typeface="微軟正黑體" pitchFamily="34" charset="-120"/>
                <a:ea typeface="微軟正黑體" pitchFamily="34" charset="-120"/>
                <a:cs typeface="Calibri" pitchFamily="34" charset="0"/>
              </a:rPr>
              <a:t>MIT</a:t>
            </a:r>
            <a:r>
              <a:rPr kumimoji="0" lang="zh-TW" altLang="en-US" b="1">
                <a:solidFill>
                  <a:srgbClr val="FF0000"/>
                </a:solidFill>
                <a:latin typeface="微軟正黑體" pitchFamily="34" charset="-120"/>
                <a:ea typeface="微軟正黑體" pitchFamily="34" charset="-120"/>
                <a:cs typeface="Calibri" pitchFamily="34" charset="0"/>
              </a:rPr>
              <a:t> </a:t>
            </a:r>
            <a:r>
              <a:rPr kumimoji="0" lang="en-US" altLang="zh-TW" b="1">
                <a:solidFill>
                  <a:srgbClr val="FF0000"/>
                </a:solidFill>
                <a:latin typeface="微軟正黑體" pitchFamily="34" charset="-120"/>
                <a:ea typeface="微軟正黑體" pitchFamily="34" charset="-120"/>
                <a:cs typeface="Calibri" pitchFamily="34" charset="0"/>
              </a:rPr>
              <a:t>Embedded NVR</a:t>
            </a:r>
          </a:p>
          <a:p>
            <a:pPr>
              <a:lnSpc>
                <a:spcPct val="200000"/>
              </a:lnSpc>
            </a:pPr>
            <a:r>
              <a:rPr kumimoji="0" lang="en-US" altLang="zh-TW" sz="1800" b="1">
                <a:latin typeface="Calibri" pitchFamily="34" charset="0"/>
                <a:ea typeface="微軟正黑體" pitchFamily="34" charset="-120"/>
                <a:cs typeface="Calibri" pitchFamily="34" charset="0"/>
              </a:rPr>
              <a:t>Market Shares for Embedded NVRs</a:t>
            </a:r>
          </a:p>
          <a:p>
            <a:r>
              <a:rPr kumimoji="0" lang="en-US" altLang="zh-TW" sz="1800" b="1">
                <a:latin typeface="Calibri" pitchFamily="34" charset="0"/>
                <a:ea typeface="微軟正黑體" pitchFamily="34" charset="-120"/>
                <a:cs typeface="Calibri" pitchFamily="34" charset="0"/>
              </a:rPr>
              <a:t>2009Top Ten  Product Worldwide</a:t>
            </a:r>
          </a:p>
          <a:p>
            <a:r>
              <a:rPr kumimoji="0" lang="en-US" altLang="zh-TW" sz="1800" b="1">
                <a:latin typeface="Calibri" pitchFamily="34" charset="0"/>
                <a:ea typeface="微軟正黑體" pitchFamily="34" charset="-120"/>
                <a:cs typeface="Calibri" pitchFamily="34" charset="0"/>
              </a:rPr>
              <a:t>2009 Revenues =</a:t>
            </a:r>
            <a:r>
              <a:rPr kumimoji="0" lang="zh-TW" altLang="en-US" sz="1800" b="1">
                <a:latin typeface="Calibri" pitchFamily="34" charset="0"/>
                <a:ea typeface="微軟正黑體" pitchFamily="34" charset="-120"/>
                <a:cs typeface="Calibri" pitchFamily="34" charset="0"/>
              </a:rPr>
              <a:t> </a:t>
            </a:r>
            <a:r>
              <a:rPr kumimoji="0" lang="en-US" altLang="zh-TW" sz="1800" b="1">
                <a:latin typeface="Calibri" pitchFamily="34" charset="0"/>
                <a:ea typeface="微軟正黑體" pitchFamily="34" charset="-120"/>
                <a:cs typeface="Calibri" pitchFamily="34" charset="0"/>
              </a:rPr>
              <a:t>$167.8 million     Source: IMS Research</a:t>
            </a:r>
          </a:p>
        </p:txBody>
      </p:sp>
      <p:sp>
        <p:nvSpPr>
          <p:cNvPr id="2" name="圓角矩形 1"/>
          <p:cNvSpPr/>
          <p:nvPr/>
        </p:nvSpPr>
        <p:spPr bwMode="auto">
          <a:xfrm>
            <a:off x="747713" y="2952750"/>
            <a:ext cx="2403475" cy="727075"/>
          </a:xfrm>
          <a:prstGeom prst="roundRect">
            <a:avLst/>
          </a:prstGeom>
          <a:solidFill>
            <a:schemeClr val="bg2">
              <a:lumMod val="20000"/>
              <a:lumOff val="80000"/>
            </a:schemeClr>
          </a:solidFill>
          <a:ln>
            <a:solidFill>
              <a:schemeClr val="bg2">
                <a:lumMod val="40000"/>
                <a:lumOff val="60000"/>
              </a:schemeClr>
            </a:solid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lIns="90000" tIns="46800" rIns="90000" bIns="46800" anchor="ctr"/>
          <a:lstStyle/>
          <a:p>
            <a:pPr algn="ctr">
              <a:defRPr/>
            </a:pPr>
            <a:r>
              <a:rPr kumimoji="0" lang="en-US" altLang="zh-TW" b="1" dirty="0" err="1">
                <a:solidFill>
                  <a:schemeClr val="tx1"/>
                </a:solidFill>
              </a:rPr>
              <a:t>Geutebrueck</a:t>
            </a:r>
            <a:endParaRPr kumimoji="0" lang="en-US" altLang="zh-TW" b="1" dirty="0">
              <a:solidFill>
                <a:schemeClr val="tx1"/>
              </a:solidFill>
            </a:endParaRPr>
          </a:p>
          <a:p>
            <a:pPr algn="ctr">
              <a:defRPr/>
            </a:pPr>
            <a:r>
              <a:rPr kumimoji="0" lang="en-US" altLang="zh-TW" sz="1800" dirty="0">
                <a:solidFill>
                  <a:schemeClr val="tx1"/>
                </a:solidFill>
              </a:rPr>
              <a:t>14.0%</a:t>
            </a:r>
            <a:endParaRPr kumimoji="0" lang="zh-TW" altLang="en-US" dirty="0">
              <a:solidFill>
                <a:schemeClr val="tx1"/>
              </a:solidFill>
            </a:endParaRPr>
          </a:p>
        </p:txBody>
      </p:sp>
      <p:sp>
        <p:nvSpPr>
          <p:cNvPr id="6" name="圓角矩形 5"/>
          <p:cNvSpPr/>
          <p:nvPr/>
        </p:nvSpPr>
        <p:spPr bwMode="auto">
          <a:xfrm>
            <a:off x="747713" y="3824288"/>
            <a:ext cx="2403475" cy="727075"/>
          </a:xfrm>
          <a:prstGeom prst="roundRect">
            <a:avLst/>
          </a:prstGeom>
          <a:solidFill>
            <a:schemeClr val="bg2">
              <a:lumMod val="20000"/>
              <a:lumOff val="80000"/>
            </a:schemeClr>
          </a:solidFill>
          <a:ln>
            <a:solidFill>
              <a:schemeClr val="bg2">
                <a:lumMod val="40000"/>
                <a:lumOff val="60000"/>
              </a:schemeClr>
            </a:solid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lIns="90000" tIns="46800" rIns="90000" bIns="46800" anchor="ctr"/>
          <a:lstStyle/>
          <a:p>
            <a:pPr algn="ctr">
              <a:defRPr/>
            </a:pPr>
            <a:r>
              <a:rPr kumimoji="0" lang="en-US" altLang="zh-TW" b="1" dirty="0">
                <a:solidFill>
                  <a:schemeClr val="tx1"/>
                </a:solidFill>
              </a:rPr>
              <a:t>NICE System</a:t>
            </a:r>
          </a:p>
          <a:p>
            <a:pPr algn="ctr">
              <a:defRPr/>
            </a:pPr>
            <a:r>
              <a:rPr kumimoji="0" lang="en-US" altLang="zh-TW" sz="1800" dirty="0">
                <a:solidFill>
                  <a:schemeClr val="tx1"/>
                </a:solidFill>
              </a:rPr>
              <a:t>13.0%</a:t>
            </a:r>
            <a:endParaRPr kumimoji="0" lang="zh-TW" altLang="en-US" dirty="0">
              <a:solidFill>
                <a:schemeClr val="tx1"/>
              </a:solidFill>
            </a:endParaRPr>
          </a:p>
        </p:txBody>
      </p:sp>
      <p:sp>
        <p:nvSpPr>
          <p:cNvPr id="7" name="圓角矩形 6"/>
          <p:cNvSpPr/>
          <p:nvPr/>
        </p:nvSpPr>
        <p:spPr bwMode="auto">
          <a:xfrm>
            <a:off x="747713" y="4695825"/>
            <a:ext cx="2403475" cy="727075"/>
          </a:xfrm>
          <a:prstGeom prst="roundRect">
            <a:avLst/>
          </a:prstGeom>
          <a:solidFill>
            <a:schemeClr val="bg2">
              <a:lumMod val="20000"/>
              <a:lumOff val="80000"/>
            </a:schemeClr>
          </a:solidFill>
          <a:ln>
            <a:solidFill>
              <a:schemeClr val="bg2">
                <a:lumMod val="40000"/>
                <a:lumOff val="60000"/>
              </a:schemeClr>
            </a:solid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lIns="90000" tIns="46800" rIns="90000" bIns="46800" anchor="ctr"/>
          <a:lstStyle/>
          <a:p>
            <a:pPr algn="ctr">
              <a:defRPr/>
            </a:pPr>
            <a:r>
              <a:rPr kumimoji="0" lang="en-US" altLang="zh-TW" b="1" dirty="0">
                <a:solidFill>
                  <a:schemeClr val="tx1"/>
                </a:solidFill>
              </a:rPr>
              <a:t>Panasonic (PSS)</a:t>
            </a:r>
          </a:p>
          <a:p>
            <a:pPr algn="ctr">
              <a:defRPr/>
            </a:pPr>
            <a:r>
              <a:rPr kumimoji="0" lang="en-US" altLang="zh-TW" sz="1800" dirty="0">
                <a:solidFill>
                  <a:schemeClr val="tx1"/>
                </a:solidFill>
              </a:rPr>
              <a:t>8.3%</a:t>
            </a:r>
            <a:endParaRPr kumimoji="0" lang="en-US" altLang="zh-TW" dirty="0">
              <a:solidFill>
                <a:schemeClr val="tx1"/>
              </a:solidFill>
            </a:endParaRPr>
          </a:p>
        </p:txBody>
      </p:sp>
      <p:sp>
        <p:nvSpPr>
          <p:cNvPr id="8" name="圓角矩形 7"/>
          <p:cNvSpPr/>
          <p:nvPr/>
        </p:nvSpPr>
        <p:spPr bwMode="auto">
          <a:xfrm>
            <a:off x="747713" y="5568950"/>
            <a:ext cx="2403475" cy="727075"/>
          </a:xfrm>
          <a:prstGeom prst="roundRect">
            <a:avLst/>
          </a:prstGeom>
          <a:solidFill>
            <a:schemeClr val="bg2">
              <a:lumMod val="20000"/>
              <a:lumOff val="80000"/>
            </a:schemeClr>
          </a:solidFill>
          <a:ln>
            <a:solidFill>
              <a:schemeClr val="bg2">
                <a:lumMod val="40000"/>
                <a:lumOff val="60000"/>
              </a:schemeClr>
            </a:solid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lIns="90000" tIns="46800" rIns="90000" bIns="46800" anchor="ctr"/>
          <a:lstStyle/>
          <a:p>
            <a:pPr algn="ctr">
              <a:defRPr/>
            </a:pPr>
            <a:r>
              <a:rPr kumimoji="0" lang="en-US" altLang="zh-TW" b="1" dirty="0" err="1">
                <a:solidFill>
                  <a:schemeClr val="tx1"/>
                </a:solidFill>
              </a:rPr>
              <a:t>IndigoVision</a:t>
            </a:r>
            <a:endParaRPr kumimoji="0" lang="en-US" altLang="zh-TW" b="1" dirty="0">
              <a:solidFill>
                <a:schemeClr val="tx1"/>
              </a:solidFill>
            </a:endParaRPr>
          </a:p>
          <a:p>
            <a:pPr algn="ctr">
              <a:defRPr/>
            </a:pPr>
            <a:r>
              <a:rPr kumimoji="0" lang="en-US" altLang="zh-TW" sz="1800" dirty="0">
                <a:solidFill>
                  <a:schemeClr val="tx1"/>
                </a:solidFill>
              </a:rPr>
              <a:t>7.3%</a:t>
            </a:r>
            <a:endParaRPr kumimoji="0" lang="zh-TW" altLang="en-US" dirty="0">
              <a:solidFill>
                <a:schemeClr val="tx1"/>
              </a:solidFill>
            </a:endParaRPr>
          </a:p>
        </p:txBody>
      </p:sp>
      <p:sp>
        <p:nvSpPr>
          <p:cNvPr id="9" name="圓角矩形 8"/>
          <p:cNvSpPr/>
          <p:nvPr/>
        </p:nvSpPr>
        <p:spPr bwMode="auto">
          <a:xfrm>
            <a:off x="3362325" y="3824288"/>
            <a:ext cx="2405063" cy="727075"/>
          </a:xfrm>
          <a:prstGeom prst="roundRect">
            <a:avLst/>
          </a:prstGeom>
          <a:solidFill>
            <a:schemeClr val="bg2">
              <a:lumMod val="20000"/>
              <a:lumOff val="80000"/>
            </a:schemeClr>
          </a:solidFill>
          <a:ln>
            <a:solidFill>
              <a:schemeClr val="bg2">
                <a:lumMod val="40000"/>
                <a:lumOff val="60000"/>
              </a:schemeClr>
            </a:solid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lIns="90000" tIns="46800" rIns="90000" bIns="46800" anchor="ctr"/>
          <a:lstStyle/>
          <a:p>
            <a:pPr algn="ctr">
              <a:defRPr/>
            </a:pPr>
            <a:r>
              <a:rPr kumimoji="0" lang="en-US" altLang="zh-TW" b="1" dirty="0" err="1">
                <a:solidFill>
                  <a:schemeClr val="tx1"/>
                </a:solidFill>
              </a:rPr>
              <a:t>Pelco</a:t>
            </a:r>
            <a:endParaRPr kumimoji="0" lang="en-US" altLang="zh-TW" b="1" dirty="0">
              <a:solidFill>
                <a:schemeClr val="tx1"/>
              </a:solidFill>
            </a:endParaRPr>
          </a:p>
          <a:p>
            <a:pPr algn="ctr">
              <a:defRPr/>
            </a:pPr>
            <a:r>
              <a:rPr kumimoji="0" lang="en-US" altLang="zh-TW" sz="1800" dirty="0">
                <a:solidFill>
                  <a:schemeClr val="tx1"/>
                </a:solidFill>
              </a:rPr>
              <a:t>4.7%</a:t>
            </a:r>
            <a:endParaRPr kumimoji="0" lang="zh-TW" altLang="en-US" dirty="0">
              <a:solidFill>
                <a:schemeClr val="tx1"/>
              </a:solidFill>
            </a:endParaRPr>
          </a:p>
        </p:txBody>
      </p:sp>
      <p:sp>
        <p:nvSpPr>
          <p:cNvPr id="10" name="圓角矩形 9"/>
          <p:cNvSpPr/>
          <p:nvPr/>
        </p:nvSpPr>
        <p:spPr bwMode="auto">
          <a:xfrm>
            <a:off x="3362325" y="4695825"/>
            <a:ext cx="2405063" cy="727075"/>
          </a:xfrm>
          <a:prstGeom prst="roundRect">
            <a:avLst/>
          </a:prstGeom>
          <a:solidFill>
            <a:schemeClr val="bg2">
              <a:lumMod val="20000"/>
              <a:lumOff val="80000"/>
            </a:schemeClr>
          </a:solidFill>
          <a:ln>
            <a:solidFill>
              <a:schemeClr val="bg2">
                <a:lumMod val="40000"/>
                <a:lumOff val="60000"/>
              </a:schemeClr>
            </a:solid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lIns="90000" tIns="46800" rIns="90000" bIns="46800" anchor="ctr"/>
          <a:lstStyle/>
          <a:p>
            <a:pPr algn="ctr">
              <a:defRPr/>
            </a:pPr>
            <a:r>
              <a:rPr kumimoji="0" lang="en-US" altLang="zh-TW" b="1" dirty="0" err="1">
                <a:solidFill>
                  <a:schemeClr val="tx1"/>
                </a:solidFill>
              </a:rPr>
              <a:t>Vicon</a:t>
            </a:r>
            <a:endParaRPr kumimoji="0" lang="en-US" altLang="zh-TW" b="1" dirty="0">
              <a:solidFill>
                <a:schemeClr val="tx1"/>
              </a:solidFill>
            </a:endParaRPr>
          </a:p>
          <a:p>
            <a:pPr algn="ctr">
              <a:defRPr/>
            </a:pPr>
            <a:r>
              <a:rPr kumimoji="0" lang="en-US" altLang="zh-TW" sz="1800" dirty="0">
                <a:solidFill>
                  <a:schemeClr val="tx1"/>
                </a:solidFill>
              </a:rPr>
              <a:t>3.6%</a:t>
            </a:r>
            <a:endParaRPr kumimoji="0" lang="zh-TW" altLang="en-US" dirty="0">
              <a:solidFill>
                <a:schemeClr val="tx1"/>
              </a:solidFill>
            </a:endParaRPr>
          </a:p>
        </p:txBody>
      </p:sp>
      <p:sp>
        <p:nvSpPr>
          <p:cNvPr id="11" name="圓角矩形 10"/>
          <p:cNvSpPr/>
          <p:nvPr/>
        </p:nvSpPr>
        <p:spPr bwMode="auto">
          <a:xfrm>
            <a:off x="3362325" y="5568950"/>
            <a:ext cx="2405063" cy="727075"/>
          </a:xfrm>
          <a:prstGeom prst="roundRect">
            <a:avLst/>
          </a:prstGeom>
          <a:solidFill>
            <a:schemeClr val="bg2">
              <a:lumMod val="20000"/>
              <a:lumOff val="80000"/>
            </a:schemeClr>
          </a:solidFill>
          <a:ln>
            <a:solidFill>
              <a:schemeClr val="bg2">
                <a:lumMod val="40000"/>
                <a:lumOff val="60000"/>
              </a:schemeClr>
            </a:solid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lIns="90000" tIns="46800" rIns="90000" bIns="46800" anchor="ctr"/>
          <a:lstStyle/>
          <a:p>
            <a:pPr algn="ctr">
              <a:defRPr/>
            </a:pPr>
            <a:r>
              <a:rPr kumimoji="0" lang="en-US" altLang="zh-TW" b="1" dirty="0">
                <a:solidFill>
                  <a:schemeClr val="tx1"/>
                </a:solidFill>
              </a:rPr>
              <a:t>Hitachi </a:t>
            </a:r>
            <a:r>
              <a:rPr kumimoji="0" lang="en-US" altLang="zh-TW" b="1" dirty="0" err="1">
                <a:solidFill>
                  <a:schemeClr val="tx1"/>
                </a:solidFill>
              </a:rPr>
              <a:t>Kikusai</a:t>
            </a:r>
            <a:endParaRPr kumimoji="0" lang="en-US" altLang="zh-TW" b="1" dirty="0">
              <a:solidFill>
                <a:schemeClr val="tx1"/>
              </a:solidFill>
            </a:endParaRPr>
          </a:p>
          <a:p>
            <a:pPr algn="ctr">
              <a:defRPr/>
            </a:pPr>
            <a:r>
              <a:rPr kumimoji="0" lang="en-US" altLang="zh-TW" sz="1800" dirty="0">
                <a:solidFill>
                  <a:schemeClr val="tx1"/>
                </a:solidFill>
              </a:rPr>
              <a:t>3.3%</a:t>
            </a:r>
            <a:endParaRPr kumimoji="0" lang="zh-TW" altLang="en-US" dirty="0">
              <a:solidFill>
                <a:schemeClr val="tx1"/>
              </a:solidFill>
            </a:endParaRPr>
          </a:p>
        </p:txBody>
      </p:sp>
      <p:sp>
        <p:nvSpPr>
          <p:cNvPr id="12" name="圓角矩形 11"/>
          <p:cNvSpPr/>
          <p:nvPr/>
        </p:nvSpPr>
        <p:spPr bwMode="auto">
          <a:xfrm>
            <a:off x="3362325" y="2952750"/>
            <a:ext cx="2405063" cy="727075"/>
          </a:xfrm>
          <a:prstGeom prst="roundRect">
            <a:avLst/>
          </a:prstGeom>
          <a:solidFill>
            <a:schemeClr val="bg2">
              <a:lumMod val="20000"/>
              <a:lumOff val="80000"/>
            </a:schemeClr>
          </a:solidFill>
          <a:ln>
            <a:solidFill>
              <a:schemeClr val="bg2">
                <a:lumMod val="40000"/>
                <a:lumOff val="60000"/>
              </a:schemeClr>
            </a:solid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lIns="90000" tIns="46800" rIns="90000" bIns="46800" anchor="ctr"/>
          <a:lstStyle/>
          <a:p>
            <a:pPr algn="ctr">
              <a:defRPr/>
            </a:pPr>
            <a:r>
              <a:rPr kumimoji="0" lang="en-US" altLang="zh-TW" b="1" dirty="0">
                <a:solidFill>
                  <a:schemeClr val="tx1"/>
                </a:solidFill>
              </a:rPr>
              <a:t>Honeywell</a:t>
            </a:r>
          </a:p>
          <a:p>
            <a:pPr algn="ctr">
              <a:defRPr/>
            </a:pPr>
            <a:r>
              <a:rPr kumimoji="0" lang="en-US" altLang="zh-TW" sz="1800" dirty="0">
                <a:solidFill>
                  <a:schemeClr val="tx1"/>
                </a:solidFill>
              </a:rPr>
              <a:t>5.9%</a:t>
            </a:r>
            <a:endParaRPr kumimoji="0" lang="zh-TW" altLang="en-US" dirty="0">
              <a:solidFill>
                <a:schemeClr val="tx1"/>
              </a:solidFill>
            </a:endParaRPr>
          </a:p>
        </p:txBody>
      </p:sp>
      <p:sp>
        <p:nvSpPr>
          <p:cNvPr id="13" name="圓角矩形 12"/>
          <p:cNvSpPr/>
          <p:nvPr/>
        </p:nvSpPr>
        <p:spPr bwMode="auto">
          <a:xfrm>
            <a:off x="5978525" y="2952750"/>
            <a:ext cx="2403475" cy="727075"/>
          </a:xfrm>
          <a:prstGeom prst="roundRect">
            <a:avLst/>
          </a:prstGeom>
          <a:solidFill>
            <a:schemeClr val="bg2">
              <a:lumMod val="20000"/>
              <a:lumOff val="80000"/>
            </a:schemeClr>
          </a:solidFill>
          <a:ln>
            <a:solidFill>
              <a:schemeClr val="bg2">
                <a:lumMod val="40000"/>
                <a:lumOff val="60000"/>
              </a:schemeClr>
            </a:solid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lIns="90000" tIns="46800" rIns="90000" bIns="46800" anchor="ctr"/>
          <a:lstStyle/>
          <a:p>
            <a:pPr algn="ctr">
              <a:defRPr/>
            </a:pPr>
            <a:r>
              <a:rPr kumimoji="0" lang="en-US" altLang="zh-TW" b="1" dirty="0">
                <a:solidFill>
                  <a:schemeClr val="tx1"/>
                </a:solidFill>
              </a:rPr>
              <a:t>Sony</a:t>
            </a:r>
          </a:p>
          <a:p>
            <a:pPr algn="ctr">
              <a:defRPr/>
            </a:pPr>
            <a:r>
              <a:rPr kumimoji="0" lang="en-US" altLang="zh-TW" sz="1800" dirty="0">
                <a:solidFill>
                  <a:schemeClr val="tx1"/>
                </a:solidFill>
              </a:rPr>
              <a:t>3.0%</a:t>
            </a:r>
            <a:endParaRPr kumimoji="0" lang="zh-TW" altLang="en-US" dirty="0">
              <a:solidFill>
                <a:schemeClr val="tx1"/>
              </a:solidFill>
            </a:endParaRPr>
          </a:p>
        </p:txBody>
      </p:sp>
      <p:sp>
        <p:nvSpPr>
          <p:cNvPr id="14" name="圓角矩形 13"/>
          <p:cNvSpPr/>
          <p:nvPr/>
        </p:nvSpPr>
        <p:spPr bwMode="auto">
          <a:xfrm>
            <a:off x="5978525" y="3824288"/>
            <a:ext cx="2403475" cy="871537"/>
          </a:xfrm>
          <a:prstGeom prst="roundRect">
            <a:avLst/>
          </a:prstGeom>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none" lIns="90000" tIns="46800" rIns="90000" bIns="46800" anchor="ctr"/>
          <a:lstStyle/>
          <a:p>
            <a:pPr algn="ctr">
              <a:defRPr/>
            </a:pPr>
            <a:r>
              <a:rPr kumimoji="0" lang="en-US" altLang="zh-TW" sz="2400" b="1" dirty="0">
                <a:solidFill>
                  <a:schemeClr val="tx1"/>
                </a:solidFill>
              </a:rPr>
              <a:t>QNAP</a:t>
            </a:r>
          </a:p>
          <a:p>
            <a:pPr algn="ctr">
              <a:defRPr/>
            </a:pPr>
            <a:r>
              <a:rPr kumimoji="0" lang="en-US" altLang="zh-TW" sz="1800" dirty="0">
                <a:solidFill>
                  <a:schemeClr val="tx1"/>
                </a:solidFill>
              </a:rPr>
              <a:t>2.7%</a:t>
            </a:r>
            <a:endParaRPr kumimoji="0" lang="zh-TW" altLang="en-US" dirty="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6"/>
          <p:cNvSpPr/>
          <p:nvPr/>
        </p:nvSpPr>
        <p:spPr>
          <a:xfrm>
            <a:off x="185736" y="149625"/>
            <a:ext cx="8958264" cy="830997"/>
          </a:xfrm>
          <a:prstGeom prst="rect">
            <a:avLst/>
          </a:prstGeom>
        </p:spPr>
        <p:txBody>
          <a:bodyPr>
            <a:spAutoFit/>
          </a:bodyPr>
          <a:lstStyle/>
          <a:p>
            <a:pPr algn="ctr">
              <a:defRPr/>
            </a:pPr>
            <a:r>
              <a:rPr kumimoji="0" lang="en-US" altLang="zh-TW" sz="4800" b="1" spc="50" dirty="0">
                <a:ln w="13500">
                  <a:solidFill>
                    <a:schemeClr val="accent1">
                      <a:shade val="2500"/>
                      <a:alpha val="6500"/>
                    </a:schemeClr>
                  </a:solidFill>
                  <a:prstDash val="solid"/>
                </a:ln>
                <a:solidFill>
                  <a:schemeClr val="bg1">
                    <a:alpha val="95000"/>
                  </a:schemeClr>
                </a:solidFill>
                <a:effectLst>
                  <a:innerShdw blurRad="50900" dist="38500" dir="13500000">
                    <a:srgbClr val="000000">
                      <a:alpha val="60000"/>
                    </a:srgbClr>
                  </a:innerShdw>
                </a:effectLst>
                <a:latin typeface="Calibri" pitchFamily="34" charset="0"/>
                <a:ea typeface="+mn-ea"/>
                <a:cs typeface="Arial" pitchFamily="34" charset="0"/>
              </a:rPr>
              <a:t>About QNAP Awards</a:t>
            </a:r>
          </a:p>
        </p:txBody>
      </p:sp>
      <p:sp>
        <p:nvSpPr>
          <p:cNvPr id="38914" name="文字方塊 166"/>
          <p:cNvSpPr txBox="1">
            <a:spLocks noChangeArrowheads="1"/>
          </p:cNvSpPr>
          <p:nvPr/>
        </p:nvSpPr>
        <p:spPr bwMode="auto">
          <a:xfrm>
            <a:off x="374650" y="1166813"/>
            <a:ext cx="8253413" cy="523875"/>
          </a:xfrm>
          <a:prstGeom prst="rect">
            <a:avLst/>
          </a:prstGeom>
          <a:noFill/>
          <a:ln w="9525">
            <a:noFill/>
            <a:miter lim="800000"/>
            <a:headEnd/>
            <a:tailEnd/>
          </a:ln>
        </p:spPr>
        <p:txBody>
          <a:bodyPr>
            <a:spAutoFit/>
          </a:bodyPr>
          <a:lstStyle/>
          <a:p>
            <a:r>
              <a:rPr kumimoji="0" lang="en-US" altLang="zh-TW" sz="2800" b="1">
                <a:solidFill>
                  <a:srgbClr val="2D1CAE"/>
                </a:solidFill>
                <a:latin typeface="Arial Black" pitchFamily="34" charset="0"/>
              </a:rPr>
              <a:t>QNAP</a:t>
            </a:r>
            <a:r>
              <a:rPr kumimoji="0" lang="en-US" altLang="zh-TW" sz="2800" b="1" i="1">
                <a:solidFill>
                  <a:srgbClr val="2D1CAE"/>
                </a:solidFill>
                <a:latin typeface="Arial Black" pitchFamily="34" charset="0"/>
              </a:rPr>
              <a:t> </a:t>
            </a:r>
            <a:r>
              <a:rPr kumimoji="0" lang="en-US" altLang="zh-TW" sz="2800" b="1" i="1">
                <a:latin typeface="Arial Black" pitchFamily="34" charset="0"/>
              </a:rPr>
              <a:t>VioStor NVR</a:t>
            </a:r>
            <a:r>
              <a:rPr kumimoji="0" lang="zh-TW" altLang="en-US" sz="2800" b="1" i="1">
                <a:latin typeface="Arial Black" pitchFamily="34" charset="0"/>
              </a:rPr>
              <a:t> </a:t>
            </a:r>
            <a:r>
              <a:rPr kumimoji="0" lang="en-US" altLang="zh-TW" sz="2400" b="1">
                <a:latin typeface="微軟正黑體" pitchFamily="34" charset="-120"/>
                <a:ea typeface="微軟正黑體" pitchFamily="34" charset="-120"/>
                <a:cs typeface="Calibri" pitchFamily="34" charset="0"/>
              </a:rPr>
              <a:t>Awards worldwide</a:t>
            </a:r>
            <a:endParaRPr kumimoji="0" lang="en-US" altLang="zh-TW" b="1">
              <a:latin typeface="微軟正黑體" pitchFamily="34" charset="-120"/>
              <a:ea typeface="微軟正黑體" pitchFamily="34" charset="-120"/>
              <a:cs typeface="Calibri" pitchFamily="34" charset="0"/>
            </a:endParaRPr>
          </a:p>
        </p:txBody>
      </p:sp>
      <p:sp>
        <p:nvSpPr>
          <p:cNvPr id="15" name="AutoShape 2"/>
          <p:cNvSpPr>
            <a:spLocks noChangeArrowheads="1"/>
          </p:cNvSpPr>
          <p:nvPr/>
        </p:nvSpPr>
        <p:spPr bwMode="auto">
          <a:xfrm>
            <a:off x="198438" y="1674813"/>
            <a:ext cx="8772525" cy="3144837"/>
          </a:xfrm>
          <a:prstGeom prst="roundRect">
            <a:avLst>
              <a:gd name="adj" fmla="val 6431"/>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defRPr/>
            </a:pPr>
            <a:endParaRPr kumimoji="0" lang="zh-TW" altLang="en-US" dirty="0">
              <a:latin typeface="Arial Unicode MS" pitchFamily="34" charset="-120"/>
              <a:ea typeface="Arial Unicode MS" pitchFamily="34" charset="-120"/>
            </a:endParaRPr>
          </a:p>
        </p:txBody>
      </p:sp>
      <p:grpSp>
        <p:nvGrpSpPr>
          <p:cNvPr id="38916" name="群組 2"/>
          <p:cNvGrpSpPr>
            <a:grpSpLocks/>
          </p:cNvGrpSpPr>
          <p:nvPr/>
        </p:nvGrpSpPr>
        <p:grpSpPr bwMode="auto">
          <a:xfrm>
            <a:off x="6481763" y="1776413"/>
            <a:ext cx="2290762" cy="2952750"/>
            <a:chOff x="6482040" y="1743402"/>
            <a:chExt cx="2290153" cy="2952328"/>
          </a:xfrm>
        </p:grpSpPr>
        <p:sp>
          <p:nvSpPr>
            <p:cNvPr id="17" name="文字方塊 48"/>
            <p:cNvSpPr txBox="1">
              <a:spLocks noChangeArrowheads="1"/>
            </p:cNvSpPr>
            <p:nvPr/>
          </p:nvSpPr>
          <p:spPr bwMode="auto">
            <a:xfrm>
              <a:off x="6482040" y="2600529"/>
              <a:ext cx="2290153" cy="831731"/>
            </a:xfrm>
            <a:prstGeom prst="rect">
              <a:avLst/>
            </a:prstGeom>
            <a:noFill/>
            <a:ln w="9525">
              <a:noFill/>
              <a:miter lim="800000"/>
              <a:headEnd/>
              <a:tailEnd/>
            </a:ln>
          </p:spPr>
          <p:txBody>
            <a:bodyPr>
              <a:spAutoFit/>
            </a:bodyPr>
            <a:lstStyle/>
            <a:p>
              <a:pPr algn="ctr">
                <a:defRPr/>
              </a:pPr>
              <a:r>
                <a:rPr kumimoji="0" lang="en-US" altLang="zh-TW" sz="1600" dirty="0">
                  <a:solidFill>
                    <a:srgbClr val="C00000"/>
                  </a:solidFill>
                  <a:latin typeface="+mj-lt"/>
                  <a:ea typeface="Arial Unicode MS" pitchFamily="34" charset="-120"/>
                </a:rPr>
                <a:t>InfoWorld's 2012 Technology of the Year Award winners </a:t>
              </a:r>
            </a:p>
          </p:txBody>
        </p:sp>
        <p:pic>
          <p:nvPicPr>
            <p:cNvPr id="38945" name="圖片 17" descr="slide_image_24-toy-2012-end.jpg"/>
            <p:cNvPicPr>
              <a:picLocks noChangeAspect="1"/>
            </p:cNvPicPr>
            <p:nvPr/>
          </p:nvPicPr>
          <p:blipFill>
            <a:blip r:embed="rId2"/>
            <a:srcRect/>
            <a:stretch>
              <a:fillRect/>
            </a:stretch>
          </p:blipFill>
          <p:spPr bwMode="auto">
            <a:xfrm>
              <a:off x="7053333" y="1743402"/>
              <a:ext cx="1147567" cy="863407"/>
            </a:xfrm>
            <a:prstGeom prst="rect">
              <a:avLst/>
            </a:prstGeom>
            <a:noFill/>
            <a:ln w="9525">
              <a:noFill/>
              <a:miter lim="800000"/>
              <a:headEnd/>
              <a:tailEnd/>
            </a:ln>
          </p:spPr>
        </p:pic>
        <p:pic>
          <p:nvPicPr>
            <p:cNvPr id="38946" name="圖片 18" descr="TS-659ProII_08.png"/>
            <p:cNvPicPr>
              <a:picLocks noChangeAspect="1"/>
            </p:cNvPicPr>
            <p:nvPr/>
          </p:nvPicPr>
          <p:blipFill>
            <a:blip r:embed="rId3"/>
            <a:srcRect/>
            <a:stretch>
              <a:fillRect/>
            </a:stretch>
          </p:blipFill>
          <p:spPr bwMode="auto">
            <a:xfrm>
              <a:off x="6976999" y="3426650"/>
              <a:ext cx="1300234" cy="936104"/>
            </a:xfrm>
            <a:prstGeom prst="rect">
              <a:avLst/>
            </a:prstGeom>
            <a:noFill/>
            <a:ln w="9525">
              <a:noFill/>
              <a:miter lim="800000"/>
              <a:headEnd/>
              <a:tailEnd/>
            </a:ln>
          </p:spPr>
        </p:pic>
        <p:sp>
          <p:nvSpPr>
            <p:cNvPr id="20" name="文字方塊 46"/>
            <p:cNvSpPr txBox="1">
              <a:spLocks noChangeArrowheads="1"/>
            </p:cNvSpPr>
            <p:nvPr/>
          </p:nvSpPr>
          <p:spPr bwMode="auto">
            <a:xfrm>
              <a:off x="6923248" y="4357640"/>
              <a:ext cx="1407738" cy="338090"/>
            </a:xfrm>
            <a:prstGeom prst="rect">
              <a:avLst/>
            </a:prstGeom>
            <a:noFill/>
            <a:ln w="9525">
              <a:noFill/>
              <a:miter lim="800000"/>
              <a:headEnd/>
              <a:tailEnd/>
            </a:ln>
          </p:spPr>
          <p:txBody>
            <a:bodyPr wrap="none">
              <a:spAutoFit/>
            </a:bodyPr>
            <a:lstStyle/>
            <a:p>
              <a:pPr algn="ctr">
                <a:defRPr/>
              </a:pPr>
              <a:r>
                <a:rPr kumimoji="0" lang="en-US" altLang="zh-TW" sz="1600" dirty="0">
                  <a:solidFill>
                    <a:sysClr val="windowText" lastClr="000000"/>
                  </a:solidFill>
                  <a:latin typeface="+mj-lt"/>
                  <a:ea typeface="Arial Unicode MS" pitchFamily="34" charset="-120"/>
                </a:rPr>
                <a:t>TS-659 Pro II</a:t>
              </a:r>
              <a:endParaRPr kumimoji="0" lang="zh-TW" altLang="en-US" sz="1600" dirty="0">
                <a:solidFill>
                  <a:sysClr val="windowText" lastClr="000000"/>
                </a:solidFill>
                <a:latin typeface="+mj-lt"/>
                <a:ea typeface="Arial Unicode MS" pitchFamily="34" charset="-120"/>
                <a:cs typeface="Verdana" pitchFamily="34" charset="0"/>
              </a:endParaRPr>
            </a:p>
          </p:txBody>
        </p:sp>
      </p:grpSp>
      <p:grpSp>
        <p:nvGrpSpPr>
          <p:cNvPr id="38917" name="群組 1"/>
          <p:cNvGrpSpPr>
            <a:grpSpLocks/>
          </p:cNvGrpSpPr>
          <p:nvPr/>
        </p:nvGrpSpPr>
        <p:grpSpPr bwMode="auto">
          <a:xfrm>
            <a:off x="369888" y="4819650"/>
            <a:ext cx="8404225" cy="1665288"/>
            <a:chOff x="-621846" y="4335692"/>
            <a:chExt cx="11693345" cy="2316871"/>
          </a:xfrm>
        </p:grpSpPr>
        <p:pic>
          <p:nvPicPr>
            <p:cNvPr id="38926" name="Picture 4" descr="http://www.qnap.com/images/awards/SSDreviewlogo_l.jpg"/>
            <p:cNvPicPr>
              <a:picLocks noChangeAspect="1" noChangeArrowheads="1"/>
            </p:cNvPicPr>
            <p:nvPr/>
          </p:nvPicPr>
          <p:blipFill>
            <a:blip r:embed="rId4"/>
            <a:srcRect/>
            <a:stretch>
              <a:fillRect/>
            </a:stretch>
          </p:blipFill>
          <p:spPr bwMode="auto">
            <a:xfrm>
              <a:off x="7668344" y="5559828"/>
              <a:ext cx="792088" cy="1005953"/>
            </a:xfrm>
            <a:prstGeom prst="rect">
              <a:avLst/>
            </a:prstGeom>
            <a:noFill/>
            <a:ln w="9525">
              <a:noFill/>
              <a:miter lim="800000"/>
              <a:headEnd/>
              <a:tailEnd/>
            </a:ln>
          </p:spPr>
        </p:pic>
        <p:pic>
          <p:nvPicPr>
            <p:cNvPr id="38927" name="Picture 6" descr="http://www.qnap.com/images/awards/BenchMarkReviewslogo01_l.jpg"/>
            <p:cNvPicPr>
              <a:picLocks noChangeAspect="1" noChangeArrowheads="1"/>
            </p:cNvPicPr>
            <p:nvPr/>
          </p:nvPicPr>
          <p:blipFill>
            <a:blip r:embed="rId5"/>
            <a:srcRect/>
            <a:stretch>
              <a:fillRect/>
            </a:stretch>
          </p:blipFill>
          <p:spPr bwMode="auto">
            <a:xfrm>
              <a:off x="5972433" y="5919868"/>
              <a:ext cx="1449107" cy="420241"/>
            </a:xfrm>
            <a:prstGeom prst="rect">
              <a:avLst/>
            </a:prstGeom>
            <a:noFill/>
            <a:ln w="9525">
              <a:noFill/>
              <a:miter lim="800000"/>
              <a:headEnd/>
              <a:tailEnd/>
            </a:ln>
          </p:spPr>
        </p:pic>
        <p:pic>
          <p:nvPicPr>
            <p:cNvPr id="38928" name="Picture 8" descr="http://www.qnap.com/images/awards/v3_100x100.jpg"/>
            <p:cNvPicPr>
              <a:picLocks noChangeAspect="1" noChangeArrowheads="1"/>
            </p:cNvPicPr>
            <p:nvPr/>
          </p:nvPicPr>
          <p:blipFill>
            <a:blip r:embed="rId6"/>
            <a:srcRect/>
            <a:stretch>
              <a:fillRect/>
            </a:stretch>
          </p:blipFill>
          <p:spPr bwMode="auto">
            <a:xfrm>
              <a:off x="4644008" y="5631836"/>
              <a:ext cx="952500" cy="952500"/>
            </a:xfrm>
            <a:prstGeom prst="rect">
              <a:avLst/>
            </a:prstGeom>
            <a:noFill/>
            <a:ln w="9525">
              <a:noFill/>
              <a:miter lim="800000"/>
              <a:headEnd/>
              <a:tailEnd/>
            </a:ln>
          </p:spPr>
        </p:pic>
        <p:pic>
          <p:nvPicPr>
            <p:cNvPr id="38929" name="Picture 10" descr="http://www.qnap.com/images/awards/idg_100x100.jpg"/>
            <p:cNvPicPr>
              <a:picLocks noChangeAspect="1" noChangeArrowheads="1"/>
            </p:cNvPicPr>
            <p:nvPr/>
          </p:nvPicPr>
          <p:blipFill>
            <a:blip r:embed="rId7"/>
            <a:srcRect/>
            <a:stretch>
              <a:fillRect/>
            </a:stretch>
          </p:blipFill>
          <p:spPr bwMode="auto">
            <a:xfrm>
              <a:off x="3203848" y="5487820"/>
              <a:ext cx="952500" cy="952500"/>
            </a:xfrm>
            <a:prstGeom prst="rect">
              <a:avLst/>
            </a:prstGeom>
            <a:noFill/>
            <a:ln w="9525">
              <a:noFill/>
              <a:miter lim="800000"/>
              <a:headEnd/>
              <a:tailEnd/>
            </a:ln>
          </p:spPr>
        </p:pic>
        <p:pic>
          <p:nvPicPr>
            <p:cNvPr id="38930" name="Picture 12" descr="http://www.qnap.com/images/awards/micro_100x100.jpg"/>
            <p:cNvPicPr>
              <a:picLocks noChangeAspect="1" noChangeArrowheads="1"/>
            </p:cNvPicPr>
            <p:nvPr/>
          </p:nvPicPr>
          <p:blipFill>
            <a:blip r:embed="rId8"/>
            <a:srcRect/>
            <a:stretch>
              <a:fillRect/>
            </a:stretch>
          </p:blipFill>
          <p:spPr bwMode="auto">
            <a:xfrm>
              <a:off x="1907704" y="5559828"/>
              <a:ext cx="952500" cy="952500"/>
            </a:xfrm>
            <a:prstGeom prst="rect">
              <a:avLst/>
            </a:prstGeom>
            <a:noFill/>
            <a:ln w="9525">
              <a:noFill/>
              <a:miter lim="800000"/>
              <a:headEnd/>
              <a:tailEnd/>
            </a:ln>
          </p:spPr>
        </p:pic>
        <p:pic>
          <p:nvPicPr>
            <p:cNvPr id="38931" name="Picture 14" descr="http://www.qnap.com/images/awards/pcwelt_100x100.jpg"/>
            <p:cNvPicPr>
              <a:picLocks noChangeAspect="1" noChangeArrowheads="1"/>
            </p:cNvPicPr>
            <p:nvPr/>
          </p:nvPicPr>
          <p:blipFill>
            <a:blip r:embed="rId9"/>
            <a:srcRect/>
            <a:stretch>
              <a:fillRect/>
            </a:stretch>
          </p:blipFill>
          <p:spPr bwMode="auto">
            <a:xfrm>
              <a:off x="539552" y="5631834"/>
              <a:ext cx="952500" cy="952500"/>
            </a:xfrm>
            <a:prstGeom prst="rect">
              <a:avLst/>
            </a:prstGeom>
            <a:noFill/>
            <a:ln w="9525">
              <a:noFill/>
              <a:miter lim="800000"/>
              <a:headEnd/>
              <a:tailEnd/>
            </a:ln>
          </p:spPr>
        </p:pic>
        <p:pic>
          <p:nvPicPr>
            <p:cNvPr id="38932" name="Picture 16" descr="http://www.qnap.com/images/awards/speedaw_100x100.jpg"/>
            <p:cNvPicPr>
              <a:picLocks noChangeAspect="1" noChangeArrowheads="1"/>
            </p:cNvPicPr>
            <p:nvPr/>
          </p:nvPicPr>
          <p:blipFill>
            <a:blip r:embed="rId10"/>
            <a:srcRect/>
            <a:stretch>
              <a:fillRect/>
            </a:stretch>
          </p:blipFill>
          <p:spPr bwMode="auto">
            <a:xfrm>
              <a:off x="7668344" y="4551716"/>
              <a:ext cx="952500" cy="952500"/>
            </a:xfrm>
            <a:prstGeom prst="rect">
              <a:avLst/>
            </a:prstGeom>
            <a:noFill/>
            <a:ln w="9525">
              <a:noFill/>
              <a:miter lim="800000"/>
              <a:headEnd/>
              <a:tailEnd/>
            </a:ln>
          </p:spPr>
        </p:pic>
        <p:pic>
          <p:nvPicPr>
            <p:cNvPr id="38933" name="Picture 18" descr="http://www.qnap.com/images/awards/59hardware_100x100.jpg"/>
            <p:cNvPicPr>
              <a:picLocks noChangeAspect="1" noChangeArrowheads="1"/>
            </p:cNvPicPr>
            <p:nvPr/>
          </p:nvPicPr>
          <p:blipFill>
            <a:blip r:embed="rId11"/>
            <a:srcRect/>
            <a:stretch>
              <a:fillRect/>
            </a:stretch>
          </p:blipFill>
          <p:spPr bwMode="auto">
            <a:xfrm>
              <a:off x="6228184" y="4551716"/>
              <a:ext cx="952500" cy="952500"/>
            </a:xfrm>
            <a:prstGeom prst="rect">
              <a:avLst/>
            </a:prstGeom>
            <a:noFill/>
            <a:ln w="9525">
              <a:noFill/>
              <a:miter lim="800000"/>
              <a:headEnd/>
              <a:tailEnd/>
            </a:ln>
          </p:spPr>
        </p:pic>
        <p:pic>
          <p:nvPicPr>
            <p:cNvPr id="38934" name="Picture 20" descr="http://www.qnap.com/images/awards/wired_100x100.jpg"/>
            <p:cNvPicPr>
              <a:picLocks noChangeAspect="1" noChangeArrowheads="1"/>
            </p:cNvPicPr>
            <p:nvPr/>
          </p:nvPicPr>
          <p:blipFill>
            <a:blip r:embed="rId12"/>
            <a:srcRect/>
            <a:stretch>
              <a:fillRect/>
            </a:stretch>
          </p:blipFill>
          <p:spPr bwMode="auto">
            <a:xfrm>
              <a:off x="4355976" y="4335692"/>
              <a:ext cx="1528564" cy="1528564"/>
            </a:xfrm>
            <a:prstGeom prst="rect">
              <a:avLst/>
            </a:prstGeom>
            <a:noFill/>
            <a:ln w="9525">
              <a:noFill/>
              <a:miter lim="800000"/>
              <a:headEnd/>
              <a:tailEnd/>
            </a:ln>
          </p:spPr>
        </p:pic>
        <p:pic>
          <p:nvPicPr>
            <p:cNvPr id="38935" name="Picture 22" descr="http://www.qnap.com/images/awards/infoworld_100x100.jpg"/>
            <p:cNvPicPr>
              <a:picLocks noChangeAspect="1" noChangeArrowheads="1"/>
            </p:cNvPicPr>
            <p:nvPr/>
          </p:nvPicPr>
          <p:blipFill>
            <a:blip r:embed="rId13"/>
            <a:srcRect/>
            <a:stretch>
              <a:fillRect/>
            </a:stretch>
          </p:blipFill>
          <p:spPr bwMode="auto">
            <a:xfrm>
              <a:off x="3203848" y="4551716"/>
              <a:ext cx="952500" cy="952500"/>
            </a:xfrm>
            <a:prstGeom prst="rect">
              <a:avLst/>
            </a:prstGeom>
            <a:noFill/>
            <a:ln w="9525">
              <a:noFill/>
              <a:miter lim="800000"/>
              <a:headEnd/>
              <a:tailEnd/>
            </a:ln>
          </p:spPr>
        </p:pic>
        <p:pic>
          <p:nvPicPr>
            <p:cNvPr id="38936" name="Picture 24" descr="http://www.qnap.com/images/awards/lechoix_100x100.jpg"/>
            <p:cNvPicPr>
              <a:picLocks noChangeAspect="1" noChangeArrowheads="1"/>
            </p:cNvPicPr>
            <p:nvPr/>
          </p:nvPicPr>
          <p:blipFill>
            <a:blip r:embed="rId14"/>
            <a:srcRect/>
            <a:stretch>
              <a:fillRect/>
            </a:stretch>
          </p:blipFill>
          <p:spPr bwMode="auto">
            <a:xfrm>
              <a:off x="1907704" y="4551716"/>
              <a:ext cx="952500" cy="952500"/>
            </a:xfrm>
            <a:prstGeom prst="rect">
              <a:avLst/>
            </a:prstGeom>
            <a:noFill/>
            <a:ln w="9525">
              <a:noFill/>
              <a:miter lim="800000"/>
              <a:headEnd/>
              <a:tailEnd/>
            </a:ln>
          </p:spPr>
        </p:pic>
        <p:pic>
          <p:nvPicPr>
            <p:cNvPr id="38937" name="Picture 26" descr="http://www.qnap.com/images/awards/xbit_100x100.jpg"/>
            <p:cNvPicPr>
              <a:picLocks noChangeAspect="1" noChangeArrowheads="1"/>
            </p:cNvPicPr>
            <p:nvPr/>
          </p:nvPicPr>
          <p:blipFill>
            <a:blip r:embed="rId15"/>
            <a:srcRect/>
            <a:stretch>
              <a:fillRect/>
            </a:stretch>
          </p:blipFill>
          <p:spPr bwMode="auto">
            <a:xfrm>
              <a:off x="539552" y="4679334"/>
              <a:ext cx="952500" cy="952500"/>
            </a:xfrm>
            <a:prstGeom prst="rect">
              <a:avLst/>
            </a:prstGeom>
            <a:noFill/>
            <a:ln w="9525">
              <a:noFill/>
              <a:miter lim="800000"/>
              <a:headEnd/>
              <a:tailEnd/>
            </a:ln>
          </p:spPr>
        </p:pic>
        <p:pic>
          <p:nvPicPr>
            <p:cNvPr id="38938" name="Picture 28" descr="http://www.qnap.com/images/awards/tecchannel_100x100.jpg"/>
            <p:cNvPicPr>
              <a:picLocks noChangeAspect="1" noChangeArrowheads="1"/>
            </p:cNvPicPr>
            <p:nvPr/>
          </p:nvPicPr>
          <p:blipFill>
            <a:blip r:embed="rId16"/>
            <a:srcRect/>
            <a:stretch>
              <a:fillRect/>
            </a:stretch>
          </p:blipFill>
          <p:spPr bwMode="auto">
            <a:xfrm>
              <a:off x="8970966" y="4551716"/>
              <a:ext cx="952500" cy="952500"/>
            </a:xfrm>
            <a:prstGeom prst="rect">
              <a:avLst/>
            </a:prstGeom>
            <a:noFill/>
            <a:ln w="9525">
              <a:noFill/>
              <a:miter lim="800000"/>
              <a:headEnd/>
              <a:tailEnd/>
            </a:ln>
          </p:spPr>
        </p:pic>
        <p:pic>
          <p:nvPicPr>
            <p:cNvPr id="38939" name="Picture 30" descr="http://www.qnap.com/images/awards/muycomputer_100x100.jpg"/>
            <p:cNvPicPr>
              <a:picLocks noChangeAspect="1" noChangeArrowheads="1"/>
            </p:cNvPicPr>
            <p:nvPr/>
          </p:nvPicPr>
          <p:blipFill>
            <a:blip r:embed="rId17"/>
            <a:srcRect/>
            <a:stretch>
              <a:fillRect/>
            </a:stretch>
          </p:blipFill>
          <p:spPr bwMode="auto">
            <a:xfrm>
              <a:off x="10118999" y="5683710"/>
              <a:ext cx="952500" cy="952500"/>
            </a:xfrm>
            <a:prstGeom prst="rect">
              <a:avLst/>
            </a:prstGeom>
            <a:noFill/>
            <a:ln w="9525">
              <a:noFill/>
              <a:miter lim="800000"/>
              <a:headEnd/>
              <a:tailEnd/>
            </a:ln>
          </p:spPr>
        </p:pic>
        <p:pic>
          <p:nvPicPr>
            <p:cNvPr id="38940" name="Picture 32" descr="http://www.qnap.com/images/awards/watchsor_100x100.jpg"/>
            <p:cNvPicPr>
              <a:picLocks noChangeAspect="1" noChangeArrowheads="1"/>
            </p:cNvPicPr>
            <p:nvPr/>
          </p:nvPicPr>
          <p:blipFill>
            <a:blip r:embed="rId18"/>
            <a:srcRect/>
            <a:stretch>
              <a:fillRect/>
            </a:stretch>
          </p:blipFill>
          <p:spPr bwMode="auto">
            <a:xfrm>
              <a:off x="8891096" y="5700063"/>
              <a:ext cx="952500" cy="952500"/>
            </a:xfrm>
            <a:prstGeom prst="rect">
              <a:avLst/>
            </a:prstGeom>
            <a:noFill/>
            <a:ln w="9525">
              <a:noFill/>
              <a:miter lim="800000"/>
              <a:headEnd/>
              <a:tailEnd/>
            </a:ln>
          </p:spPr>
        </p:pic>
        <p:pic>
          <p:nvPicPr>
            <p:cNvPr id="38941" name="Picture 36" descr="http://www.qnap.com/images/awards/computerhoy_l.png"/>
            <p:cNvPicPr>
              <a:picLocks noChangeAspect="1" noChangeArrowheads="1"/>
            </p:cNvPicPr>
            <p:nvPr/>
          </p:nvPicPr>
          <p:blipFill>
            <a:blip r:embed="rId19"/>
            <a:srcRect/>
            <a:stretch>
              <a:fillRect/>
            </a:stretch>
          </p:blipFill>
          <p:spPr bwMode="auto">
            <a:xfrm>
              <a:off x="10199205" y="4643825"/>
              <a:ext cx="792088" cy="1009913"/>
            </a:xfrm>
            <a:prstGeom prst="rect">
              <a:avLst/>
            </a:prstGeom>
            <a:noFill/>
            <a:ln w="9525">
              <a:noFill/>
              <a:miter lim="800000"/>
              <a:headEnd/>
              <a:tailEnd/>
            </a:ln>
          </p:spPr>
        </p:pic>
        <p:pic>
          <p:nvPicPr>
            <p:cNvPr id="38942" name="Picture 38" descr="http://www.qnap.com/images/awards/2011pcworld_l.jpg"/>
            <p:cNvPicPr>
              <a:picLocks noChangeAspect="1" noChangeArrowheads="1"/>
            </p:cNvPicPr>
            <p:nvPr/>
          </p:nvPicPr>
          <p:blipFill>
            <a:blip r:embed="rId20"/>
            <a:srcRect/>
            <a:stretch>
              <a:fillRect/>
            </a:stretch>
          </p:blipFill>
          <p:spPr bwMode="auto">
            <a:xfrm>
              <a:off x="-621846" y="5653738"/>
              <a:ext cx="952500" cy="952500"/>
            </a:xfrm>
            <a:prstGeom prst="rect">
              <a:avLst/>
            </a:prstGeom>
            <a:noFill/>
            <a:ln w="9525">
              <a:noFill/>
              <a:miter lim="800000"/>
              <a:headEnd/>
              <a:tailEnd/>
            </a:ln>
          </p:spPr>
        </p:pic>
        <p:pic>
          <p:nvPicPr>
            <p:cNvPr id="38943" name="圖片 38" descr="獎盃.png"/>
            <p:cNvPicPr>
              <a:picLocks noChangeAspect="1"/>
            </p:cNvPicPr>
            <p:nvPr/>
          </p:nvPicPr>
          <p:blipFill>
            <a:blip r:embed="rId21"/>
            <a:srcRect/>
            <a:stretch>
              <a:fillRect/>
            </a:stretch>
          </p:blipFill>
          <p:spPr bwMode="auto">
            <a:xfrm>
              <a:off x="-550378" y="4416485"/>
              <a:ext cx="924333" cy="1143343"/>
            </a:xfrm>
            <a:prstGeom prst="rect">
              <a:avLst/>
            </a:prstGeom>
            <a:noFill/>
            <a:ln w="9525">
              <a:noFill/>
              <a:miter lim="800000"/>
              <a:headEnd/>
              <a:tailEnd/>
            </a:ln>
          </p:spPr>
        </p:pic>
      </p:grpSp>
      <p:grpSp>
        <p:nvGrpSpPr>
          <p:cNvPr id="38918" name="群組 4"/>
          <p:cNvGrpSpPr>
            <a:grpSpLocks/>
          </p:cNvGrpSpPr>
          <p:nvPr/>
        </p:nvGrpSpPr>
        <p:grpSpPr bwMode="auto">
          <a:xfrm>
            <a:off x="3954463" y="1776413"/>
            <a:ext cx="2411412" cy="2952750"/>
            <a:chOff x="3172552" y="1776652"/>
            <a:chExt cx="2411760" cy="2952328"/>
          </a:xfrm>
        </p:grpSpPr>
        <p:pic>
          <p:nvPicPr>
            <p:cNvPr id="38922" name="圖片 15" descr="Secutech Award 2012.jpg"/>
            <p:cNvPicPr>
              <a:picLocks noChangeAspect="1"/>
            </p:cNvPicPr>
            <p:nvPr/>
          </p:nvPicPr>
          <p:blipFill>
            <a:blip r:embed="rId22"/>
            <a:srcRect/>
            <a:stretch>
              <a:fillRect/>
            </a:stretch>
          </p:blipFill>
          <p:spPr bwMode="auto">
            <a:xfrm>
              <a:off x="3851248" y="1776652"/>
              <a:ext cx="1054369" cy="1043173"/>
            </a:xfrm>
            <a:prstGeom prst="rect">
              <a:avLst/>
            </a:prstGeom>
            <a:noFill/>
            <a:ln w="9525">
              <a:noFill/>
              <a:miter lim="800000"/>
              <a:headEnd/>
              <a:tailEnd/>
            </a:ln>
          </p:spPr>
        </p:pic>
        <p:sp>
          <p:nvSpPr>
            <p:cNvPr id="40" name="文字方塊 48"/>
            <p:cNvSpPr txBox="1">
              <a:spLocks noChangeArrowheads="1"/>
            </p:cNvSpPr>
            <p:nvPr/>
          </p:nvSpPr>
          <p:spPr bwMode="auto">
            <a:xfrm>
              <a:off x="3172552" y="2898854"/>
              <a:ext cx="2411760" cy="830144"/>
            </a:xfrm>
            <a:prstGeom prst="rect">
              <a:avLst/>
            </a:prstGeom>
            <a:noFill/>
            <a:ln w="9525">
              <a:noFill/>
              <a:miter lim="800000"/>
              <a:headEnd/>
              <a:tailEnd/>
            </a:ln>
          </p:spPr>
          <p:txBody>
            <a:bodyPr>
              <a:spAutoFit/>
            </a:bodyPr>
            <a:lstStyle/>
            <a:p>
              <a:pPr algn="ctr">
                <a:defRPr/>
              </a:pPr>
              <a:r>
                <a:rPr kumimoji="0" lang="en-US" altLang="zh-TW" sz="1600" dirty="0">
                  <a:solidFill>
                    <a:srgbClr val="C00000"/>
                  </a:solidFill>
                  <a:latin typeface="+mj-lt"/>
                  <a:ea typeface="Arial Unicode MS" pitchFamily="34" charset="-120"/>
                </a:rPr>
                <a:t>NVR Excellence Awards</a:t>
              </a:r>
              <a:br>
                <a:rPr kumimoji="0" lang="en-US" altLang="zh-TW" sz="1600" dirty="0">
                  <a:solidFill>
                    <a:srgbClr val="C00000"/>
                  </a:solidFill>
                  <a:latin typeface="+mj-lt"/>
                  <a:ea typeface="Arial Unicode MS" pitchFamily="34" charset="-120"/>
                </a:rPr>
              </a:br>
              <a:r>
                <a:rPr kumimoji="0" lang="en-US" altLang="zh-TW" sz="1600" dirty="0">
                  <a:solidFill>
                    <a:srgbClr val="C00000"/>
                  </a:solidFill>
                  <a:latin typeface="+mj-lt"/>
                  <a:ea typeface="Arial Unicode MS" pitchFamily="34" charset="-120"/>
                </a:rPr>
                <a:t>in 2012 </a:t>
              </a:r>
              <a:r>
                <a:rPr kumimoji="0" lang="en-US" altLang="zh-TW" sz="1600" dirty="0" err="1">
                  <a:solidFill>
                    <a:srgbClr val="C00000"/>
                  </a:solidFill>
                  <a:latin typeface="+mj-lt"/>
                  <a:ea typeface="Arial Unicode MS" pitchFamily="34" charset="-120"/>
                </a:rPr>
                <a:t>Secutech</a:t>
              </a:r>
              <a:r>
                <a:rPr kumimoji="0" lang="en-US" altLang="zh-TW" sz="1600" dirty="0">
                  <a:solidFill>
                    <a:srgbClr val="C00000"/>
                  </a:solidFill>
                  <a:latin typeface="+mj-lt"/>
                  <a:ea typeface="Arial Unicode MS" pitchFamily="34" charset="-120"/>
                </a:rPr>
                <a:t> Awards Contest</a:t>
              </a:r>
            </a:p>
          </p:txBody>
        </p:sp>
        <p:pic>
          <p:nvPicPr>
            <p:cNvPr id="38924" name="Picture 2" descr="1"/>
            <p:cNvPicPr>
              <a:picLocks noChangeAspect="1" noChangeArrowheads="1"/>
            </p:cNvPicPr>
            <p:nvPr/>
          </p:nvPicPr>
          <p:blipFill>
            <a:blip r:embed="rId23"/>
            <a:srcRect/>
            <a:stretch>
              <a:fillRect/>
            </a:stretch>
          </p:blipFill>
          <p:spPr bwMode="auto">
            <a:xfrm>
              <a:off x="3192570" y="3807854"/>
              <a:ext cx="2371725" cy="504056"/>
            </a:xfrm>
            <a:prstGeom prst="rect">
              <a:avLst/>
            </a:prstGeom>
            <a:noFill/>
            <a:ln w="9525">
              <a:noFill/>
              <a:miter lim="800000"/>
              <a:headEnd/>
              <a:tailEnd/>
            </a:ln>
          </p:spPr>
        </p:pic>
        <p:sp>
          <p:nvSpPr>
            <p:cNvPr id="42" name="文字方塊 46"/>
            <p:cNvSpPr txBox="1">
              <a:spLocks noChangeArrowheads="1"/>
            </p:cNvSpPr>
            <p:nvPr/>
          </p:nvSpPr>
          <p:spPr bwMode="auto">
            <a:xfrm>
              <a:off x="3426589" y="4390890"/>
              <a:ext cx="1903687" cy="338090"/>
            </a:xfrm>
            <a:prstGeom prst="rect">
              <a:avLst/>
            </a:prstGeom>
            <a:noFill/>
            <a:ln w="9525">
              <a:noFill/>
              <a:miter lim="800000"/>
              <a:headEnd/>
              <a:tailEnd/>
            </a:ln>
          </p:spPr>
          <p:txBody>
            <a:bodyPr wrap="none">
              <a:spAutoFit/>
            </a:bodyPr>
            <a:lstStyle/>
            <a:p>
              <a:pPr algn="ctr">
                <a:defRPr/>
              </a:pPr>
              <a:r>
                <a:rPr kumimoji="0" lang="en-US" altLang="zh-TW" sz="1600" dirty="0">
                  <a:solidFill>
                    <a:sysClr val="windowText" lastClr="000000"/>
                  </a:solidFill>
                  <a:latin typeface="+mj-lt"/>
                  <a:ea typeface="Arial Unicode MS" pitchFamily="34" charset="-120"/>
                  <a:cs typeface="Verdana" pitchFamily="34" charset="0"/>
                </a:rPr>
                <a:t>VS-12164URP</a:t>
              </a:r>
              <a:r>
                <a:rPr kumimoji="0" lang="zh-TW" altLang="en-US" sz="1600" dirty="0">
                  <a:solidFill>
                    <a:sysClr val="windowText" lastClr="000000"/>
                  </a:solidFill>
                  <a:latin typeface="+mj-lt"/>
                  <a:ea typeface="Arial Unicode MS" pitchFamily="34" charset="-120"/>
                  <a:cs typeface="Verdana" pitchFamily="34" charset="0"/>
                </a:rPr>
                <a:t> </a:t>
              </a:r>
              <a:r>
                <a:rPr kumimoji="0" lang="en-US" altLang="zh-TW" sz="1600" dirty="0">
                  <a:solidFill>
                    <a:sysClr val="windowText" lastClr="000000"/>
                  </a:solidFill>
                  <a:latin typeface="+mj-lt"/>
                  <a:ea typeface="Arial Unicode MS" pitchFamily="34" charset="-120"/>
                  <a:cs typeface="Verdana" pitchFamily="34" charset="0"/>
                </a:rPr>
                <a:t>Pro</a:t>
              </a:r>
              <a:endParaRPr kumimoji="0" lang="zh-TW" altLang="en-US" sz="1600" dirty="0">
                <a:solidFill>
                  <a:sysClr val="windowText" lastClr="000000"/>
                </a:solidFill>
                <a:latin typeface="+mj-lt"/>
                <a:ea typeface="Arial Unicode MS" pitchFamily="34" charset="-120"/>
                <a:cs typeface="Verdana" pitchFamily="34" charset="0"/>
              </a:endParaRPr>
            </a:p>
          </p:txBody>
        </p:sp>
      </p:grpSp>
      <p:sp>
        <p:nvSpPr>
          <p:cNvPr id="44" name="文字方塊 48"/>
          <p:cNvSpPr txBox="1">
            <a:spLocks noChangeArrowheads="1"/>
          </p:cNvSpPr>
          <p:nvPr/>
        </p:nvSpPr>
        <p:spPr bwMode="auto">
          <a:xfrm>
            <a:off x="636588" y="4079875"/>
            <a:ext cx="3021012" cy="522288"/>
          </a:xfrm>
          <a:prstGeom prst="rect">
            <a:avLst/>
          </a:prstGeom>
          <a:noFill/>
          <a:ln w="9525">
            <a:noFill/>
            <a:miter lim="800000"/>
            <a:headEnd/>
            <a:tailEnd/>
          </a:ln>
        </p:spPr>
        <p:txBody>
          <a:bodyPr>
            <a:spAutoFit/>
          </a:bodyPr>
          <a:lstStyle/>
          <a:p>
            <a:pPr algn="ctr">
              <a:defRPr/>
            </a:pPr>
            <a:r>
              <a:rPr kumimoji="0" lang="en-US" altLang="zh-TW" sz="1400" b="1" dirty="0">
                <a:solidFill>
                  <a:srgbClr val="C00000"/>
                </a:solidFill>
                <a:latin typeface="+mj-lt"/>
                <a:ea typeface="Arial Unicode MS" pitchFamily="34" charset="-120"/>
              </a:rPr>
              <a:t>NVR Excellence Awards</a:t>
            </a:r>
            <a:br>
              <a:rPr kumimoji="0" lang="en-US" altLang="zh-TW" sz="1400" b="1" dirty="0">
                <a:solidFill>
                  <a:srgbClr val="C00000"/>
                </a:solidFill>
                <a:latin typeface="+mj-lt"/>
                <a:ea typeface="Arial Unicode MS" pitchFamily="34" charset="-120"/>
              </a:rPr>
            </a:br>
            <a:r>
              <a:rPr kumimoji="0" lang="en-US" altLang="zh-TW" sz="1400" b="1" dirty="0">
                <a:solidFill>
                  <a:srgbClr val="C00000"/>
                </a:solidFill>
                <a:latin typeface="+mj-lt"/>
                <a:ea typeface="Arial Unicode MS" pitchFamily="34" charset="-120"/>
              </a:rPr>
              <a:t>in 2013 </a:t>
            </a:r>
            <a:r>
              <a:rPr kumimoji="0" lang="en-US" altLang="zh-TW" sz="1400" b="1" dirty="0" err="1">
                <a:solidFill>
                  <a:srgbClr val="C00000"/>
                </a:solidFill>
                <a:latin typeface="+mj-lt"/>
                <a:ea typeface="Arial Unicode MS" pitchFamily="34" charset="-120"/>
              </a:rPr>
              <a:t>Secutech</a:t>
            </a:r>
            <a:r>
              <a:rPr kumimoji="0" lang="en-US" altLang="zh-TW" sz="1400" b="1" dirty="0">
                <a:solidFill>
                  <a:srgbClr val="C00000"/>
                </a:solidFill>
                <a:latin typeface="+mj-lt"/>
                <a:ea typeface="Arial Unicode MS" pitchFamily="34" charset="-120"/>
              </a:rPr>
              <a:t> Awards Contest</a:t>
            </a:r>
          </a:p>
        </p:txBody>
      </p:sp>
      <p:pic>
        <p:nvPicPr>
          <p:cNvPr id="38920" name="圖片 44"/>
          <p:cNvPicPr>
            <a:picLocks noChangeAspect="1"/>
          </p:cNvPicPr>
          <p:nvPr/>
        </p:nvPicPr>
        <p:blipFill>
          <a:blip r:embed="rId24"/>
          <a:srcRect l="27885" t="6825" r="14230" b="4800"/>
          <a:stretch>
            <a:fillRect/>
          </a:stretch>
        </p:blipFill>
        <p:spPr bwMode="auto">
          <a:xfrm>
            <a:off x="307975" y="1873250"/>
            <a:ext cx="1793875" cy="2054225"/>
          </a:xfrm>
          <a:prstGeom prst="rect">
            <a:avLst/>
          </a:prstGeom>
          <a:noFill/>
          <a:ln w="9525">
            <a:noFill/>
            <a:miter lim="800000"/>
            <a:headEnd/>
            <a:tailEnd/>
          </a:ln>
        </p:spPr>
      </p:pic>
      <p:pic>
        <p:nvPicPr>
          <p:cNvPr id="38921" name="Picture 2" descr="http://files.qnap.com/news/newsreview/2013_NVRWinner.jpg"/>
          <p:cNvPicPr>
            <a:picLocks noChangeAspect="1" noChangeArrowheads="1"/>
          </p:cNvPicPr>
          <p:nvPr/>
        </p:nvPicPr>
        <p:blipFill>
          <a:blip r:embed="rId25">
            <a:clrChange>
              <a:clrFrom>
                <a:srgbClr val="FFFFFF"/>
              </a:clrFrom>
              <a:clrTo>
                <a:srgbClr val="FFFFFF">
                  <a:alpha val="0"/>
                </a:srgbClr>
              </a:clrTo>
            </a:clrChange>
          </a:blip>
          <a:srcRect/>
          <a:stretch>
            <a:fillRect/>
          </a:stretch>
        </p:blipFill>
        <p:spPr bwMode="auto">
          <a:xfrm>
            <a:off x="2144713" y="2030413"/>
            <a:ext cx="1658937" cy="1579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圖片 13" descr="LOGO-QNAP Security.png"/>
          <p:cNvPicPr>
            <a:picLocks noChangeAspect="1" noChangeArrowheads="1"/>
          </p:cNvPicPr>
          <p:nvPr/>
        </p:nvPicPr>
        <p:blipFill>
          <a:blip r:embed="rId3"/>
          <a:srcRect/>
          <a:stretch>
            <a:fillRect/>
          </a:stretch>
        </p:blipFill>
        <p:spPr bwMode="auto">
          <a:xfrm>
            <a:off x="1182688" y="685800"/>
            <a:ext cx="2141537" cy="765175"/>
          </a:xfrm>
          <a:prstGeom prst="rect">
            <a:avLst/>
          </a:prstGeom>
          <a:noFill/>
          <a:ln w="9525">
            <a:noFill/>
            <a:miter lim="800000"/>
            <a:headEnd/>
            <a:tailEnd/>
          </a:ln>
        </p:spPr>
      </p:pic>
      <p:sp>
        <p:nvSpPr>
          <p:cNvPr id="8" name="TextBox 7"/>
          <p:cNvSpPr txBox="1"/>
          <p:nvPr/>
        </p:nvSpPr>
        <p:spPr>
          <a:xfrm>
            <a:off x="1184055" y="2064955"/>
            <a:ext cx="5800069" cy="2123658"/>
          </a:xfrm>
          <a:prstGeom prst="rect">
            <a:avLst/>
          </a:prstGeom>
          <a:noFill/>
        </p:spPr>
        <p:txBody>
          <a:bodyPr>
            <a:spAutoFit/>
          </a:bodyPr>
          <a:lstStyle/>
          <a:p>
            <a:pPr>
              <a:defRPr/>
            </a:pPr>
            <a:r>
              <a:rPr kumimoji="0" lang="en-US" altLang="zh-TW"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rPr>
              <a:t>2</a:t>
            </a:r>
            <a:r>
              <a:rPr kumimoji="0" lang="sl-SI" altLang="zh-TW"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rPr>
              <a:t>. </a:t>
            </a:r>
            <a:r>
              <a:rPr kumimoji="0" lang="en-US" altLang="zh-TW"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rPr>
              <a:t>Why</a:t>
            </a:r>
            <a:r>
              <a:rPr kumimoji="0" lang="sl-SI" altLang="zh-TW"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rPr>
              <a:t> QNAP </a:t>
            </a:r>
            <a:r>
              <a:rPr kumimoji="0" lang="en-US" altLang="zh-TW"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rPr>
              <a:t/>
            </a:r>
            <a:br>
              <a:rPr kumimoji="0" lang="en-US" altLang="zh-TW"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rPr>
            </a:br>
            <a:r>
              <a:rPr kumimoji="0" lang="en-US" altLang="zh-TW"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rPr>
              <a:t>VioStor </a:t>
            </a:r>
            <a:r>
              <a:rPr kumimoji="0" lang="sl-SI" altLang="zh-TW"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rPr>
              <a:t>NVR?</a:t>
            </a:r>
            <a:endParaRPr kumimoji="0" lang="en-US"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pitchFamily="34" charset="0"/>
              <a:ea typeface="+mn-ea"/>
              <a:cs typeface="Calibri" pitchFamily="34" charset="0"/>
            </a:endParaRPr>
          </a:p>
        </p:txBody>
      </p:sp>
      <p:pic>
        <p:nvPicPr>
          <p:cNvPr id="39939" name="Picture 2" descr="http://files.qnap.com/news/pressresource/product/VS-6100Pro_06.PNG"/>
          <p:cNvPicPr>
            <a:picLocks noChangeAspect="1" noChangeArrowheads="1"/>
          </p:cNvPicPr>
          <p:nvPr/>
        </p:nvPicPr>
        <p:blipFill>
          <a:blip r:embed="rId4"/>
          <a:srcRect l="6938" r="6334"/>
          <a:stretch>
            <a:fillRect/>
          </a:stretch>
        </p:blipFill>
        <p:spPr bwMode="auto">
          <a:xfrm>
            <a:off x="7046913" y="3724275"/>
            <a:ext cx="2097087" cy="1509713"/>
          </a:xfrm>
          <a:prstGeom prst="rect">
            <a:avLst/>
          </a:prstGeom>
          <a:noFill/>
          <a:ln w="9525">
            <a:noFill/>
            <a:miter lim="800000"/>
            <a:headEnd/>
            <a:tailEnd/>
          </a:ln>
        </p:spPr>
      </p:pic>
      <p:pic>
        <p:nvPicPr>
          <p:cNvPr id="39940" name="Picture 2" descr="http://files.qnap.com/news/pressresource/product/VS-2100Pro_08.png"/>
          <p:cNvPicPr>
            <a:picLocks noChangeAspect="1" noChangeArrowheads="1"/>
          </p:cNvPicPr>
          <p:nvPr/>
        </p:nvPicPr>
        <p:blipFill>
          <a:blip r:embed="rId5"/>
          <a:srcRect l="28192" r="26421" b="16393"/>
          <a:stretch>
            <a:fillRect/>
          </a:stretch>
        </p:blipFill>
        <p:spPr bwMode="auto">
          <a:xfrm>
            <a:off x="8032750" y="1322388"/>
            <a:ext cx="1057275" cy="1216025"/>
          </a:xfrm>
          <a:prstGeom prst="rect">
            <a:avLst/>
          </a:prstGeom>
          <a:noFill/>
          <a:ln w="9525">
            <a:noFill/>
            <a:miter lim="800000"/>
            <a:headEnd/>
            <a:tailEnd/>
          </a:ln>
        </p:spPr>
      </p:pic>
      <p:pic>
        <p:nvPicPr>
          <p:cNvPr id="39941" name="Picture 4" descr="http://files.qnap.com/news/pressresource/product/VS-4100Pro_05.PNG"/>
          <p:cNvPicPr>
            <a:picLocks noChangeAspect="1" noChangeArrowheads="1"/>
          </p:cNvPicPr>
          <p:nvPr/>
        </p:nvPicPr>
        <p:blipFill>
          <a:blip r:embed="rId6"/>
          <a:srcRect l="13373" r="11589"/>
          <a:stretch>
            <a:fillRect/>
          </a:stretch>
        </p:blipFill>
        <p:spPr bwMode="auto">
          <a:xfrm>
            <a:off x="7537450" y="2479675"/>
            <a:ext cx="1606550" cy="1335088"/>
          </a:xfrm>
          <a:prstGeom prst="rect">
            <a:avLst/>
          </a:prstGeom>
          <a:noFill/>
          <a:ln w="9525">
            <a:noFill/>
            <a:miter lim="800000"/>
            <a:headEnd/>
            <a:tailEnd/>
          </a:ln>
        </p:spPr>
      </p:pic>
      <p:pic>
        <p:nvPicPr>
          <p:cNvPr id="39942" name="Picture 4" descr="http://files.qnap.com/news/pressresource/product/VS-8000Pro_02.png"/>
          <p:cNvPicPr>
            <a:picLocks noChangeAspect="1" noChangeArrowheads="1"/>
          </p:cNvPicPr>
          <p:nvPr/>
        </p:nvPicPr>
        <p:blipFill>
          <a:blip r:embed="rId7"/>
          <a:srcRect l="5414" t="5074" r="3116" b="26701"/>
          <a:stretch>
            <a:fillRect/>
          </a:stretch>
        </p:blipFill>
        <p:spPr bwMode="auto">
          <a:xfrm>
            <a:off x="6275388" y="5065713"/>
            <a:ext cx="2868612" cy="1792287"/>
          </a:xfrm>
          <a:prstGeom prst="rect">
            <a:avLst/>
          </a:prstGeom>
          <a:noFill/>
          <a:ln w="9525">
            <a:noFill/>
            <a:miter lim="800000"/>
            <a:headEnd/>
            <a:tailEnd/>
          </a:ln>
        </p:spPr>
      </p:pic>
      <p:pic>
        <p:nvPicPr>
          <p:cNvPr id="39943" name="圖片 14" descr="VS-12100U-RPPro_09.PNG"/>
          <p:cNvPicPr>
            <a:picLocks noChangeAspect="1"/>
          </p:cNvPicPr>
          <p:nvPr/>
        </p:nvPicPr>
        <p:blipFill>
          <a:blip r:embed="rId8"/>
          <a:srcRect l="2982" t="6017" r="-1472" b="44502"/>
          <a:stretch>
            <a:fillRect/>
          </a:stretch>
        </p:blipFill>
        <p:spPr bwMode="auto">
          <a:xfrm>
            <a:off x="0" y="6191250"/>
            <a:ext cx="2957513" cy="666750"/>
          </a:xfrm>
          <a:prstGeom prst="rect">
            <a:avLst/>
          </a:prstGeom>
          <a:noFill/>
          <a:ln w="9525">
            <a:noFill/>
            <a:miter lim="800000"/>
            <a:headEnd/>
            <a:tailEnd/>
          </a:ln>
        </p:spPr>
      </p:pic>
      <p:pic>
        <p:nvPicPr>
          <p:cNvPr id="39944" name="圖片 13"/>
          <p:cNvPicPr>
            <a:picLocks noChangeAspect="1"/>
          </p:cNvPicPr>
          <p:nvPr/>
        </p:nvPicPr>
        <p:blipFill>
          <a:blip r:embed="rId9">
            <a:clrChange>
              <a:clrFrom>
                <a:srgbClr val="FFFFFF"/>
              </a:clrFrom>
              <a:clrTo>
                <a:srgbClr val="FFFFFF">
                  <a:alpha val="0"/>
                </a:srgbClr>
              </a:clrTo>
            </a:clrChange>
          </a:blip>
          <a:srcRect/>
          <a:stretch>
            <a:fillRect/>
          </a:stretch>
        </p:blipFill>
        <p:spPr bwMode="auto">
          <a:xfrm>
            <a:off x="3121025" y="6184900"/>
            <a:ext cx="2881313" cy="673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1" descr="Surveillance Structure"/>
          <p:cNvPicPr>
            <a:picLocks noChangeAspect="1" noChangeArrowheads="1"/>
          </p:cNvPicPr>
          <p:nvPr/>
        </p:nvPicPr>
        <p:blipFill>
          <a:blip r:embed="rId3"/>
          <a:srcRect/>
          <a:stretch>
            <a:fillRect/>
          </a:stretch>
        </p:blipFill>
        <p:spPr bwMode="auto">
          <a:xfrm>
            <a:off x="107950" y="1557338"/>
            <a:ext cx="8893175" cy="4384675"/>
          </a:xfrm>
          <a:prstGeom prst="rect">
            <a:avLst/>
          </a:prstGeom>
          <a:noFill/>
          <a:ln w="9525">
            <a:noFill/>
            <a:miter lim="800000"/>
            <a:headEnd/>
            <a:tailEnd/>
          </a:ln>
        </p:spPr>
      </p:pic>
      <p:sp>
        <p:nvSpPr>
          <p:cNvPr id="41986" name="Rectangle 10"/>
          <p:cNvSpPr>
            <a:spLocks noChangeArrowheads="1"/>
          </p:cNvSpPr>
          <p:nvPr/>
        </p:nvSpPr>
        <p:spPr bwMode="auto">
          <a:xfrm>
            <a:off x="0" y="111125"/>
            <a:ext cx="9144000" cy="692150"/>
          </a:xfrm>
          <a:prstGeom prst="rect">
            <a:avLst/>
          </a:prstGeom>
          <a:noFill/>
          <a:ln w="9525">
            <a:noFill/>
            <a:miter lim="800000"/>
            <a:headEnd/>
            <a:tailEnd/>
          </a:ln>
        </p:spPr>
        <p:txBody>
          <a:bodyPr anchor="ctr"/>
          <a:lstStyle/>
          <a:p>
            <a:pPr algn="ctr" eaLnBrk="0" hangingPunct="0"/>
            <a:r>
              <a:rPr kumimoji="0" lang="en-US" altLang="zh-TW" sz="3600" b="1">
                <a:solidFill>
                  <a:schemeClr val="bg1"/>
                </a:solidFill>
                <a:latin typeface="Calibri" pitchFamily="34" charset="0"/>
              </a:rPr>
              <a:t>QNAP Surveillance Solution</a:t>
            </a:r>
          </a:p>
        </p:txBody>
      </p:sp>
      <p:sp>
        <p:nvSpPr>
          <p:cNvPr id="41987" name="橢圓 5"/>
          <p:cNvSpPr>
            <a:spLocks noChangeArrowheads="1"/>
          </p:cNvSpPr>
          <p:nvPr/>
        </p:nvSpPr>
        <p:spPr bwMode="auto">
          <a:xfrm>
            <a:off x="7081838" y="4957763"/>
            <a:ext cx="928687" cy="608012"/>
          </a:xfrm>
          <a:prstGeom prst="ellipse">
            <a:avLst/>
          </a:prstGeom>
          <a:noFill/>
          <a:ln w="38100" algn="ctr">
            <a:solidFill>
              <a:srgbClr val="FF0000"/>
            </a:solidFill>
            <a:round/>
            <a:headEnd/>
            <a:tailEnd type="triangle" w="med" len="med"/>
          </a:ln>
        </p:spPr>
        <p:txBody>
          <a:bodyPr/>
          <a:lstStyle/>
          <a:p>
            <a:pPr algn="ctr"/>
            <a:endParaRPr kumimoji="0" lang="zh-TW" altLang="en-US" sz="1800">
              <a:latin typeface="Calibri" pitchFamily="34" charset="0"/>
            </a:endParaRPr>
          </a:p>
        </p:txBody>
      </p:sp>
      <p:sp>
        <p:nvSpPr>
          <p:cNvPr id="41988" name="橢圓 5"/>
          <p:cNvSpPr>
            <a:spLocks noChangeArrowheads="1"/>
          </p:cNvSpPr>
          <p:nvPr/>
        </p:nvSpPr>
        <p:spPr bwMode="auto">
          <a:xfrm>
            <a:off x="6402388" y="5405438"/>
            <a:ext cx="1338262" cy="595312"/>
          </a:xfrm>
          <a:prstGeom prst="ellipse">
            <a:avLst/>
          </a:prstGeom>
          <a:noFill/>
          <a:ln w="38100" algn="ctr">
            <a:solidFill>
              <a:srgbClr val="FF0000"/>
            </a:solidFill>
            <a:round/>
            <a:headEnd/>
            <a:tailEnd type="triangle" w="med" len="med"/>
          </a:ln>
        </p:spPr>
        <p:txBody>
          <a:bodyPr/>
          <a:lstStyle/>
          <a:p>
            <a:pPr algn="ctr"/>
            <a:endParaRPr kumimoji="0" lang="zh-TW" altLang="en-US" sz="1800">
              <a:latin typeface="Calibri" pitchFamily="34" charset="0"/>
            </a:endParaRPr>
          </a:p>
        </p:txBody>
      </p:sp>
      <p:sp>
        <p:nvSpPr>
          <p:cNvPr id="41989" name="橢圓 5"/>
          <p:cNvSpPr>
            <a:spLocks noChangeArrowheads="1"/>
          </p:cNvSpPr>
          <p:nvPr/>
        </p:nvSpPr>
        <p:spPr bwMode="auto">
          <a:xfrm>
            <a:off x="3289300" y="1617663"/>
            <a:ext cx="1054100" cy="1431925"/>
          </a:xfrm>
          <a:prstGeom prst="ellipse">
            <a:avLst/>
          </a:prstGeom>
          <a:noFill/>
          <a:ln w="38100" algn="ctr">
            <a:solidFill>
              <a:srgbClr val="FF0000"/>
            </a:solidFill>
            <a:round/>
            <a:headEnd/>
            <a:tailEnd type="triangle" w="med" len="med"/>
          </a:ln>
        </p:spPr>
        <p:txBody>
          <a:bodyPr/>
          <a:lstStyle/>
          <a:p>
            <a:pPr algn="ctr"/>
            <a:endParaRPr kumimoji="0" lang="zh-TW" altLang="en-US" sz="1800">
              <a:latin typeface="Calibri" pitchFamily="34" charset="0"/>
            </a:endParaRPr>
          </a:p>
        </p:txBody>
      </p:sp>
      <p:sp>
        <p:nvSpPr>
          <p:cNvPr id="41990" name="橢圓 5"/>
          <p:cNvSpPr>
            <a:spLocks noChangeArrowheads="1"/>
          </p:cNvSpPr>
          <p:nvPr/>
        </p:nvSpPr>
        <p:spPr bwMode="auto">
          <a:xfrm>
            <a:off x="5538788" y="2117725"/>
            <a:ext cx="1574800" cy="896938"/>
          </a:xfrm>
          <a:prstGeom prst="ellipse">
            <a:avLst/>
          </a:prstGeom>
          <a:noFill/>
          <a:ln w="38100" algn="ctr">
            <a:solidFill>
              <a:srgbClr val="FF0000"/>
            </a:solidFill>
            <a:round/>
            <a:headEnd/>
            <a:tailEnd type="triangle" w="med" len="med"/>
          </a:ln>
        </p:spPr>
        <p:txBody>
          <a:bodyPr/>
          <a:lstStyle/>
          <a:p>
            <a:pPr algn="ctr"/>
            <a:endParaRPr kumimoji="0" lang="zh-TW" altLang="en-US" sz="1800">
              <a:latin typeface="Calibri"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fontScheme name="Standard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預設簡報設計">
  <a:themeElements>
    <a:clrScheme name="1_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9889</TotalTime>
  <Words>2328</Words>
  <Application>Microsoft Office PowerPoint</Application>
  <PresentationFormat>On-screen Show (4:3)</PresentationFormat>
  <Paragraphs>468</Paragraphs>
  <Slides>46</Slides>
  <Notes>32</Notes>
  <HiddenSlides>0</HiddenSlides>
  <MMClips>0</MMClips>
  <ScaleCrop>false</ScaleCrop>
  <HeadingPairs>
    <vt:vector size="6" baseType="variant">
      <vt:variant>
        <vt:lpstr>使用字型</vt:lpstr>
      </vt:variant>
      <vt:variant>
        <vt:i4>10</vt:i4>
      </vt:variant>
      <vt:variant>
        <vt:lpstr>簡報設計範本</vt:lpstr>
      </vt:variant>
      <vt:variant>
        <vt:i4>3</vt:i4>
      </vt:variant>
      <vt:variant>
        <vt:lpstr>投影片標題</vt:lpstr>
      </vt:variant>
      <vt:variant>
        <vt:i4>46</vt:i4>
      </vt:variant>
    </vt:vector>
  </HeadingPairs>
  <TitlesOfParts>
    <vt:vector size="59" baseType="lpstr">
      <vt:lpstr>Arial</vt:lpstr>
      <vt:lpstr>新細明體</vt:lpstr>
      <vt:lpstr>Wingdings</vt:lpstr>
      <vt:lpstr>微軟正黑體</vt:lpstr>
      <vt:lpstr>Calibri</vt:lpstr>
      <vt:lpstr>Arial Unicode MS</vt:lpstr>
      <vt:lpstr>Arial Black</vt:lpstr>
      <vt:lpstr>Verdana</vt:lpstr>
      <vt:lpstr>Times New Roman</vt:lpstr>
      <vt:lpstr>標楷體</vt:lpstr>
      <vt:lpstr>Standarddesign</vt:lpstr>
      <vt:lpstr>1_預設簡報設計</vt:lpstr>
      <vt:lpstr>Standarddesign</vt:lpstr>
      <vt:lpstr>QNAP Global Market Position  &amp;  Competitive Strength</vt:lpstr>
      <vt:lpstr>投影片 2</vt:lpstr>
      <vt:lpstr>投影片 3</vt:lpstr>
      <vt:lpstr>投影片 4</vt:lpstr>
      <vt:lpstr>投影片 5</vt:lpstr>
      <vt:lpstr>投影片 6</vt:lpstr>
      <vt:lpstr>投影片 7</vt:lpstr>
      <vt:lpstr>投影片 8</vt:lpstr>
      <vt:lpstr>投影片 9</vt:lpstr>
      <vt:lpstr>投影片 10</vt:lpstr>
      <vt:lpstr>投影片 11</vt:lpstr>
      <vt:lpstr>投影片 12</vt:lpstr>
      <vt:lpstr>投影片 13</vt:lpstr>
      <vt:lpstr>Industrial level hardware</vt:lpstr>
      <vt:lpstr>Industrial level hardware</vt:lpstr>
      <vt:lpstr>Reliable Storage Solution</vt:lpstr>
      <vt:lpstr>Remote Monitoring</vt:lpstr>
      <vt:lpstr>Remote Monitoring</vt:lpstr>
      <vt:lpstr>Remote Playback</vt:lpstr>
      <vt:lpstr>投影片 20</vt:lpstr>
      <vt:lpstr>Local Display</vt:lpstr>
      <vt:lpstr>Mobile Surveillance</vt:lpstr>
      <vt:lpstr>投影片 23</vt:lpstr>
      <vt:lpstr>Naming Rule of QNAP VioStor NVR</vt:lpstr>
      <vt:lpstr>Overview of our recorders</vt:lpstr>
      <vt:lpstr>投影片 26</vt:lpstr>
      <vt:lpstr>投影片 27</vt:lpstr>
      <vt:lpstr>Rack mount </vt:lpstr>
      <vt:lpstr>Lite Version</vt:lpstr>
      <vt:lpstr>投影片 30</vt:lpstr>
      <vt:lpstr>投影片 31</vt:lpstr>
      <vt:lpstr>投影片 32</vt:lpstr>
      <vt:lpstr>投影片 33</vt:lpstr>
      <vt:lpstr>投影片 34</vt:lpstr>
      <vt:lpstr>投影片 35</vt:lpstr>
      <vt:lpstr>投影片 36</vt:lpstr>
      <vt:lpstr>投影片 37</vt:lpstr>
      <vt:lpstr>投影片 38</vt:lpstr>
      <vt:lpstr>投影片 39</vt:lpstr>
      <vt:lpstr>Success Story – Gasoline Station in India</vt:lpstr>
      <vt:lpstr>Success Story</vt:lpstr>
      <vt:lpstr>Success Story</vt:lpstr>
      <vt:lpstr>投影片 43</vt:lpstr>
      <vt:lpstr>投影片 44</vt:lpstr>
      <vt:lpstr>投影片 45</vt:lpstr>
      <vt:lpstr>投影片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nino</dc:creator>
  <dc:description>PresentationLoad.com</dc:description>
  <cp:lastModifiedBy>alvinwu</cp:lastModifiedBy>
  <cp:revision>379</cp:revision>
  <dcterms:created xsi:type="dcterms:W3CDTF">2007-11-27T23:54:21Z</dcterms:created>
  <dcterms:modified xsi:type="dcterms:W3CDTF">2013-07-09T02:42:20Z</dcterms:modified>
</cp:coreProperties>
</file>