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08" r:id="rId4"/>
    <p:sldId id="310" r:id="rId5"/>
    <p:sldId id="285" r:id="rId6"/>
    <p:sldId id="286" r:id="rId7"/>
    <p:sldId id="311" r:id="rId8"/>
    <p:sldId id="312" r:id="rId9"/>
    <p:sldId id="313" r:id="rId10"/>
    <p:sldId id="287" r:id="rId11"/>
    <p:sldId id="288" r:id="rId12"/>
    <p:sldId id="271" r:id="rId13"/>
    <p:sldId id="307" r:id="rId14"/>
    <p:sldId id="289" r:id="rId15"/>
    <p:sldId id="290" r:id="rId16"/>
    <p:sldId id="291" r:id="rId17"/>
    <p:sldId id="292" r:id="rId18"/>
    <p:sldId id="293" r:id="rId19"/>
    <p:sldId id="314" r:id="rId20"/>
    <p:sldId id="315" r:id="rId21"/>
    <p:sldId id="294" r:id="rId22"/>
    <p:sldId id="295" r:id="rId23"/>
    <p:sldId id="296" r:id="rId24"/>
    <p:sldId id="272" r:id="rId25"/>
    <p:sldId id="273" r:id="rId26"/>
    <p:sldId id="316" r:id="rId27"/>
    <p:sldId id="298" r:id="rId28"/>
    <p:sldId id="299" r:id="rId29"/>
    <p:sldId id="325" r:id="rId30"/>
    <p:sldId id="326" r:id="rId31"/>
    <p:sldId id="300" r:id="rId32"/>
    <p:sldId id="301" r:id="rId33"/>
    <p:sldId id="302" r:id="rId34"/>
    <p:sldId id="303" r:id="rId35"/>
    <p:sldId id="323" r:id="rId36"/>
    <p:sldId id="324" r:id="rId37"/>
    <p:sldId id="319" r:id="rId38"/>
    <p:sldId id="322" r:id="rId39"/>
    <p:sldId id="318" r:id="rId40"/>
    <p:sldId id="320" r:id="rId41"/>
    <p:sldId id="304" r:id="rId42"/>
    <p:sldId id="327" r:id="rId43"/>
    <p:sldId id="275" r:id="rId44"/>
    <p:sldId id="321" r:id="rId45"/>
    <p:sldId id="317" r:id="rId46"/>
    <p:sldId id="280" r:id="rId47"/>
    <p:sldId id="328" r:id="rId4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492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Relationship Id="rId6" Type="http://schemas.openxmlformats.org/officeDocument/2006/relationships/image" Target="../media/image136.png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Mast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971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52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75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11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225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761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957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611560" y="1772816"/>
            <a:ext cx="7992888" cy="42484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88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63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486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1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inner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9F2F-B208-45BF-85B7-0716BBFA0F97}" type="datetimeFigureOut">
              <a:rPr lang="zh-TW" altLang="en-US" smtClean="0"/>
              <a:t>2014/3/26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455A4-54FC-4A42-916C-9CAC9D2966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51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Microsoft_Excel_97-2003_Worksheet1.xls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9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image" Target="../media/image28.jpe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5.wdp"/><Relationship Id="rId7" Type="http://schemas.openxmlformats.org/officeDocument/2006/relationships/image" Target="../media/image73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microsoft.com/office/2007/relationships/hdphoto" Target="../media/hdphoto6.wdp"/><Relationship Id="rId4" Type="http://schemas.openxmlformats.org/officeDocument/2006/relationships/image" Target="../media/image78.png"/><Relationship Id="rId9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oleObject" Target="../embeddings/oleObject9.bin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4.png"/><Relationship Id="rId11" Type="http://schemas.openxmlformats.org/officeDocument/2006/relationships/image" Target="../media/image88.jpeg"/><Relationship Id="rId5" Type="http://schemas.openxmlformats.org/officeDocument/2006/relationships/image" Target="../media/image83.jpeg"/><Relationship Id="rId15" Type="http://schemas.openxmlformats.org/officeDocument/2006/relationships/image" Target="../media/image90.jpeg"/><Relationship Id="rId10" Type="http://schemas.openxmlformats.org/officeDocument/2006/relationships/image" Target="../media/image87.jpeg"/><Relationship Id="rId4" Type="http://schemas.openxmlformats.org/officeDocument/2006/relationships/image" Target="../media/image82.jpeg"/><Relationship Id="rId9" Type="http://schemas.openxmlformats.org/officeDocument/2006/relationships/image" Target="../media/image86.jpe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3.jpeg"/><Relationship Id="rId7" Type="http://schemas.openxmlformats.org/officeDocument/2006/relationships/image" Target="../media/image7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10" Type="http://schemas.microsoft.com/office/2007/relationships/hdphoto" Target="../media/hdphoto7.wdp"/><Relationship Id="rId4" Type="http://schemas.openxmlformats.org/officeDocument/2006/relationships/image" Target="../media/image94.jpeg"/><Relationship Id="rId9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microsoft.com/office/2007/relationships/hdphoto" Target="../media/hdphoto7.wdp"/><Relationship Id="rId4" Type="http://schemas.openxmlformats.org/officeDocument/2006/relationships/image" Target="../media/image100.jpe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microsoft.com/office/2007/relationships/hdphoto" Target="../media/hdphoto7.wdp"/><Relationship Id="rId7" Type="http://schemas.openxmlformats.org/officeDocument/2006/relationships/image" Target="../media/image101.jpeg"/><Relationship Id="rId12" Type="http://schemas.openxmlformats.org/officeDocument/2006/relationships/image" Target="../media/image109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11" Type="http://schemas.openxmlformats.org/officeDocument/2006/relationships/image" Target="../media/image108.png"/><Relationship Id="rId5" Type="http://schemas.openxmlformats.org/officeDocument/2006/relationships/image" Target="../media/image106.png"/><Relationship Id="rId10" Type="http://schemas.openxmlformats.org/officeDocument/2006/relationships/image" Target="../media/image107.jpeg"/><Relationship Id="rId4" Type="http://schemas.openxmlformats.org/officeDocument/2006/relationships/image" Target="../media/image105.png"/><Relationship Id="rId9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36.jpe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116.jpeg"/><Relationship Id="rId18" Type="http://schemas.openxmlformats.org/officeDocument/2006/relationships/image" Target="../media/image68.png"/><Relationship Id="rId3" Type="http://schemas.openxmlformats.org/officeDocument/2006/relationships/image" Target="../media/image75.png"/><Relationship Id="rId7" Type="http://schemas.openxmlformats.org/officeDocument/2006/relationships/image" Target="../media/image70.jpeg"/><Relationship Id="rId12" Type="http://schemas.openxmlformats.org/officeDocument/2006/relationships/image" Target="../media/image115.jpeg"/><Relationship Id="rId17" Type="http://schemas.openxmlformats.org/officeDocument/2006/relationships/image" Target="../media/image71.jpeg"/><Relationship Id="rId2" Type="http://schemas.openxmlformats.org/officeDocument/2006/relationships/image" Target="../media/image125.jpeg"/><Relationship Id="rId16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114.jpeg"/><Relationship Id="rId5" Type="http://schemas.openxmlformats.org/officeDocument/2006/relationships/image" Target="../media/image66.jpeg"/><Relationship Id="rId15" Type="http://schemas.openxmlformats.org/officeDocument/2006/relationships/image" Target="../media/image42.wmf"/><Relationship Id="rId10" Type="http://schemas.openxmlformats.org/officeDocument/2006/relationships/image" Target="../media/image113.jpeg"/><Relationship Id="rId4" Type="http://schemas.openxmlformats.org/officeDocument/2006/relationships/image" Target="../media/image110.jpeg"/><Relationship Id="rId9" Type="http://schemas.openxmlformats.org/officeDocument/2006/relationships/image" Target="../media/image36.jpeg"/><Relationship Id="rId1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avio.com/index.htm" TargetMode="External"/><Relationship Id="rId13" Type="http://schemas.openxmlformats.org/officeDocument/2006/relationships/image" Target="../media/image146.png"/><Relationship Id="rId18" Type="http://schemas.openxmlformats.org/officeDocument/2006/relationships/oleObject" Target="../embeddings/oleObject13.bin"/><Relationship Id="rId26" Type="http://schemas.openxmlformats.org/officeDocument/2006/relationships/oleObject" Target="../embeddings/oleObject16.bin"/><Relationship Id="rId39" Type="http://schemas.openxmlformats.org/officeDocument/2006/relationships/image" Target="../media/image155.jpeg"/><Relationship Id="rId3" Type="http://schemas.openxmlformats.org/officeDocument/2006/relationships/image" Target="../media/image139.jpeg"/><Relationship Id="rId21" Type="http://schemas.openxmlformats.org/officeDocument/2006/relationships/image" Target="../media/image134.png"/><Relationship Id="rId34" Type="http://schemas.openxmlformats.org/officeDocument/2006/relationships/image" Target="../media/image152.jpeg"/><Relationship Id="rId7" Type="http://schemas.openxmlformats.org/officeDocument/2006/relationships/image" Target="../media/image143.jpeg"/><Relationship Id="rId12" Type="http://schemas.openxmlformats.org/officeDocument/2006/relationships/hyperlink" Target="http://www.vivotek.com/" TargetMode="External"/><Relationship Id="rId17" Type="http://schemas.openxmlformats.org/officeDocument/2006/relationships/image" Target="../media/image132.png"/><Relationship Id="rId25" Type="http://schemas.openxmlformats.org/officeDocument/2006/relationships/image" Target="../media/image135.wmf"/><Relationship Id="rId33" Type="http://schemas.openxmlformats.org/officeDocument/2006/relationships/image" Target="../media/image151.png"/><Relationship Id="rId38" Type="http://schemas.openxmlformats.org/officeDocument/2006/relationships/image" Target="../media/image138.png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29" Type="http://schemas.openxmlformats.org/officeDocument/2006/relationships/image" Target="../media/image150.jpeg"/><Relationship Id="rId41" Type="http://schemas.openxmlformats.org/officeDocument/2006/relationships/image" Target="../media/image157.jpe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2.jpeg"/><Relationship Id="rId11" Type="http://schemas.openxmlformats.org/officeDocument/2006/relationships/image" Target="../media/image145.png"/><Relationship Id="rId24" Type="http://schemas.openxmlformats.org/officeDocument/2006/relationships/oleObject" Target="../embeddings/oleObject15.bin"/><Relationship Id="rId32" Type="http://schemas.openxmlformats.org/officeDocument/2006/relationships/hyperlink" Target="http://www.planet.com.tw/index.php" TargetMode="External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156.jpeg"/><Relationship Id="rId5" Type="http://schemas.openxmlformats.org/officeDocument/2006/relationships/image" Target="../media/image141.jpeg"/><Relationship Id="rId15" Type="http://schemas.openxmlformats.org/officeDocument/2006/relationships/image" Target="../media/image131.png"/><Relationship Id="rId23" Type="http://schemas.openxmlformats.org/officeDocument/2006/relationships/image" Target="../media/image148.jpeg"/><Relationship Id="rId28" Type="http://schemas.openxmlformats.org/officeDocument/2006/relationships/image" Target="../media/image149.jpeg"/><Relationship Id="rId36" Type="http://schemas.openxmlformats.org/officeDocument/2006/relationships/image" Target="../media/image154.jpeg"/><Relationship Id="rId10" Type="http://schemas.openxmlformats.org/officeDocument/2006/relationships/hyperlink" Target="http://www.acti.com/home/index.asp" TargetMode="External"/><Relationship Id="rId19" Type="http://schemas.openxmlformats.org/officeDocument/2006/relationships/image" Target="../media/image133.png"/><Relationship Id="rId31" Type="http://schemas.openxmlformats.org/officeDocument/2006/relationships/image" Target="../media/image137.png"/><Relationship Id="rId4" Type="http://schemas.openxmlformats.org/officeDocument/2006/relationships/image" Target="../media/image140.jpeg"/><Relationship Id="rId9" Type="http://schemas.openxmlformats.org/officeDocument/2006/relationships/image" Target="../media/image144.png"/><Relationship Id="rId14" Type="http://schemas.openxmlformats.org/officeDocument/2006/relationships/oleObject" Target="../embeddings/oleObject11.bin"/><Relationship Id="rId22" Type="http://schemas.openxmlformats.org/officeDocument/2006/relationships/image" Target="../media/image147.jpeg"/><Relationship Id="rId27" Type="http://schemas.openxmlformats.org/officeDocument/2006/relationships/image" Target="../media/image136.png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1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seenergy.com.tw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3573016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Presenter: Elena Yu </a:t>
            </a:r>
          </a:p>
          <a:p>
            <a:r>
              <a:rPr lang="en-US" dirty="0" smtClean="0"/>
              <a:t>Title: Company Profile</a:t>
            </a:r>
          </a:p>
          <a:p>
            <a:r>
              <a:rPr lang="en-US" dirty="0" smtClean="0"/>
              <a:t>Date: 10 Jan 2014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3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81165" y="1412875"/>
            <a:ext cx="5254644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IP surveillance software</a:t>
            </a:r>
          </a:p>
          <a:p>
            <a:pPr algn="ctr" eaLnBrk="1" hangingPunct="1">
              <a:defRPr/>
            </a:pPr>
            <a:endParaRPr lang="en-US" altLang="zh-TW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algn="ctr" eaLnBrk="1" hangingPunct="1">
              <a:defRPr/>
            </a:pPr>
            <a:endParaRPr lang="en-US" altLang="zh-CN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標楷體" pitchFamily="65" charset="-120"/>
            </a:endParaRPr>
          </a:p>
          <a:p>
            <a:pPr algn="ctr" eaLnBrk="1" hangingPunct="1">
              <a:defRPr/>
            </a:pPr>
            <a:endParaRPr lang="en-US" altLang="zh-CN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標楷體" pitchFamily="65" charset="-120"/>
            </a:endParaRPr>
          </a:p>
          <a:p>
            <a:pPr algn="ctr" eaLnBrk="1" hangingPunct="1">
              <a:defRPr/>
            </a:pPr>
            <a:endParaRPr lang="en-US" altLang="zh-CN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en-US" altLang="zh-TW" sz="2800" dirty="0" smtClean="0">
                <a:latin typeface="+mn-lt"/>
              </a:rPr>
              <a:t>Network Video Recorder</a:t>
            </a:r>
          </a:p>
          <a:p>
            <a:pPr algn="ctr" eaLnBrk="1" hangingPunct="1">
              <a:defRPr/>
            </a:pPr>
            <a:r>
              <a:rPr lang="en-US" altLang="zh-TW" sz="2800" dirty="0" smtClean="0">
                <a:latin typeface="+mn-lt"/>
              </a:rPr>
              <a:t>Central Management System</a:t>
            </a:r>
          </a:p>
          <a:p>
            <a:pPr algn="ctr" eaLnBrk="1" hangingPunct="1">
              <a:defRPr/>
            </a:pPr>
            <a:r>
              <a:rPr lang="en-US" altLang="zh-TW" sz="2800" dirty="0" smtClean="0">
                <a:latin typeface="+mn-lt"/>
              </a:rPr>
              <a:t>Backup Server</a:t>
            </a:r>
            <a:endParaRPr lang="en-US" altLang="zh-CN" sz="2800" dirty="0" smtClean="0">
              <a:latin typeface="+mn-lt"/>
            </a:endParaRPr>
          </a:p>
        </p:txBody>
      </p:sp>
      <p:pic>
        <p:nvPicPr>
          <p:cNvPr id="5" name="Picture 5" descr="sleeve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781300"/>
            <a:ext cx="4608512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1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NVR Server Software 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Pi-Vu Pro</a:t>
            </a:r>
            <a:endParaRPr lang="zh-TW" altLang="en-US" dirty="0">
              <a:latin typeface="+mn-lt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884791" y="3933825"/>
            <a:ext cx="252870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endParaRPr lang="en-US" altLang="zh-TW" sz="1600" dirty="0">
              <a:latin typeface="+mn-lt"/>
            </a:endParaRPr>
          </a:p>
          <a:p>
            <a:pPr eaLnBrk="1" hangingPunct="1"/>
            <a:r>
              <a:rPr lang="en-US" altLang="zh-TW" sz="1200" dirty="0">
                <a:latin typeface="+mn-lt"/>
              </a:rPr>
              <a:t>‧ Built-in Video Analytic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     -Smart Video Motion detection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     -Active Tampering Alarm 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     -Object Loss Detection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     -Tripwire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     -Object counting, face counting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Intelligent video configuration tool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Built-in Image Enhancement tools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Live and Playback Hybrid Display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Support 256CH CMS software</a:t>
            </a:r>
          </a:p>
          <a:p>
            <a:pPr eaLnBrk="1" hangingPunct="1"/>
            <a:endParaRPr lang="en-US" altLang="zh-TW" sz="1400" dirty="0">
              <a:latin typeface="+mn-lt"/>
              <a:ea typeface="標楷體" pitchFamily="65" charset="-120"/>
            </a:endParaRPr>
          </a:p>
        </p:txBody>
      </p:sp>
      <p:pic>
        <p:nvPicPr>
          <p:cNvPr id="5" name="Picture 22" descr="Live-Moni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44613"/>
            <a:ext cx="18002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Event-Moni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3825"/>
            <a:ext cx="18002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Playback_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636838"/>
            <a:ext cx="18002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5" descr="Pi-Vu Pro_AP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585541"/>
            <a:ext cx="6020766" cy="255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1259632" y="4140200"/>
            <a:ext cx="259462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 dirty="0">
                <a:latin typeface="+mn-lt"/>
              </a:rPr>
              <a:t>‧ Client-server Architecture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Manage up to 64 Network Cameras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Support MJPEG/MPEG4/H.264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Support 5 Mega Resolution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Support Camera event (MD,DI/DO)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Advanced E-Map Monitoring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Remote Client Backup and Playback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Two-way Audio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Built-in Web server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Dual stream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‧ Support POS</a:t>
            </a:r>
          </a:p>
          <a:p>
            <a:pPr eaLnBrk="1" hangingPunct="1"/>
            <a:endParaRPr lang="en-US" altLang="zh-TW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902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NVR Server Software 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Pi-Vu Pro Lite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itchFamily="65" charset="-120"/>
            </a:endParaRP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963891"/>
              </p:ext>
            </p:extLst>
          </p:nvPr>
        </p:nvGraphicFramePr>
        <p:xfrm>
          <a:off x="1043608" y="1844824"/>
          <a:ext cx="7392988" cy="382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工作表" r:id="rId4" imgW="5727719" imgH="2965500" progId="Excel.Sheet.8">
                  <p:embed/>
                </p:oleObj>
              </mc:Choice>
              <mc:Fallback>
                <p:oleObj name="工作表" r:id="rId4" imgW="5727719" imgH="2965500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844824"/>
                        <a:ext cx="7392988" cy="382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4773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Intelligent Video </a:t>
            </a: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Analysis</a:t>
            </a:r>
            <a:endParaRPr lang="zh-TW" altLang="en-US" dirty="0">
              <a:latin typeface="+mn-lt"/>
            </a:endParaRPr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413370"/>
              </p:ext>
            </p:extLst>
          </p:nvPr>
        </p:nvGraphicFramePr>
        <p:xfrm>
          <a:off x="1165225" y="1340768"/>
          <a:ext cx="1584325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0" name="PBrush" r:id="rId3" imgW="3258005" imgH="2314286" progId="">
                  <p:embed/>
                </p:oleObj>
              </mc:Choice>
              <mc:Fallback>
                <p:oleObj name="PBrush" r:id="rId3" imgW="3258005" imgH="2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1340768"/>
                        <a:ext cx="1584325" cy="112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57144"/>
              </p:ext>
            </p:extLst>
          </p:nvPr>
        </p:nvGraphicFramePr>
        <p:xfrm>
          <a:off x="3510017" y="1340768"/>
          <a:ext cx="1800225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1" name="PBrush" r:id="rId5" imgW="3296110" imgH="1961905" progId="">
                  <p:embed/>
                </p:oleObj>
              </mc:Choice>
              <mc:Fallback>
                <p:oleObj name="PBrush" r:id="rId5" imgW="3296110" imgH="19619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017" y="1340768"/>
                        <a:ext cx="1800225" cy="10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359059"/>
              </p:ext>
            </p:extLst>
          </p:nvPr>
        </p:nvGraphicFramePr>
        <p:xfrm>
          <a:off x="1165225" y="3079239"/>
          <a:ext cx="1655763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2" name="PBrush" r:id="rId7" imgW="3086531" imgH="2324424" progId="">
                  <p:embed/>
                </p:oleObj>
              </mc:Choice>
              <mc:Fallback>
                <p:oleObj name="PBrush" r:id="rId7" imgW="3086531" imgH="23244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079239"/>
                        <a:ext cx="1655763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343828"/>
              </p:ext>
            </p:extLst>
          </p:nvPr>
        </p:nvGraphicFramePr>
        <p:xfrm>
          <a:off x="6156176" y="2996952"/>
          <a:ext cx="1722438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3" name="PBrush" r:id="rId9" imgW="3285714" imgH="2133898" progId="">
                  <p:embed/>
                </p:oleObj>
              </mc:Choice>
              <mc:Fallback>
                <p:oleObj name="PBrush" r:id="rId9" imgW="3285714" imgH="213389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2996952"/>
                        <a:ext cx="1722438" cy="11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240129"/>
              </p:ext>
            </p:extLst>
          </p:nvPr>
        </p:nvGraphicFramePr>
        <p:xfrm>
          <a:off x="3607621" y="3028300"/>
          <a:ext cx="1728788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4" name="PBrush" r:id="rId11" imgW="3219899" imgH="2362530" progId="">
                  <p:embed/>
                </p:oleObj>
              </mc:Choice>
              <mc:Fallback>
                <p:oleObj name="PBrush" r:id="rId11" imgW="3219899" imgH="236253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7621" y="3028300"/>
                        <a:ext cx="1728788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6854"/>
              </p:ext>
            </p:extLst>
          </p:nvPr>
        </p:nvGraphicFramePr>
        <p:xfrm>
          <a:off x="6146195" y="1268760"/>
          <a:ext cx="1657350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5" name="PBrush" r:id="rId13" imgW="3323810" imgH="2467319" progId="">
                  <p:embed/>
                </p:oleObj>
              </mc:Choice>
              <mc:Fallback>
                <p:oleObj name="PBrush" r:id="rId13" imgW="3323810" imgH="24673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6195" y="1268760"/>
                        <a:ext cx="1657350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08257" y="2560637"/>
            <a:ext cx="1752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Object loss detection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490913" y="2558097"/>
            <a:ext cx="19622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Smart motion detection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922587" y="2558096"/>
            <a:ext cx="23135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Camera tempering detection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558528" y="4296712"/>
            <a:ext cx="7977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Tripwire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778587" y="4296712"/>
            <a:ext cx="13868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Object Counting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228184" y="4205606"/>
            <a:ext cx="17023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Image Enhancement</a:t>
            </a:r>
          </a:p>
        </p:txBody>
      </p:sp>
      <p:pic>
        <p:nvPicPr>
          <p:cNvPr id="16" name="Picture 20" descr="N1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604489"/>
            <a:ext cx="1727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Foreig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47" y="4604489"/>
            <a:ext cx="16970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5706684" y="5679226"/>
            <a:ext cx="14883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>
                <a:latin typeface="+mn-lt"/>
              </a:rPr>
              <a:t>Foreign detection</a:t>
            </a:r>
          </a:p>
          <a:p>
            <a:pPr eaLnBrk="1" hangingPunct="1"/>
            <a:endParaRPr lang="en-US" altLang="zh-TW" sz="1400">
              <a:latin typeface="+mn-lt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1884363" y="5683989"/>
            <a:ext cx="13168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latin typeface="+mn-lt"/>
              </a:rPr>
              <a:t>Face detection</a:t>
            </a:r>
          </a:p>
          <a:p>
            <a:pPr eaLnBrk="1" hangingPunct="1"/>
            <a:r>
              <a:rPr lang="en-US" altLang="zh-TW" sz="1400" b="1" dirty="0">
                <a:latin typeface="+mn-lt"/>
              </a:rPr>
              <a:t>(Face counting)</a:t>
            </a:r>
            <a:endParaRPr lang="en-US" altLang="zh-TW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3919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40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CMS software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Pi-Vu Central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70" descr="pi-vu central AP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22" y="1807310"/>
            <a:ext cx="4668182" cy="252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5913" y="1412875"/>
            <a:ext cx="3042371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latin typeface="+mn-lt"/>
              </a:rPr>
              <a:t>‧  Central management of 1024 NVRs 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Support Maximum 1024 channels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Two way audio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Smart Motion Detection, Tripwire,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    camera tampering detection, 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    Object loss detection,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    image enhancement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Device Smart Detection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Multi-screen Management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Picture-in-picture E-Map Monitor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Flexible Video Screen Assignment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Mouse-over-video PTZ Control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Support multi-monitors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4 Layers E-Map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‧ Video wall</a:t>
            </a:r>
          </a:p>
          <a:p>
            <a:pPr eaLnBrk="1" hangingPunct="1"/>
            <a:r>
              <a:rPr lang="en-US" altLang="zh-TW" sz="1400" dirty="0">
                <a:latin typeface="+mn-lt"/>
              </a:rPr>
              <a:t>    -</a:t>
            </a:r>
            <a:r>
              <a:rPr lang="en-US" altLang="zh-TW" sz="1200" dirty="0">
                <a:latin typeface="+mn-lt"/>
              </a:rPr>
              <a:t>1 console monitor+4 full screen monitors)</a:t>
            </a:r>
          </a:p>
          <a:p>
            <a:pPr eaLnBrk="1" hangingPunct="1"/>
            <a:r>
              <a:rPr lang="en-US" altLang="zh-TW" sz="1200" dirty="0">
                <a:latin typeface="+mn-lt"/>
              </a:rPr>
              <a:t>     -full screen: 1x1, 2x2, 3x3</a:t>
            </a:r>
          </a:p>
        </p:txBody>
      </p:sp>
      <p:pic>
        <p:nvPicPr>
          <p:cNvPr id="6" name="Picture 7" descr="Main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57788"/>
            <a:ext cx="1150482" cy="9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EventMonitor-Playb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157788"/>
            <a:ext cx="1153806" cy="9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layb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133674"/>
            <a:ext cx="1150482" cy="9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EMap-M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66524"/>
            <a:ext cx="1170432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59"/>
          <p:cNvSpPr>
            <a:spLocks noChangeShapeType="1"/>
          </p:cNvSpPr>
          <p:nvPr/>
        </p:nvSpPr>
        <p:spPr bwMode="auto">
          <a:xfrm flipV="1">
            <a:off x="6589713" y="2738438"/>
            <a:ext cx="0" cy="115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1" name="Picture 70" descr="VideoWall_Conso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57788"/>
            <a:ext cx="1153806" cy="90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0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Pi-Vu Central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Video Wall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9" descr="HP L1710 17 吋 LCD 顯示器 - 商用顯示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2171699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130550" y="3789362"/>
            <a:ext cx="15719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Main monitor displays</a:t>
            </a:r>
          </a:p>
          <a:p>
            <a:pPr eaLnBrk="1" hangingPunct="1"/>
            <a:r>
              <a:rPr lang="en-US" altLang="zh-TW" sz="1200">
                <a:latin typeface="+mn-lt"/>
              </a:rPr>
              <a:t>the Console</a:t>
            </a:r>
          </a:p>
        </p:txBody>
      </p:sp>
      <p:pic>
        <p:nvPicPr>
          <p:cNvPr id="6" name="Picture 11" descr="HP L1710 17 吋 LCD 顯示器 - 商用顯示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62877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P L1710 17 吋 LCD 顯示器 - 商用顯示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162877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HP L1710 17 吋 LCD 顯示器 - 商用顯示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3141662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HP L1710 17 吋 LCD 顯示器 - 商用顯示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3141662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330325" y="4652962"/>
            <a:ext cx="3501792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The main monitor will be used to display the console</a:t>
            </a:r>
          </a:p>
          <a:p>
            <a:pPr eaLnBrk="1" hangingPunct="1"/>
            <a:r>
              <a:rPr lang="en-US" altLang="zh-TW" sz="1200">
                <a:latin typeface="+mn-lt"/>
              </a:rPr>
              <a:t>for operations, and the VideoWalls are assigned to</a:t>
            </a:r>
          </a:p>
          <a:p>
            <a:pPr eaLnBrk="1" hangingPunct="1"/>
            <a:r>
              <a:rPr lang="en-US" altLang="zh-TW" sz="1200">
                <a:latin typeface="+mn-lt"/>
              </a:rPr>
              <a:t>additional monitors (max. 4, one VideoWall/monitor)</a:t>
            </a:r>
          </a:p>
          <a:p>
            <a:pPr eaLnBrk="1" hangingPunct="1"/>
            <a:endParaRPr lang="en-US" altLang="zh-TW" sz="1200">
              <a:latin typeface="+mn-lt"/>
            </a:endParaRPr>
          </a:p>
          <a:p>
            <a:pPr eaLnBrk="1" hangingPunct="1"/>
            <a:r>
              <a:rPr lang="en-US" altLang="zh-TW" sz="1200">
                <a:latin typeface="+mn-lt"/>
              </a:rPr>
              <a:t>The Console only display view layout, the videos are</a:t>
            </a:r>
          </a:p>
          <a:p>
            <a:pPr eaLnBrk="1" hangingPunct="1"/>
            <a:r>
              <a:rPr lang="en-US" altLang="zh-TW" sz="1200">
                <a:latin typeface="+mn-lt"/>
              </a:rPr>
              <a:t>displayed on the VideoWalls.</a:t>
            </a: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3213099"/>
            <a:ext cx="106045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3213099"/>
            <a:ext cx="106045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1700212"/>
            <a:ext cx="106045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700212"/>
            <a:ext cx="106045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586538" y="4581524"/>
            <a:ext cx="1800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Additional monitor</a:t>
            </a:r>
          </a:p>
          <a:p>
            <a:pPr eaLnBrk="1" hangingPunct="1"/>
            <a:r>
              <a:rPr lang="en-US" altLang="zh-TW" sz="1200">
                <a:latin typeface="+mn-lt"/>
              </a:rPr>
              <a:t>displays the selected</a:t>
            </a:r>
          </a:p>
          <a:p>
            <a:pPr eaLnBrk="1" hangingPunct="1"/>
            <a:r>
              <a:rPr lang="en-US" altLang="zh-TW" sz="1200">
                <a:latin typeface="+mn-lt"/>
              </a:rPr>
              <a:t>VideoWall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935162"/>
            <a:ext cx="320516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25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Backup server software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Pi-Vu Smart Backup</a:t>
            </a:r>
            <a:endParaRPr lang="zh-TW" altLang="en-US" dirty="0"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2" y="2132856"/>
            <a:ext cx="4827710" cy="28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08104" y="2048663"/>
            <a:ext cx="45720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sz="1200" dirty="0"/>
              <a:t>‧</a:t>
            </a:r>
            <a:r>
              <a:rPr lang="en-US" altLang="zh-TW" sz="1200" dirty="0">
                <a:latin typeface="Verdana" pitchFamily="34" charset="0"/>
              </a:rPr>
              <a:t> Backup Media data/event log from multiple</a:t>
            </a:r>
          </a:p>
          <a:p>
            <a:r>
              <a:rPr lang="en-US" altLang="zh-TW" sz="1200" dirty="0">
                <a:latin typeface="Verdana" pitchFamily="34" charset="0"/>
              </a:rPr>
              <a:t>   servers (Pi-Vu Pro/SVR) at same time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Support Maximum 256 channels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Support different backup Frequency: </a:t>
            </a:r>
            <a:r>
              <a:rPr lang="en-US" altLang="zh-TW" sz="1200" dirty="0" err="1">
                <a:latin typeface="Verdana" pitchFamily="34" charset="0"/>
              </a:rPr>
              <a:t>Hr</a:t>
            </a:r>
            <a:r>
              <a:rPr lang="en-US" altLang="zh-TW" sz="1200" dirty="0">
                <a:latin typeface="Verdana" pitchFamily="34" charset="0"/>
              </a:rPr>
              <a:t>/ </a:t>
            </a:r>
          </a:p>
          <a:p>
            <a:r>
              <a:rPr lang="en-US" altLang="zh-TW" sz="1200" dirty="0">
                <a:latin typeface="Verdana" pitchFamily="34" charset="0"/>
              </a:rPr>
              <a:t>    Day/Week/Month.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Support different frame rate setting in </a:t>
            </a:r>
          </a:p>
          <a:p>
            <a:r>
              <a:rPr lang="en-US" altLang="zh-TW" sz="1200" dirty="0">
                <a:latin typeface="Verdana" pitchFamily="34" charset="0"/>
              </a:rPr>
              <a:t>    different time. 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Manual backup for a specific period for a</a:t>
            </a:r>
          </a:p>
          <a:p>
            <a:r>
              <a:rPr lang="en-US" altLang="zh-TW" sz="1200" dirty="0">
                <a:latin typeface="Verdana" pitchFamily="34" charset="0"/>
              </a:rPr>
              <a:t>     specific channel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Specify the network bandwidth for backup </a:t>
            </a:r>
          </a:p>
          <a:p>
            <a:r>
              <a:rPr lang="en-US" altLang="zh-TW" sz="1200" dirty="0">
                <a:latin typeface="Verdana" pitchFamily="34" charset="0"/>
              </a:rPr>
              <a:t>     Support auto adjust bandwidth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Provide remote viewer program to playback</a:t>
            </a:r>
          </a:p>
          <a:p>
            <a:r>
              <a:rPr lang="en-US" altLang="zh-TW" sz="1200" dirty="0">
                <a:latin typeface="Verdana" pitchFamily="34" charset="0"/>
              </a:rPr>
              <a:t>    (by time, by event)</a:t>
            </a:r>
          </a:p>
          <a:p>
            <a:r>
              <a:rPr lang="en-US" altLang="zh-TW" sz="1200" dirty="0"/>
              <a:t>‧</a:t>
            </a:r>
            <a:r>
              <a:rPr lang="en-US" altLang="zh-TW" sz="1200" dirty="0">
                <a:latin typeface="Verdana" pitchFamily="34" charset="0"/>
              </a:rPr>
              <a:t>Delete the backup data. (by time, by size)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Support export of media backup.</a:t>
            </a:r>
          </a:p>
          <a:p>
            <a:r>
              <a:rPr lang="en-US" altLang="zh-TW" sz="1200" dirty="0"/>
              <a:t>‧ </a:t>
            </a:r>
            <a:r>
              <a:rPr lang="en-US" altLang="zh-TW" sz="1200" dirty="0">
                <a:latin typeface="Verdana" pitchFamily="34" charset="0"/>
              </a:rPr>
              <a:t>USB Key pro for license protection</a:t>
            </a:r>
          </a:p>
          <a:p>
            <a:endParaRPr lang="en-US" altLang="zh-TW" dirty="0">
              <a:solidFill>
                <a:srgbClr val="0000FF"/>
              </a:solidFill>
              <a:latin typeface="Verdana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57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i</a:t>
            </a: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Phone/</a:t>
            </a:r>
            <a:r>
              <a:rPr lang="en-US" altLang="zh-TW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iPad</a:t>
            </a: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/Android </a:t>
            </a:r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</a:t>
            </a: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APP</a:t>
            </a: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/>
            </a:r>
            <a:b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</a:br>
            <a:r>
              <a:rPr lang="en-US" altLang="zh-TW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 NVR Mobile Viewer</a:t>
            </a:r>
            <a:endParaRPr lang="zh-TW" altLang="en-US" dirty="0"/>
          </a:p>
        </p:txBody>
      </p:sp>
      <p:pic>
        <p:nvPicPr>
          <p:cNvPr id="4" name="Picture 4" descr="IMG_1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16244"/>
            <a:ext cx="1513531" cy="22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ive_playb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33" y="4005064"/>
            <a:ext cx="2736503" cy="204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87624" y="3613150"/>
            <a:ext cx="4824412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TW" dirty="0"/>
              <a:t>‧</a:t>
            </a:r>
            <a:r>
              <a:rPr lang="en-US" altLang="zh-TW" dirty="0">
                <a:ea typeface="標楷體" pitchFamily="65" charset="-120"/>
              </a:rPr>
              <a:t>Auto Search NVRs on the Network</a:t>
            </a:r>
          </a:p>
          <a:p>
            <a:r>
              <a:rPr lang="en-US" altLang="zh-TW" dirty="0"/>
              <a:t>‧</a:t>
            </a:r>
            <a:r>
              <a:rPr lang="en-US" altLang="zh-TW" dirty="0">
                <a:ea typeface="標楷體" pitchFamily="65" charset="-120"/>
              </a:rPr>
              <a:t>Support </a:t>
            </a:r>
            <a:r>
              <a:rPr lang="en-US" altLang="zh-CN" dirty="0">
                <a:ea typeface="標楷體" pitchFamily="65" charset="-120"/>
              </a:rPr>
              <a:t>MJPEG/MPEG4/H.264</a:t>
            </a:r>
            <a:endParaRPr lang="en-US" altLang="zh-TW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Support audio</a:t>
            </a:r>
            <a:endParaRPr lang="en-US" altLang="zh-CN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Unlimited NVR Access</a:t>
            </a: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Support digital PTZ</a:t>
            </a:r>
            <a:endParaRPr lang="zh-CN" altLang="en-US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Live and Playback</a:t>
            </a:r>
            <a:endParaRPr lang="zh-CN" altLang="en-US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Playback search by time/event</a:t>
            </a:r>
            <a:endParaRPr lang="zh-TW" altLang="en-US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Support </a:t>
            </a:r>
            <a:r>
              <a:rPr lang="en-US" altLang="zh-TW" dirty="0" err="1">
                <a:ea typeface="標楷體" pitchFamily="65" charset="-120"/>
              </a:rPr>
              <a:t>Portait</a:t>
            </a:r>
            <a:r>
              <a:rPr lang="en-US" altLang="zh-TW" dirty="0">
                <a:ea typeface="標楷體" pitchFamily="65" charset="-120"/>
              </a:rPr>
              <a:t> and Landscape View</a:t>
            </a:r>
            <a:endParaRPr lang="zh-CN" altLang="en-US" dirty="0">
              <a:ea typeface="標楷體" pitchFamily="65" charset="-120"/>
            </a:endParaRPr>
          </a:p>
          <a:p>
            <a:r>
              <a:rPr lang="en-US" altLang="zh-CN" dirty="0">
                <a:ea typeface="標楷體" pitchFamily="65" charset="-120"/>
              </a:rPr>
              <a:t>‧</a:t>
            </a:r>
            <a:r>
              <a:rPr lang="en-US" altLang="zh-TW" dirty="0">
                <a:ea typeface="標楷體" pitchFamily="65" charset="-120"/>
              </a:rPr>
              <a:t>JPEG snapshot</a:t>
            </a:r>
            <a:endParaRPr lang="zh-CN" altLang="en-US" dirty="0">
              <a:ea typeface="標楷體" pitchFamily="65" charset="-12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19238"/>
            <a:ext cx="3355975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39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VR-600-s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18" y="3140299"/>
            <a:ext cx="2303462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87655" y="1052736"/>
            <a:ext cx="88392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IP surveillance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embedded system solution</a:t>
            </a:r>
            <a:endParaRPr lang="en-US" altLang="zh-CN" sz="4000" b="1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algn="ctr">
              <a:spcBef>
                <a:spcPct val="50000"/>
              </a:spcBef>
              <a:defRPr/>
            </a:pPr>
            <a:endParaRPr lang="en-US" altLang="zh-CN" sz="4000" b="1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algn="ctr">
              <a:spcBef>
                <a:spcPct val="50000"/>
              </a:spcBef>
              <a:defRPr/>
            </a:pPr>
            <a:endParaRPr lang="zh-TW" altLang="en-US" sz="4000" b="1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Network Video Recorder</a:t>
            </a:r>
            <a:endParaRPr lang="en-US" altLang="zh-CN" sz="4000" b="1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  <a:p>
            <a:pPr algn="ctr">
              <a:spcBef>
                <a:spcPct val="50000"/>
              </a:spcBef>
              <a:defRPr/>
            </a:pPr>
            <a:endParaRPr lang="en-US" altLang="zh-TW" sz="2800" dirty="0">
              <a:effectLst>
                <a:outerShdw blurRad="38100" dist="38100" dir="2700000" algn="tl">
                  <a:srgbClr val="C0C0C0"/>
                </a:outerShdw>
              </a:effectLst>
              <a:ea typeface="標楷體" pitchFamily="65" charset="-120"/>
            </a:endParaRPr>
          </a:p>
        </p:txBody>
      </p:sp>
      <p:pic>
        <p:nvPicPr>
          <p:cNvPr id="5" name="Picture 8" descr="DSC015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3" y="2924399"/>
            <a:ext cx="2290762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SVR-204 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30" y="2997424"/>
            <a:ext cx="14716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7" y="2997424"/>
            <a:ext cx="2741953" cy="18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78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Standalone NVR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SVR-204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itchFamily="65" charset="-12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1880394" y="4119306"/>
            <a:ext cx="2969595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1300" dirty="0">
                <a:latin typeface="+mn-lt"/>
                <a:ea typeface="標楷體" pitchFamily="65" charset="-120"/>
              </a:rPr>
              <a:t>．</a:t>
            </a:r>
            <a:r>
              <a:rPr lang="zh-TW" altLang="en-US" sz="1300" dirty="0">
                <a:latin typeface="+mn-lt"/>
                <a:ea typeface="標楷體" pitchFamily="65" charset="-120"/>
              </a:rPr>
              <a:t> </a:t>
            </a:r>
            <a:r>
              <a:rPr lang="en-US" altLang="zh-TW" sz="1300" dirty="0">
                <a:latin typeface="+mn-lt"/>
                <a:ea typeface="標楷體" pitchFamily="65" charset="-120"/>
              </a:rPr>
              <a:t>Real-time live</a:t>
            </a:r>
            <a:r>
              <a:rPr lang="zh-CN" altLang="zh-TW" sz="1300" dirty="0">
                <a:latin typeface="+mn-lt"/>
                <a:ea typeface="標楷體" pitchFamily="65" charset="-120"/>
              </a:rPr>
              <a:t>/p</a:t>
            </a:r>
            <a:r>
              <a:rPr lang="zh-TW" altLang="en-US" sz="1300" dirty="0">
                <a:latin typeface="+mn-lt"/>
                <a:ea typeface="標楷體" pitchFamily="65" charset="-120"/>
              </a:rPr>
              <a:t>l</a:t>
            </a:r>
            <a:r>
              <a:rPr lang="en-US" altLang="zh-TW" sz="1300" dirty="0" err="1">
                <a:latin typeface="+mn-lt"/>
                <a:ea typeface="標楷體" pitchFamily="65" charset="-120"/>
              </a:rPr>
              <a:t>ayback</a:t>
            </a:r>
            <a:r>
              <a:rPr lang="zh-CN" altLang="zh-TW" sz="1300" dirty="0">
                <a:latin typeface="+mn-lt"/>
                <a:ea typeface="標楷體" pitchFamily="65" charset="-120"/>
              </a:rPr>
              <a:t>:</a:t>
            </a:r>
            <a:endParaRPr lang="zh-CN" altLang="en-US" sz="13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TW" altLang="en-US" sz="1300" dirty="0">
                <a:latin typeface="+mn-lt"/>
                <a:ea typeface="標楷體" pitchFamily="65" charset="-120"/>
              </a:rPr>
              <a:t>   </a:t>
            </a:r>
            <a:r>
              <a:rPr lang="zh-CN" altLang="zh-TW" sz="1300" dirty="0">
                <a:latin typeface="+mn-lt"/>
                <a:ea typeface="標楷體" pitchFamily="65" charset="-120"/>
              </a:rPr>
              <a:t> 1/4</a:t>
            </a:r>
            <a:r>
              <a:rPr lang="zh-TW" altLang="zh-CN" sz="1300" dirty="0">
                <a:latin typeface="+mn-lt"/>
                <a:ea typeface="標楷體" pitchFamily="65" charset="-120"/>
              </a:rPr>
              <a:t>(</a:t>
            </a:r>
            <a:r>
              <a:rPr lang="zh-CN" altLang="zh-TW" sz="1300" dirty="0">
                <a:latin typeface="+mn-lt"/>
                <a:ea typeface="標楷體" pitchFamily="65" charset="-120"/>
              </a:rPr>
              <a:t>w</a:t>
            </a:r>
            <a:r>
              <a:rPr lang="zh-TW" altLang="en-US" sz="1300" dirty="0">
                <a:latin typeface="+mn-lt"/>
                <a:ea typeface="標楷體" pitchFamily="65" charset="-120"/>
              </a:rPr>
              <a:t>e</a:t>
            </a:r>
            <a:r>
              <a:rPr lang="en-US" altLang="zh-TW" sz="1300" dirty="0">
                <a:latin typeface="+mn-lt"/>
                <a:ea typeface="標楷體" pitchFamily="65" charset="-120"/>
              </a:rPr>
              <a:t>b</a:t>
            </a:r>
            <a:r>
              <a:rPr lang="zh-CN" altLang="zh-TW" sz="1300" dirty="0">
                <a:latin typeface="+mn-lt"/>
                <a:ea typeface="標楷體" pitchFamily="65" charset="-120"/>
              </a:rPr>
              <a:t>), 1 (</a:t>
            </a:r>
            <a:r>
              <a:rPr lang="zh-TW" altLang="en-US" sz="1300" dirty="0">
                <a:latin typeface="+mn-lt"/>
                <a:ea typeface="標楷體" pitchFamily="65" charset="-120"/>
              </a:rPr>
              <a:t>L</a:t>
            </a:r>
            <a:r>
              <a:rPr lang="en-US" altLang="zh-TW" sz="1300" dirty="0" err="1">
                <a:latin typeface="+mn-lt"/>
                <a:ea typeface="標楷體" pitchFamily="65" charset="-120"/>
              </a:rPr>
              <a:t>ocal</a:t>
            </a:r>
            <a:r>
              <a:rPr lang="zh-CN" altLang="zh-TW" sz="1300" dirty="0">
                <a:latin typeface="+mn-lt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CN" altLang="zh-TW" sz="1300" dirty="0">
                <a:latin typeface="+mn-lt"/>
                <a:ea typeface="標楷體" pitchFamily="65" charset="-120"/>
              </a:rPr>
              <a:t>．</a:t>
            </a:r>
            <a:r>
              <a:rPr lang="zh-CN" altLang="en-US" sz="1300" dirty="0">
                <a:latin typeface="+mn-lt"/>
                <a:ea typeface="標楷體" pitchFamily="65" charset="-120"/>
              </a:rPr>
              <a:t> </a:t>
            </a:r>
            <a:r>
              <a:rPr lang="en-US" altLang="zh-TW" sz="1300" dirty="0">
                <a:latin typeface="+mn-lt"/>
                <a:ea typeface="標楷體" pitchFamily="65" charset="-120"/>
              </a:rPr>
              <a:t>Local display supports multi-standard</a:t>
            </a:r>
            <a:r>
              <a:rPr lang="zh-CN" altLang="zh-TW" sz="1300" dirty="0">
                <a:latin typeface="+mn-lt"/>
                <a:ea typeface="標楷體" pitchFamily="65" charset="-120"/>
              </a:rPr>
              <a:t>:</a:t>
            </a:r>
          </a:p>
          <a:p>
            <a:pPr eaLnBrk="1" hangingPunct="1"/>
            <a:r>
              <a:rPr lang="zh-TW" altLang="zh-CN" sz="1300" dirty="0">
                <a:latin typeface="+mn-lt"/>
                <a:ea typeface="標楷體" pitchFamily="65" charset="-120"/>
              </a:rPr>
              <a:t>    MJPEG, MPEG4 SP@L3,ASP@L5</a:t>
            </a:r>
            <a:endParaRPr lang="zh-CN" altLang="en-US" sz="13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300" dirty="0">
                <a:latin typeface="+mn-lt"/>
                <a:ea typeface="標楷體" pitchFamily="65" charset="-120"/>
              </a:rPr>
              <a:t> </a:t>
            </a:r>
            <a:r>
              <a:rPr lang="zh-CN" altLang="zh-TW" sz="1300" dirty="0">
                <a:latin typeface="+mn-lt"/>
                <a:ea typeface="標楷體" pitchFamily="65" charset="-120"/>
              </a:rPr>
              <a:t> </a:t>
            </a:r>
            <a:r>
              <a:rPr lang="zh-CN" altLang="en-US" sz="1300" dirty="0">
                <a:latin typeface="+mn-lt"/>
                <a:ea typeface="標楷體" pitchFamily="65" charset="-120"/>
              </a:rPr>
              <a:t> </a:t>
            </a:r>
            <a:r>
              <a:rPr lang="zh-TW" altLang="zh-CN" sz="1300" dirty="0">
                <a:latin typeface="+mn-lt"/>
                <a:ea typeface="標楷體" pitchFamily="65" charset="-120"/>
              </a:rPr>
              <a:t> H.264 high profile@ level 4.1 &amp; 5</a:t>
            </a:r>
          </a:p>
          <a:p>
            <a:pPr eaLnBrk="1" hangingPunct="1"/>
            <a:r>
              <a:rPr lang="zh-CN" altLang="zh-TW" sz="1300" dirty="0">
                <a:latin typeface="+mn-lt"/>
                <a:ea typeface="標楷體" pitchFamily="65" charset="-120"/>
              </a:rPr>
              <a:t>．</a:t>
            </a:r>
            <a:r>
              <a:rPr lang="zh-CN" altLang="en-US" sz="1300" dirty="0">
                <a:latin typeface="+mn-lt"/>
                <a:ea typeface="標楷體" pitchFamily="65" charset="-120"/>
              </a:rPr>
              <a:t> </a:t>
            </a:r>
            <a:r>
              <a:rPr lang="en-US" altLang="zh-TW" sz="1300" dirty="0">
                <a:latin typeface="+mn-lt"/>
                <a:ea typeface="標楷體" pitchFamily="65" charset="-120"/>
              </a:rPr>
              <a:t>PIP for event video</a:t>
            </a:r>
            <a:endParaRPr lang="zh-CN" altLang="zh-TW" sz="13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300" dirty="0">
                <a:latin typeface="+mn-lt"/>
                <a:ea typeface="標楷體" pitchFamily="65" charset="-120"/>
              </a:rPr>
              <a:t>．</a:t>
            </a:r>
            <a:r>
              <a:rPr lang="zh-CN" altLang="zh-TW" sz="1300" dirty="0">
                <a:latin typeface="+mn-lt"/>
                <a:ea typeface="標楷體" pitchFamily="65" charset="-120"/>
              </a:rPr>
              <a:t> S</a:t>
            </a:r>
            <a:r>
              <a:rPr lang="zh-TW" altLang="en-US" sz="1300" dirty="0">
                <a:latin typeface="+mn-lt"/>
                <a:ea typeface="標楷體" pitchFamily="65" charset="-120"/>
              </a:rPr>
              <a:t>u</a:t>
            </a:r>
            <a:r>
              <a:rPr lang="en-US" altLang="zh-TW" sz="1300" dirty="0" err="1">
                <a:latin typeface="+mn-lt"/>
                <a:ea typeface="標楷體" pitchFamily="65" charset="-120"/>
              </a:rPr>
              <a:t>pport</a:t>
            </a:r>
            <a:r>
              <a:rPr lang="en-US" altLang="zh-TW" sz="1300" dirty="0">
                <a:latin typeface="+mn-lt"/>
                <a:ea typeface="標楷體" pitchFamily="65" charset="-120"/>
              </a:rPr>
              <a:t> camera event (MD/DI) </a:t>
            </a:r>
            <a:endParaRPr lang="en-US" altLang="zh-CN" sz="13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3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300" dirty="0">
                <a:latin typeface="+mn-lt"/>
                <a:ea typeface="標楷體" pitchFamily="65" charset="-120"/>
              </a:rPr>
              <a:t>Mobile device remote access</a:t>
            </a:r>
            <a:endParaRPr lang="zh-CN" altLang="zh-TW" sz="13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300" dirty="0">
                <a:latin typeface="+mn-lt"/>
                <a:ea typeface="標楷體" pitchFamily="65" charset="-120"/>
              </a:rPr>
              <a:t>．</a:t>
            </a:r>
            <a:r>
              <a:rPr lang="en-US" altLang="zh-TW" sz="1300" dirty="0">
                <a:latin typeface="+mn-lt"/>
              </a:rPr>
              <a:t> </a:t>
            </a:r>
            <a:r>
              <a:rPr lang="en-US" altLang="zh-TW" sz="1300" dirty="0">
                <a:latin typeface="+mn-lt"/>
                <a:ea typeface="標楷體" pitchFamily="65" charset="-120"/>
              </a:rPr>
              <a:t>AVI backup</a:t>
            </a:r>
            <a:endParaRPr lang="zh-CN" altLang="zh-TW" sz="13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300" dirty="0">
                <a:latin typeface="+mn-lt"/>
                <a:ea typeface="標楷體" pitchFamily="65" charset="-120"/>
              </a:rPr>
              <a:t>．</a:t>
            </a:r>
            <a:r>
              <a:rPr lang="zh-CN" altLang="zh-TW" sz="1300" dirty="0">
                <a:latin typeface="+mn-lt"/>
                <a:ea typeface="標楷體" pitchFamily="65" charset="-120"/>
              </a:rPr>
              <a:t> </a:t>
            </a:r>
            <a:r>
              <a:rPr lang="zh-TW" altLang="en-US" sz="1300" dirty="0">
                <a:latin typeface="+mn-lt"/>
                <a:ea typeface="標楷體" pitchFamily="65" charset="-120"/>
              </a:rPr>
              <a:t>T</a:t>
            </a:r>
            <a:r>
              <a:rPr lang="en-US" altLang="zh-TW" sz="1300" dirty="0" err="1">
                <a:latin typeface="+mn-lt"/>
                <a:ea typeface="標楷體" pitchFamily="65" charset="-120"/>
              </a:rPr>
              <a:t>wo</a:t>
            </a:r>
            <a:r>
              <a:rPr lang="en-US" altLang="zh-TW" sz="1300" dirty="0">
                <a:latin typeface="+mn-lt"/>
                <a:ea typeface="標楷體" pitchFamily="65" charset="-120"/>
              </a:rPr>
              <a:t> way audio</a:t>
            </a:r>
            <a:endParaRPr lang="en-US" altLang="zh-CN" sz="1300" dirty="0">
              <a:latin typeface="+mn-lt"/>
              <a:ea typeface="標楷體" pitchFamily="65" charset="-120"/>
            </a:endParaRPr>
          </a:p>
          <a:p>
            <a:pPr eaLnBrk="1" hangingPunct="1"/>
            <a:endParaRPr lang="en-US" altLang="zh-TW" sz="1300" dirty="0">
              <a:latin typeface="+mn-lt"/>
              <a:ea typeface="標楷體" pitchFamily="65" charset="-120"/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7164288" y="4985013"/>
            <a:ext cx="18087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3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Recording performance</a:t>
            </a:r>
            <a:endParaRPr lang="en-US" altLang="zh-TW" sz="1300" b="1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en-US" altLang="zh-TW" sz="1300" b="1" dirty="0">
                <a:solidFill>
                  <a:srgbClr val="FF0000"/>
                </a:solidFill>
                <a:latin typeface="+mn-lt"/>
              </a:rPr>
              <a:t> 1920X1080 120fps</a:t>
            </a:r>
          </a:p>
          <a:p>
            <a:pPr eaLnBrk="1" hangingPunct="1"/>
            <a:r>
              <a:rPr lang="en-US" altLang="zh-TW" sz="13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7" name="Picture 50" descr="SVR-204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340768"/>
            <a:ext cx="641489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1"/>
          <p:cNvSpPr txBox="1">
            <a:spLocks noChangeArrowheads="1"/>
          </p:cNvSpPr>
          <p:nvPr/>
        </p:nvSpPr>
        <p:spPr bwMode="auto">
          <a:xfrm>
            <a:off x="5385202" y="4077072"/>
            <a:ext cx="231634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Linux</a:t>
            </a:r>
            <a:r>
              <a:rPr lang="en-US" altLang="zh-TW" sz="1400" dirty="0">
                <a:latin typeface="+mn-lt"/>
                <a:ea typeface="標楷體" pitchFamily="65" charset="-120"/>
              </a:rPr>
              <a:t> OS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zh-CN" altLang="zh-CN" sz="1400" dirty="0">
                <a:latin typeface="+mn-lt"/>
                <a:ea typeface="標楷體" pitchFamily="65" charset="-120"/>
              </a:rPr>
              <a:t>256CH free CMS software </a:t>
            </a:r>
            <a:endParaRPr lang="en-US" altLang="zh-CN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HDMI &amp; Composite video</a:t>
            </a:r>
          </a:p>
          <a:p>
            <a:pPr eaLnBrk="1" hangingPunct="1"/>
            <a:r>
              <a:rPr lang="en-US" altLang="zh-TW" sz="1400" dirty="0">
                <a:latin typeface="+mn-lt"/>
                <a:ea typeface="標楷體" pitchFamily="65" charset="-120"/>
              </a:rPr>
              <a:t>    output</a:t>
            </a:r>
            <a:endParaRPr lang="zh-TW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Audio line output</a:t>
            </a:r>
            <a:endParaRPr lang="zh-TW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Remote control &amp; </a:t>
            </a:r>
          </a:p>
          <a:p>
            <a:pPr eaLnBrk="1" hangingPunct="1"/>
            <a:r>
              <a:rPr lang="en-US" altLang="zh-TW" sz="1400" dirty="0">
                <a:latin typeface="+mn-lt"/>
                <a:ea typeface="標楷體" pitchFamily="65" charset="-120"/>
              </a:rPr>
              <a:t>    USB</a:t>
            </a:r>
            <a:r>
              <a:rPr lang="zh-TW" altLang="en-US" sz="1400" dirty="0">
                <a:latin typeface="+mn-lt"/>
                <a:ea typeface="標楷體" pitchFamily="65" charset="-120"/>
              </a:rPr>
              <a:t>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mouse</a:t>
            </a:r>
          </a:p>
          <a:p>
            <a:pPr eaLnBrk="1" hangingPunct="1"/>
            <a:endParaRPr lang="zh-TW" alt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836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Safety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3110364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Standalone NVR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SVR-204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29" descr="SVR-204 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349500"/>
            <a:ext cx="26400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 descr="SVR-204 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2276475"/>
            <a:ext cx="247967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12775" y="4076700"/>
            <a:ext cx="8745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IR Receiver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57238" y="4797425"/>
            <a:ext cx="4379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USB</a:t>
            </a:r>
            <a:endParaRPr lang="zh-TW" altLang="en-US" sz="1200">
              <a:latin typeface="+mn-lt"/>
              <a:ea typeface="標楷體" pitchFamily="65" charset="-12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79838" y="4292600"/>
            <a:ext cx="6172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Power 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4391025" y="3573463"/>
            <a:ext cx="935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Audio Line out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>
            <a:off x="1403350" y="4437063"/>
            <a:ext cx="865188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1403350" y="4797425"/>
            <a:ext cx="938213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>
            <a:off x="3059113" y="4292600"/>
            <a:ext cx="100965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1403350" y="3573463"/>
            <a:ext cx="93662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8313" y="3284538"/>
            <a:ext cx="9621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Channel LED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1403350" y="3213100"/>
            <a:ext cx="93662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68313" y="2852738"/>
            <a:ext cx="7393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HDD LED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1403350" y="2852738"/>
            <a:ext cx="93662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68313" y="2492375"/>
            <a:ext cx="8513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Power LED</a:t>
            </a: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4895850" y="4149725"/>
            <a:ext cx="122555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4895850" y="4508500"/>
            <a:ext cx="122555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464050" y="4508500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Composite video out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6624638" y="4508500"/>
            <a:ext cx="122555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7523163" y="4581525"/>
            <a:ext cx="13684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10/100M Ethernet</a:t>
            </a: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6624638" y="4149725"/>
            <a:ext cx="122555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7920038" y="3860800"/>
            <a:ext cx="1223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HDMI video output</a:t>
            </a:r>
            <a:endParaRPr lang="zh-TW" altLang="en-US" sz="1200">
              <a:latin typeface="+mn-lt"/>
              <a:ea typeface="標楷體" pitchFamily="65" charset="-120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6624638" y="3789363"/>
            <a:ext cx="122555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704138" y="3429000"/>
            <a:ext cx="4379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USB</a:t>
            </a:r>
            <a:endParaRPr lang="zh-TW" altLang="en-US" sz="1200"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6076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Standalone NVR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SVR-500 series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18" descr="SVR-516 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7" y="1607835"/>
            <a:ext cx="15843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7688261" y="2511123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latin typeface="Arial" pitchFamily="34" charset="0"/>
              </a:rPr>
              <a:t>SVR-516</a:t>
            </a: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6367723" y="4381926"/>
            <a:ext cx="1961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Recording performance</a:t>
            </a:r>
          </a:p>
          <a:p>
            <a:pPr eaLnBrk="1" hangingPunct="1"/>
            <a:r>
              <a:rPr lang="zh-TW" altLang="en-US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1200" b="1" dirty="0">
                <a:solidFill>
                  <a:srgbClr val="FF0000"/>
                </a:solidFill>
                <a:latin typeface="+mn-lt"/>
              </a:rPr>
              <a:t>SVR-516 1280X1024 480fps</a:t>
            </a:r>
          </a:p>
          <a:p>
            <a:pPr eaLnBrk="1" hangingPunct="1"/>
            <a:r>
              <a:rPr lang="en-US" altLang="zh-TW" sz="1200" b="1" dirty="0">
                <a:solidFill>
                  <a:srgbClr val="FF0000"/>
                </a:solidFill>
                <a:latin typeface="+mn-lt"/>
              </a:rPr>
              <a:t> SVR-508 1920X1080 240fps</a:t>
            </a:r>
          </a:p>
          <a:p>
            <a:pPr eaLnBrk="1" hangingPunct="1"/>
            <a:r>
              <a:rPr lang="en-US" altLang="zh-TW" sz="1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1200" b="1" dirty="0" smtClean="0">
                <a:solidFill>
                  <a:srgbClr val="FF0000"/>
                </a:solidFill>
                <a:latin typeface="+mn-lt"/>
              </a:rPr>
              <a:t>SVR-504 </a:t>
            </a:r>
            <a:r>
              <a:rPr lang="en-US" altLang="zh-TW" sz="1200" b="1" dirty="0">
                <a:solidFill>
                  <a:srgbClr val="FF0000"/>
                </a:solidFill>
                <a:latin typeface="+mn-lt"/>
              </a:rPr>
              <a:t>1920X1080 </a:t>
            </a:r>
            <a:r>
              <a:rPr lang="en-US" altLang="zh-TW" sz="1200" b="1" dirty="0" smtClean="0">
                <a:solidFill>
                  <a:srgbClr val="FF0000"/>
                </a:solidFill>
                <a:latin typeface="+mn-lt"/>
              </a:rPr>
              <a:t>120fps</a:t>
            </a:r>
            <a:endParaRPr lang="en-US" altLang="zh-TW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014061" y="3986897"/>
            <a:ext cx="254871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Support 4/8/16 cameras 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Support MJPEG, MPEG4 and H.264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Two SATA2 hard disks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Recorded video/audio can be </a:t>
            </a:r>
          </a:p>
          <a:p>
            <a:pPr eaLnBrk="1" hangingPunct="1"/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   played back from web browser 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Digital PTZ</a:t>
            </a:r>
          </a:p>
          <a:p>
            <a:pPr eaLnBrk="1" hangingPunct="1"/>
            <a:r>
              <a:rPr lang="zh-CN" altLang="en-US" sz="1200" dirty="0">
                <a:ea typeface="標楷體" pitchFamily="65" charset="-120"/>
                <a:cs typeface="Verdana" pitchFamily="34" charset="0"/>
              </a:rPr>
              <a:t>．</a:t>
            </a:r>
            <a:r>
              <a:rPr lang="en-US" altLang="zh-CN" sz="1200" dirty="0" smtClean="0">
                <a:latin typeface="+mn-lt"/>
                <a:ea typeface="Verdana" pitchFamily="34" charset="0"/>
                <a:cs typeface="Verdana" pitchFamily="34" charset="0"/>
              </a:rPr>
              <a:t>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Web-based E-map Event Alert</a:t>
            </a:r>
          </a:p>
          <a:p>
            <a:pPr eaLnBrk="1" hangingPunct="1"/>
            <a:r>
              <a:rPr lang="zh-CN" altLang="en-US" sz="1200" dirty="0">
                <a:ea typeface="標楷體" pitchFamily="65" charset="-120"/>
                <a:cs typeface="Verdana" pitchFamily="34" charset="0"/>
              </a:rPr>
              <a:t>．</a:t>
            </a:r>
            <a:r>
              <a:rPr lang="en-US" altLang="zh-CN" sz="1200" dirty="0" smtClean="0">
                <a:latin typeface="+mn-lt"/>
                <a:ea typeface="Verdana" pitchFamily="34" charset="0"/>
                <a:cs typeface="Verdana" pitchFamily="34" charset="0"/>
              </a:rPr>
              <a:t>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Max. input bandwidth: </a:t>
            </a:r>
            <a:r>
              <a:rPr lang="en-US" altLang="zh-TW" sz="1200" dirty="0">
                <a:latin typeface="+mn-lt"/>
                <a:ea typeface="Verdana" pitchFamily="34" charset="0"/>
                <a:cs typeface="Verdana" pitchFamily="34" charset="0"/>
              </a:rPr>
              <a:t>8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0Mbps</a:t>
            </a:r>
          </a:p>
          <a:p>
            <a:pPr eaLnBrk="1" hangingPunct="1"/>
            <a:r>
              <a:rPr lang="zh-CN" altLang="en-US" sz="1200" dirty="0">
                <a:ea typeface="標楷體" pitchFamily="65" charset="-120"/>
                <a:cs typeface="Verdana" pitchFamily="34" charset="0"/>
              </a:rPr>
              <a:t>．</a:t>
            </a:r>
            <a:r>
              <a:rPr lang="en-US" altLang="zh-CN" sz="1200" dirty="0" smtClean="0">
                <a:latin typeface="+mn-lt"/>
                <a:ea typeface="Verdana" pitchFamily="34" charset="0"/>
                <a:cs typeface="Verdana" pitchFamily="34" charset="0"/>
              </a:rPr>
              <a:t>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Two-way Audio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Digital I/O: 8 DI &amp; 4 DO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Support External UPS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  <a:cs typeface="Verdana" pitchFamily="34" charset="0"/>
              </a:rPr>
              <a:t>． </a:t>
            </a:r>
            <a:r>
              <a:rPr lang="en-US" altLang="zh-CN" sz="1200" dirty="0">
                <a:latin typeface="+mn-lt"/>
                <a:ea typeface="Verdana" pitchFamily="34" charset="0"/>
                <a:cs typeface="Verdana" pitchFamily="34" charset="0"/>
              </a:rPr>
              <a:t>RS485, RS232 interface</a:t>
            </a:r>
            <a:endParaRPr lang="zh-TW" altLang="en-US" sz="1200" dirty="0">
              <a:latin typeface="+mn-lt"/>
              <a:ea typeface="標楷體" pitchFamily="65" charset="-120"/>
              <a:cs typeface="Verdana" pitchFamily="34" charset="0"/>
            </a:endParaRP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3563888" y="4079230"/>
            <a:ext cx="231601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Support camera event and </a:t>
            </a:r>
          </a:p>
          <a:p>
            <a:pPr eaLnBrk="1" hangingPunct="1"/>
            <a:r>
              <a:rPr lang="en-US" altLang="zh-CN" sz="1200" dirty="0">
                <a:latin typeface="+mn-lt"/>
                <a:ea typeface="標楷體" pitchFamily="65" charset="-120"/>
              </a:rPr>
              <a:t>    DI/DO various types of Alert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Mobile device remote access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Linux based operation system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256CH free CMS software 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Support DDNS</a:t>
            </a: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Backup file through USB port</a:t>
            </a:r>
          </a:p>
          <a:p>
            <a:pPr eaLnBrk="1" hangingPunct="1"/>
            <a:r>
              <a:rPr lang="en-US" altLang="zh-CN" sz="1200" dirty="0">
                <a:latin typeface="+mn-lt"/>
                <a:ea typeface="標楷體" pitchFamily="65" charset="-120"/>
              </a:rPr>
              <a:t>    Database, AVI file</a:t>
            </a:r>
            <a:endParaRPr lang="en-US" altLang="zh-TW" sz="1200" i="1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200" i="1" dirty="0">
                <a:latin typeface="+mn-lt"/>
                <a:ea typeface="標楷體" pitchFamily="65" charset="-120"/>
              </a:rPr>
              <a:t>．</a:t>
            </a:r>
            <a:r>
              <a:rPr lang="zh-CN" altLang="zh-TW" sz="1200" i="1" dirty="0">
                <a:latin typeface="+mn-lt"/>
                <a:ea typeface="標楷體" pitchFamily="65" charset="-120"/>
              </a:rPr>
              <a:t> </a:t>
            </a:r>
            <a:r>
              <a:rPr lang="zh-TW" altLang="en-US" sz="1200" i="1" dirty="0">
                <a:latin typeface="+mn-lt"/>
                <a:ea typeface="標楷體" pitchFamily="65" charset="-120"/>
              </a:rPr>
              <a:t>M</a:t>
            </a:r>
            <a:r>
              <a:rPr lang="en-US" altLang="zh-TW" sz="1200" i="1" dirty="0">
                <a:latin typeface="+mn-lt"/>
                <a:ea typeface="標楷體" pitchFamily="65" charset="-120"/>
              </a:rPr>
              <a:t>ax. throughput: 80Mbps</a:t>
            </a:r>
            <a:endParaRPr lang="en-US" altLang="zh-CN" sz="1200" i="1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2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200" dirty="0">
                <a:latin typeface="+mn-lt"/>
                <a:ea typeface="標楷體" pitchFamily="65" charset="-120"/>
              </a:rPr>
              <a:t>HW RAID0/1</a:t>
            </a:r>
            <a:r>
              <a:rPr lang="en-US" altLang="zh-TW" sz="1200" dirty="0">
                <a:latin typeface="+mn-lt"/>
                <a:ea typeface="標楷體" pitchFamily="65" charset="-120"/>
              </a:rPr>
              <a:t>,</a:t>
            </a:r>
            <a:r>
              <a:rPr lang="en-US" altLang="zh-CN" sz="1200" dirty="0">
                <a:latin typeface="+mn-lt"/>
                <a:ea typeface="標楷體" pitchFamily="65" charset="-120"/>
              </a:rPr>
              <a:t>E-SATA</a:t>
            </a:r>
            <a:r>
              <a:rPr lang="en-US" altLang="zh-TW" sz="1200" dirty="0">
                <a:latin typeface="+mn-lt"/>
                <a:ea typeface="標楷體" pitchFamily="65" charset="-120"/>
              </a:rPr>
              <a:t>(SVR-516+)</a:t>
            </a:r>
            <a:endParaRPr lang="en-US" altLang="zh-TW" sz="1200" dirty="0">
              <a:solidFill>
                <a:schemeClr val="bg2"/>
              </a:solidFill>
              <a:latin typeface="+mn-lt"/>
              <a:ea typeface="標楷體" pitchFamily="65" charset="-120"/>
            </a:endParaRPr>
          </a:p>
          <a:p>
            <a:pPr eaLnBrk="1" hangingPunct="1"/>
            <a:endParaRPr lang="en-US" altLang="zh-TW" sz="1200" dirty="0">
              <a:latin typeface="+mn-lt"/>
              <a:ea typeface="標楷體" pitchFamily="65" charset="-120"/>
            </a:endParaRPr>
          </a:p>
        </p:txBody>
      </p:sp>
      <p:pic>
        <p:nvPicPr>
          <p:cNvPr id="11" name="Picture 51" descr="SVR500_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558122"/>
            <a:ext cx="62801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41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Standalone NVR</a:t>
            </a:r>
            <a:r>
              <a:rPr lang="zh-CN" altLang="zh-TW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 </a:t>
            </a:r>
            <a: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zh-TW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SVR-516+/516/508/504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6" descr="DSC014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" y="2266950"/>
            <a:ext cx="439261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SVR-516 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81" y="1619250"/>
            <a:ext cx="4176712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1439068" y="3706813"/>
            <a:ext cx="0" cy="86360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1799431" y="3779838"/>
            <a:ext cx="0" cy="1368425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2375693" y="3779838"/>
            <a:ext cx="0" cy="86360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2663031" y="3779838"/>
            <a:ext cx="0" cy="1368425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2878931" y="3779838"/>
            <a:ext cx="431800" cy="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3310731" y="3779838"/>
            <a:ext cx="0" cy="86360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2" name="Picture 18" descr="smoke_sens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1" y="4572000"/>
            <a:ext cx="358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9931" y="4572000"/>
            <a:ext cx="8723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10/100/1G</a:t>
            </a:r>
          </a:p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Ethernet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015331" y="4859338"/>
            <a:ext cx="4988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DI x8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654968" y="5148263"/>
            <a:ext cx="5721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RS232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2375693" y="5364163"/>
            <a:ext cx="5629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DO x4</a:t>
            </a:r>
          </a:p>
        </p:txBody>
      </p:sp>
      <p:pic>
        <p:nvPicPr>
          <p:cNvPr id="17" name="Picture 23" descr="Alarm_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93" y="4932363"/>
            <a:ext cx="26511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023393" y="4643438"/>
            <a:ext cx="5721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RS485</a:t>
            </a:r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V="1">
            <a:off x="1583531" y="1979613"/>
            <a:ext cx="0" cy="9350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1078706" y="1619250"/>
            <a:ext cx="9825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100~240VAC</a:t>
            </a:r>
            <a:endParaRPr lang="zh-TW" altLang="en-US" sz="1200">
              <a:latin typeface="+mn-lt"/>
            </a:endParaRPr>
          </a:p>
        </p:txBody>
      </p:sp>
      <p:sp>
        <p:nvSpPr>
          <p:cNvPr id="21" name="Line 28"/>
          <p:cNvSpPr>
            <a:spLocks noChangeShapeType="1"/>
          </p:cNvSpPr>
          <p:nvPr/>
        </p:nvSpPr>
        <p:spPr bwMode="auto">
          <a:xfrm flipH="1">
            <a:off x="6263481" y="3851275"/>
            <a:ext cx="10795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Line 29"/>
          <p:cNvSpPr>
            <a:spLocks noChangeShapeType="1"/>
          </p:cNvSpPr>
          <p:nvPr/>
        </p:nvSpPr>
        <p:spPr bwMode="auto">
          <a:xfrm>
            <a:off x="6263481" y="3851275"/>
            <a:ext cx="0" cy="865188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5831681" y="4787900"/>
            <a:ext cx="53059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Reset</a:t>
            </a:r>
          </a:p>
        </p:txBody>
      </p:sp>
      <p:sp>
        <p:nvSpPr>
          <p:cNvPr id="24" name="Line 31"/>
          <p:cNvSpPr>
            <a:spLocks noChangeShapeType="1"/>
          </p:cNvSpPr>
          <p:nvPr/>
        </p:nvSpPr>
        <p:spPr bwMode="auto">
          <a:xfrm>
            <a:off x="7560468" y="3779838"/>
            <a:ext cx="0" cy="1081087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6984206" y="4787900"/>
            <a:ext cx="5820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Power</a:t>
            </a:r>
            <a:endParaRPr lang="zh-TW" altLang="en-US" sz="1200">
              <a:latin typeface="+mn-lt"/>
              <a:ea typeface="標楷體" pitchFamily="65" charset="-120"/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7847806" y="3779838"/>
            <a:ext cx="0" cy="144145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7271543" y="5148263"/>
            <a:ext cx="9139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Buzzer Stop</a:t>
            </a:r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>
            <a:off x="8352631" y="3779838"/>
            <a:ext cx="0" cy="1081087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8136731" y="4787900"/>
            <a:ext cx="4379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USB</a:t>
            </a:r>
          </a:p>
        </p:txBody>
      </p:sp>
      <p:sp>
        <p:nvSpPr>
          <p:cNvPr id="30" name="Line 38"/>
          <p:cNvSpPr>
            <a:spLocks noChangeShapeType="1"/>
          </p:cNvSpPr>
          <p:nvPr/>
        </p:nvSpPr>
        <p:spPr bwMode="auto">
          <a:xfrm flipV="1">
            <a:off x="7992268" y="2051050"/>
            <a:ext cx="0" cy="1152525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7344568" y="1695450"/>
            <a:ext cx="13820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Channel Status LED</a:t>
            </a:r>
            <a:endParaRPr lang="zh-TW" altLang="en-US" sz="1200">
              <a:latin typeface="+mn-lt"/>
            </a:endParaRPr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>
            <a:off x="8352631" y="3635375"/>
            <a:ext cx="647700" cy="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" name="Line 42"/>
          <p:cNvSpPr>
            <a:spLocks noChangeShapeType="1"/>
          </p:cNvSpPr>
          <p:nvPr/>
        </p:nvSpPr>
        <p:spPr bwMode="auto">
          <a:xfrm>
            <a:off x="9000331" y="3635375"/>
            <a:ext cx="0" cy="1944688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8197055" y="5130800"/>
            <a:ext cx="9951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 dirty="0">
                <a:latin typeface="+mn-lt"/>
                <a:ea typeface="標楷體" pitchFamily="65" charset="-120"/>
              </a:rPr>
              <a:t>Power LED</a:t>
            </a:r>
            <a:endParaRPr lang="en-US" altLang="zh-CN" sz="12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200" dirty="0">
                <a:latin typeface="+mn-lt"/>
                <a:ea typeface="標楷體" pitchFamily="65" charset="-120"/>
              </a:rPr>
              <a:t>Status LED</a:t>
            </a:r>
            <a:endParaRPr lang="en-US" altLang="zh-CN" sz="12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200" dirty="0">
                <a:latin typeface="+mn-lt"/>
                <a:ea typeface="標楷體" pitchFamily="65" charset="-120"/>
              </a:rPr>
              <a:t>Network LED</a:t>
            </a:r>
            <a:endParaRPr lang="en-US" altLang="zh-CN" sz="12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200" dirty="0">
                <a:latin typeface="+mn-lt"/>
                <a:ea typeface="標楷體" pitchFamily="65" charset="-120"/>
              </a:rPr>
              <a:t>HDD LED</a:t>
            </a:r>
            <a:endParaRPr lang="en-US" altLang="zh-CN" sz="12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200" dirty="0">
                <a:latin typeface="+mn-lt"/>
                <a:ea typeface="標楷體" pitchFamily="65" charset="-120"/>
              </a:rPr>
              <a:t>Alarm LED</a:t>
            </a:r>
            <a:endParaRPr lang="en-US" altLang="zh-CN" sz="1200" dirty="0">
              <a:latin typeface="+mn-lt"/>
              <a:ea typeface="標楷體" pitchFamily="65" charset="-120"/>
            </a:endParaRPr>
          </a:p>
          <a:p>
            <a:pPr eaLnBrk="1" hangingPunct="1"/>
            <a:endParaRPr lang="en-US" altLang="zh-TW" sz="1200" dirty="0">
              <a:latin typeface="+mn-lt"/>
              <a:ea typeface="標楷體" pitchFamily="65" charset="-120"/>
            </a:endParaRPr>
          </a:p>
        </p:txBody>
      </p:sp>
      <p:sp>
        <p:nvSpPr>
          <p:cNvPr id="35" name="Line 25"/>
          <p:cNvSpPr>
            <a:spLocks noChangeShapeType="1"/>
          </p:cNvSpPr>
          <p:nvPr/>
        </p:nvSpPr>
        <p:spPr bwMode="auto">
          <a:xfrm flipV="1">
            <a:off x="2736056" y="2124075"/>
            <a:ext cx="0" cy="93503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2663031" y="1763713"/>
            <a:ext cx="12981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  <a:ea typeface="標楷體" pitchFamily="65" charset="-120"/>
              </a:rPr>
              <a:t>E-SATA(SVR-516+)</a:t>
            </a:r>
          </a:p>
        </p:txBody>
      </p:sp>
    </p:spTree>
    <p:extLst>
      <p:ext uri="{BB962C8B-B14F-4D97-AF65-F5344CB8AC3E}">
        <p14:creationId xmlns:p14="http://schemas.microsoft.com/office/powerpoint/2010/main" val="181908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2" descr="SVR-632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7314"/>
            <a:ext cx="5904185" cy="233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Standalone NVR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SVR-632 series</a:t>
            </a:r>
            <a:r>
              <a:rPr lang="zh-CN" altLang="zh-TW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 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Picture 47" descr="SVR-600-s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812" y="548680"/>
            <a:ext cx="1873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VR-632 1U front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4" y="2996878"/>
            <a:ext cx="2627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7614174" y="1629767"/>
            <a:ext cx="7941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+mn-lt"/>
              </a:rPr>
              <a:t>SVR-632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7343775" y="4147815"/>
            <a:ext cx="9096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>
                <a:latin typeface="+mn-lt"/>
              </a:rPr>
              <a:t>SVR-632U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858119" y="3992565"/>
            <a:ext cx="290355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en-US" altLang="zh-CN" sz="1400" dirty="0">
                <a:latin typeface="+mn-lt"/>
                <a:ea typeface="標楷體" pitchFamily="65" charset="-120"/>
              </a:rPr>
              <a:t>Support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32</a:t>
            </a:r>
            <a:r>
              <a:rPr lang="en-US" altLang="zh-CN" sz="1400" dirty="0">
                <a:latin typeface="+mn-lt"/>
                <a:ea typeface="標楷體" pitchFamily="65" charset="-120"/>
              </a:rPr>
              <a:t> cameras </a:t>
            </a: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en-US" altLang="zh-CN" sz="1400" dirty="0">
                <a:latin typeface="+mn-lt"/>
                <a:ea typeface="標楷體" pitchFamily="65" charset="-120"/>
              </a:rPr>
              <a:t>Support MJPEG, MPEG4 and H.264</a:t>
            </a: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en-US" altLang="zh-CN" sz="1400" dirty="0">
                <a:latin typeface="+mn-lt"/>
                <a:ea typeface="標楷體" pitchFamily="65" charset="-120"/>
              </a:rPr>
              <a:t>Two way audio</a:t>
            </a: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en-US" altLang="zh-CN" sz="1400" dirty="0">
                <a:latin typeface="+mn-lt"/>
                <a:ea typeface="標楷體" pitchFamily="65" charset="-120"/>
              </a:rPr>
              <a:t>Recorded video/audio can be </a:t>
            </a:r>
            <a:endParaRPr lang="en-US" altLang="zh-TW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400" dirty="0">
                <a:latin typeface="+mn-lt"/>
                <a:ea typeface="標楷體" pitchFamily="65" charset="-120"/>
              </a:rPr>
              <a:t>  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played back</a:t>
            </a:r>
            <a:r>
              <a:rPr lang="en-US" altLang="zh-TW" sz="1400" dirty="0">
                <a:latin typeface="+mn-lt"/>
                <a:ea typeface="標楷體" pitchFamily="65" charset="-120"/>
              </a:rPr>
              <a:t>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from web browser</a:t>
            </a: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en-US" altLang="zh-CN" sz="1400" dirty="0">
                <a:latin typeface="+mn-lt"/>
                <a:ea typeface="標楷體" pitchFamily="65" charset="-120"/>
              </a:rPr>
              <a:t>Digital PTZ</a:t>
            </a:r>
          </a:p>
          <a:p>
            <a:pPr eaLnBrk="1" hangingPunct="1"/>
            <a:r>
              <a:rPr lang="zh-CN" altLang="en-US" sz="1400" dirty="0">
                <a:ea typeface="標楷體" pitchFamily="65" charset="-120"/>
              </a:rPr>
              <a:t>． </a:t>
            </a:r>
            <a:r>
              <a:rPr lang="en-US" altLang="zh-CN" sz="1400" dirty="0" smtClean="0">
                <a:latin typeface="+mn-lt"/>
                <a:ea typeface="標楷體" pitchFamily="65" charset="-120"/>
              </a:rPr>
              <a:t>Web-based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E-map Event Alert </a:t>
            </a:r>
            <a:endParaRPr lang="en-US" altLang="zh-TW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400" dirty="0">
                <a:latin typeface="+mn-lt"/>
                <a:ea typeface="標楷體" pitchFamily="65" charset="-120"/>
              </a:rPr>
              <a:t>  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and Google map</a:t>
            </a: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en-US" altLang="zh-CN" sz="1400" dirty="0">
                <a:latin typeface="+mn-lt"/>
                <a:ea typeface="標楷體" pitchFamily="65" charset="-120"/>
              </a:rPr>
              <a:t>Support camera event</a:t>
            </a:r>
            <a:r>
              <a:rPr lang="en-US" altLang="zh-TW" sz="1400" dirty="0">
                <a:latin typeface="+mn-lt"/>
                <a:ea typeface="標楷體" pitchFamily="65" charset="-120"/>
              </a:rPr>
              <a:t> (MD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and DI</a:t>
            </a:r>
            <a:r>
              <a:rPr lang="en-US" altLang="zh-TW" sz="1400" dirty="0">
                <a:latin typeface="+mn-lt"/>
                <a:ea typeface="標楷體" pitchFamily="65" charset="-120"/>
              </a:rPr>
              <a:t>)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ea typeface="標楷體" pitchFamily="65" charset="-120"/>
              </a:rPr>
              <a:t>． </a:t>
            </a:r>
            <a:r>
              <a:rPr lang="en-US" altLang="zh-TW" sz="1400" dirty="0" smtClean="0">
                <a:latin typeface="+mn-lt"/>
                <a:ea typeface="標楷體" pitchFamily="65" charset="-120"/>
              </a:rPr>
              <a:t>Max</a:t>
            </a:r>
            <a:r>
              <a:rPr lang="en-US" altLang="zh-TW" sz="1400" dirty="0">
                <a:latin typeface="+mn-lt"/>
                <a:ea typeface="標楷體" pitchFamily="65" charset="-120"/>
              </a:rPr>
              <a:t>. throughput</a:t>
            </a:r>
            <a:r>
              <a:rPr lang="en-US" altLang="zh-CN" sz="1400" dirty="0">
                <a:latin typeface="+mn-lt"/>
                <a:ea typeface="標楷體" pitchFamily="65" charset="-120"/>
              </a:rPr>
              <a:t>: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200</a:t>
            </a:r>
            <a:r>
              <a:rPr lang="en-US" altLang="zh-CN" sz="1400" dirty="0">
                <a:latin typeface="+mn-lt"/>
                <a:ea typeface="標楷體" pitchFamily="65" charset="-120"/>
              </a:rPr>
              <a:t>Mbps</a:t>
            </a:r>
          </a:p>
          <a:p>
            <a:pPr eaLnBrk="1" hangingPunct="1"/>
            <a:endParaRPr lang="zh-TW" altLang="en-US" sz="1400" dirty="0">
              <a:latin typeface="+mn-lt"/>
              <a:ea typeface="標楷體" pitchFamily="65" charset="-12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491880" y="3964900"/>
            <a:ext cx="2733697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Dual stream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Mobile device remote access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Linux</a:t>
            </a:r>
            <a:r>
              <a:rPr lang="en-US" altLang="zh-TW" sz="1400" dirty="0">
                <a:latin typeface="+mn-lt"/>
                <a:ea typeface="標楷體" pitchFamily="65" charset="-120"/>
              </a:rPr>
              <a:t> OS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256CH free CMS software </a:t>
            </a:r>
            <a:endParaRPr lang="en-US" altLang="zh-TW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Backup database through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USB</a:t>
            </a:r>
            <a:r>
              <a:rPr lang="en-US" altLang="zh-TW" sz="1400" dirty="0">
                <a:latin typeface="+mn-lt"/>
                <a:ea typeface="標楷體" pitchFamily="65" charset="-120"/>
              </a:rPr>
              <a:t> 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</a:t>
            </a:r>
            <a:r>
              <a:rPr lang="zh-CN" altLang="zh-TW" sz="1400" dirty="0">
                <a:latin typeface="+mn-lt"/>
                <a:ea typeface="標楷體" pitchFamily="65" charset="-120"/>
              </a:rPr>
              <a:t> D</a:t>
            </a:r>
            <a:r>
              <a:rPr lang="zh-TW" altLang="en-US" sz="1400" dirty="0">
                <a:latin typeface="+mn-lt"/>
                <a:ea typeface="標楷體" pitchFamily="65" charset="-120"/>
              </a:rPr>
              <a:t>i</a:t>
            </a:r>
            <a:r>
              <a:rPr lang="en-US" altLang="zh-TW" sz="1400" dirty="0" err="1">
                <a:latin typeface="+mn-lt"/>
                <a:ea typeface="標楷體" pitchFamily="65" charset="-120"/>
              </a:rPr>
              <a:t>gital</a:t>
            </a:r>
            <a:r>
              <a:rPr lang="en-US" altLang="zh-TW" sz="1400" dirty="0">
                <a:latin typeface="+mn-lt"/>
                <a:ea typeface="標楷體" pitchFamily="65" charset="-120"/>
              </a:rPr>
              <a:t>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I/O</a:t>
            </a:r>
            <a:endParaRPr lang="en-US" altLang="zh-TW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en-US" altLang="zh-TW" sz="1400" dirty="0">
                <a:latin typeface="+mn-lt"/>
                <a:ea typeface="標楷體" pitchFamily="65" charset="-120"/>
              </a:rPr>
              <a:t>    </a:t>
            </a:r>
            <a:r>
              <a:rPr lang="en-US" altLang="zh-CN" sz="1400" dirty="0">
                <a:latin typeface="+mn-lt"/>
                <a:ea typeface="標楷體" pitchFamily="65" charset="-120"/>
              </a:rPr>
              <a:t>8 DI &amp; 4 DO</a:t>
            </a:r>
            <a:r>
              <a:rPr lang="en-US" altLang="zh-TW" sz="1400" dirty="0">
                <a:latin typeface="+mn-lt"/>
                <a:ea typeface="標楷體" pitchFamily="65" charset="-120"/>
              </a:rPr>
              <a:t>(SVR-632U)</a:t>
            </a:r>
            <a:endParaRPr lang="en-US" altLang="zh-CN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VGA video output</a:t>
            </a:r>
            <a:endParaRPr lang="zh-TW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Audio Mic.in, Line in &amp; Line out</a:t>
            </a:r>
            <a:endParaRPr lang="zh-TW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r>
              <a:rPr lang="zh-CN" altLang="en-US" sz="1400" dirty="0">
                <a:latin typeface="+mn-lt"/>
                <a:ea typeface="標楷體" pitchFamily="65" charset="-120"/>
              </a:rPr>
              <a:t>． </a:t>
            </a:r>
            <a:r>
              <a:rPr lang="en-US" altLang="zh-TW" sz="1400" dirty="0">
                <a:latin typeface="+mn-lt"/>
                <a:ea typeface="標楷體" pitchFamily="65" charset="-120"/>
              </a:rPr>
              <a:t>Support USB mouse &amp; keyboard</a:t>
            </a:r>
            <a:endParaRPr lang="zh-CN" altLang="en-US" sz="1400" dirty="0">
              <a:latin typeface="+mn-lt"/>
              <a:ea typeface="標楷體" pitchFamily="65" charset="-120"/>
            </a:endParaRPr>
          </a:p>
          <a:p>
            <a:pPr eaLnBrk="1" hangingPunct="1"/>
            <a:endParaRPr lang="en-US" altLang="zh-CN" sz="1400" dirty="0">
              <a:latin typeface="+mn-lt"/>
              <a:ea typeface="標楷體" pitchFamily="65" charset="-120"/>
            </a:endParaRPr>
          </a:p>
          <a:p>
            <a:pPr eaLnBrk="1" hangingPunct="1"/>
            <a:endParaRPr lang="en-US" altLang="zh-TW" sz="1400" dirty="0">
              <a:solidFill>
                <a:schemeClr val="bg2"/>
              </a:solidFill>
              <a:latin typeface="+mn-lt"/>
              <a:ea typeface="標楷體" pitchFamily="65" charset="-120"/>
            </a:endParaRPr>
          </a:p>
          <a:p>
            <a:pPr eaLnBrk="1" hangingPunct="1"/>
            <a:endParaRPr lang="en-US" altLang="zh-TW" sz="1400" dirty="0">
              <a:latin typeface="+mn-lt"/>
              <a:ea typeface="標楷體" pitchFamily="65" charset="-120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6889481" y="4834865"/>
            <a:ext cx="18087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300" b="1" dirty="0">
                <a:solidFill>
                  <a:srgbClr val="FF0000"/>
                </a:solidFill>
                <a:latin typeface="+mn-lt"/>
                <a:ea typeface="標楷體" pitchFamily="65" charset="-120"/>
              </a:rPr>
              <a:t>Recording performance</a:t>
            </a:r>
          </a:p>
          <a:p>
            <a:pPr eaLnBrk="1" hangingPunct="1"/>
            <a:r>
              <a:rPr lang="zh-TW" altLang="en-US" sz="13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1300" b="1" dirty="0">
                <a:solidFill>
                  <a:srgbClr val="FF0000"/>
                </a:solidFill>
                <a:latin typeface="+mn-lt"/>
              </a:rPr>
              <a:t>1280X1024 960fps</a:t>
            </a:r>
          </a:p>
          <a:p>
            <a:pPr eaLnBrk="1" hangingPunct="1"/>
            <a:r>
              <a:rPr lang="en-US" altLang="zh-TW" sz="1300" b="1" dirty="0">
                <a:solidFill>
                  <a:srgbClr val="FF0000"/>
                </a:solidFill>
                <a:latin typeface="+mn-lt"/>
              </a:rPr>
              <a:t> 1920X1080 600fps</a:t>
            </a:r>
          </a:p>
          <a:p>
            <a:pPr eaLnBrk="1" hangingPunct="1"/>
            <a:r>
              <a:rPr lang="en-US" altLang="zh-TW" sz="1300" b="1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11" name="Picture 6" descr="SVR-632 1U_bac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63" y="3790303"/>
            <a:ext cx="26638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6" descr="SVR-600-back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274" y="1988542"/>
            <a:ext cx="1616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227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SVR-632</a:t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Web Interface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itchFamily="65" charset="-12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62" y="1628800"/>
            <a:ext cx="5479888" cy="281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43477" y="4797151"/>
            <a:ext cx="2300245" cy="1200329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Perform manual recording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Take snapshot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Receive audio of a video stream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Send audio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Control “Buzzer”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Change web UI display language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59632" y="4797152"/>
            <a:ext cx="2655471" cy="1200329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Retrieve camera’s video stream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Retrieve camera’s status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Perform Live Sequence Viewing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PTZ Control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video window layout: 1/4/16/36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+mn-lt"/>
              </a:rPr>
              <a:t>• Perform PTZ Preset Sequence viewing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484313"/>
            <a:ext cx="2176462" cy="782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08275"/>
            <a:ext cx="2330450" cy="244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372225" y="1700213"/>
            <a:ext cx="3603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6372225" y="15573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623050" y="2349500"/>
            <a:ext cx="22526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Change Web UI Display Language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659563" y="1171575"/>
            <a:ext cx="19048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latin typeface="+mn-lt"/>
              </a:rPr>
              <a:t>Display ratio and full screen</a:t>
            </a:r>
          </a:p>
        </p:txBody>
      </p:sp>
    </p:spTree>
    <p:extLst>
      <p:ext uri="{BB962C8B-B14F-4D97-AF65-F5344CB8AC3E}">
        <p14:creationId xmlns:p14="http://schemas.microsoft.com/office/powerpoint/2010/main" val="593645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SVR-632 Local </a:t>
            </a: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>display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itchFamily="65" charset="-120"/>
            </a:endParaRPr>
          </a:p>
        </p:txBody>
      </p:sp>
      <p:pic>
        <p:nvPicPr>
          <p:cNvPr id="5" name="Picture 5" descr="SVR-632 local display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93" y="1793875"/>
            <a:ext cx="3745682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SVR-632 local displa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52" y="3645024"/>
            <a:ext cx="3989137" cy="235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87900" y="1793875"/>
            <a:ext cx="51802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>
                <a:solidFill>
                  <a:srgbClr val="3333FF"/>
                </a:solidFill>
                <a:latin typeface="+mn-lt"/>
              </a:rPr>
              <a:t>Live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95936" y="4941887"/>
            <a:ext cx="8819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b="1" dirty="0">
                <a:solidFill>
                  <a:srgbClr val="3333FF"/>
                </a:solidFill>
                <a:latin typeface="+mn-lt"/>
              </a:rPr>
              <a:t>Playback</a:t>
            </a:r>
            <a:r>
              <a:rPr lang="en-US" altLang="zh-TW" sz="1400" dirty="0">
                <a:solidFill>
                  <a:srgbClr val="3333FF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7065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Test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75743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40" y="1946151"/>
            <a:ext cx="2222628" cy="1481751"/>
          </a:xfrm>
          <a:prstGeom prst="rect">
            <a:avLst/>
          </a:prstGeom>
        </p:spPr>
      </p:pic>
      <p:pic>
        <p:nvPicPr>
          <p:cNvPr id="5" name="Picture 39" descr="qu50054875bo_Switch_8_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43" y="238936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IA00010027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93" y="1386060"/>
            <a:ext cx="660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NCCH1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0" y="1857547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93731-300x2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0" y="2506835"/>
            <a:ext cx="6842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3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0" y="3083097"/>
            <a:ext cx="7683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460943" y="1621010"/>
            <a:ext cx="366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2827655" y="1621010"/>
            <a:ext cx="0" cy="172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H="1">
            <a:off x="2445068" y="3341860"/>
            <a:ext cx="3825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2413318" y="2792585"/>
            <a:ext cx="4143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445068" y="2146472"/>
            <a:ext cx="3603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2827655" y="2792585"/>
            <a:ext cx="458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V="1">
            <a:off x="5572442" y="2703685"/>
            <a:ext cx="6064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4674462" y="1873878"/>
            <a:ext cx="6751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100" b="1" dirty="0" smtClean="0">
                <a:latin typeface="+mn-lt"/>
              </a:rPr>
              <a:t>SVR-800</a:t>
            </a:r>
          </a:p>
          <a:p>
            <a:pPr algn="ctr" eaLnBrk="1" hangingPunct="1">
              <a:defRPr/>
            </a:pPr>
            <a:r>
              <a:rPr lang="en-US" altLang="zh-TW" sz="1100" b="1" dirty="0" smtClean="0">
                <a:latin typeface="+mn-lt"/>
              </a:rPr>
              <a:t>NVR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6191568" y="1470197"/>
            <a:ext cx="65434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100" smtClean="0">
                <a:latin typeface="+mn-lt"/>
              </a:rPr>
              <a:t>Full HD</a:t>
            </a:r>
          </a:p>
          <a:p>
            <a:pPr eaLnBrk="1" hangingPunct="1">
              <a:defRPr/>
            </a:pPr>
            <a:r>
              <a:rPr lang="en-US" altLang="zh-TW" sz="1100" smtClean="0">
                <a:latin typeface="+mn-lt"/>
              </a:rPr>
              <a:t>Monitor</a:t>
            </a: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3401626" y="2343322"/>
            <a:ext cx="4411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200" smtClean="0">
                <a:latin typeface="+mn-lt"/>
              </a:rPr>
              <a:t>Hub</a:t>
            </a:r>
          </a:p>
        </p:txBody>
      </p:sp>
      <p:pic>
        <p:nvPicPr>
          <p:cNvPr id="20" name="Picture 54" descr="logitech_mx_400_performance_laser_mou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80" y="3417265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SJT02-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99" y="3387897"/>
            <a:ext cx="4905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1" descr="2097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5" y="3306935"/>
            <a:ext cx="560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接點 22"/>
          <p:cNvCxnSpPr/>
          <p:nvPr/>
        </p:nvCxnSpPr>
        <p:spPr>
          <a:xfrm flipH="1">
            <a:off x="4208780" y="3183110"/>
            <a:ext cx="169863" cy="247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4810443" y="3183110"/>
            <a:ext cx="0" cy="247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5170805" y="3183110"/>
            <a:ext cx="242888" cy="331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3972243" y="2749722"/>
            <a:ext cx="11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27" name="矩形 8"/>
          <p:cNvSpPr>
            <a:spLocks noChangeArrowheads="1"/>
          </p:cNvSpPr>
          <p:nvPr/>
        </p:nvSpPr>
        <p:spPr bwMode="auto">
          <a:xfrm>
            <a:off x="2698273" y="3893278"/>
            <a:ext cx="30432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Multi-stream with dynamic display</a:t>
            </a:r>
          </a:p>
          <a:p>
            <a:pPr marL="0" lvl="2"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DSP platform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USB2.0 for external device</a:t>
            </a:r>
          </a:p>
          <a:p>
            <a:pPr marL="742950" lvl="1" indent="-285750" eaLnBrk="0" hangingPunct="0">
              <a:lnSpc>
                <a:spcPts val="1500"/>
              </a:lnSpc>
              <a:spcBef>
                <a:spcPct val="20000"/>
              </a:spcBef>
              <a:buFontTx/>
              <a:buChar char="–"/>
            </a:pPr>
            <a:r>
              <a:rPr lang="en-US" altLang="zh-TW" sz="1000" dirty="0"/>
              <a:t>Mouse, keyboard, Joystick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Network: RJ 45 (Giga LAN)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IO: 8DI/4 DO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Video: VGA/HDMI 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Audio: MIC-in, line-in and line-out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2-4 bays (Hardware RAID</a:t>
            </a:r>
            <a:r>
              <a:rPr lang="en-US" altLang="zh-TW" sz="1000" dirty="0" smtClean="0"/>
              <a:t>),4TB/bay</a:t>
            </a:r>
            <a:endParaRPr lang="en-US" altLang="zh-TW" sz="1000" dirty="0"/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E-SATA: Max. 8TB</a:t>
            </a:r>
          </a:p>
        </p:txBody>
      </p:sp>
      <p:sp>
        <p:nvSpPr>
          <p:cNvPr id="28" name="矩形 10"/>
          <p:cNvSpPr>
            <a:spLocks noChangeArrowheads="1"/>
          </p:cNvSpPr>
          <p:nvPr/>
        </p:nvSpPr>
        <p:spPr bwMode="auto">
          <a:xfrm>
            <a:off x="5076598" y="3913294"/>
            <a:ext cx="4040187" cy="208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•Local Video Display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-Compression MJPEG/MPEG-4 Part 2/H.264 baseline, 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  main, high profile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-Resolution 5Mp/3Mp/ Full HD/</a:t>
            </a:r>
            <a:r>
              <a:rPr lang="en-US" altLang="zh-TW" sz="1000" dirty="0" err="1">
                <a:solidFill>
                  <a:srgbClr val="000000"/>
                </a:solidFill>
              </a:rPr>
              <a:t>MegaPixel</a:t>
            </a:r>
            <a:r>
              <a:rPr lang="en-US" altLang="zh-TW" sz="1000" dirty="0">
                <a:solidFill>
                  <a:srgbClr val="000000"/>
                </a:solidFill>
              </a:rPr>
              <a:t>/FD1/CIF/QCIF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-Max. decoder Frame Rate D1:480fps, 720p:360fps, </a:t>
            </a:r>
            <a:r>
              <a:rPr lang="en-US" altLang="zh-TW" sz="1000" dirty="0" smtClean="0">
                <a:solidFill>
                  <a:srgbClr val="000000"/>
                </a:solidFill>
              </a:rPr>
              <a:t>1080p:150fps</a:t>
            </a:r>
            <a:endParaRPr lang="en-US" altLang="zh-TW" sz="1000" dirty="0">
              <a:solidFill>
                <a:srgbClr val="000000"/>
              </a:solidFill>
            </a:endParaRP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-Split window 1x1,2x2,3x3,4x4(SVR-816)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-Max. resolution limitation: 5Mp x1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>
                <a:solidFill>
                  <a:srgbClr val="000000"/>
                </a:solidFill>
              </a:rPr>
              <a:t> -Dual monitor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</a:pPr>
            <a:r>
              <a:rPr lang="en-US" altLang="zh-TW" sz="1000" dirty="0" smtClean="0">
                <a:solidFill>
                  <a:srgbClr val="000000"/>
                </a:solidFill>
              </a:rPr>
              <a:t>  -</a:t>
            </a:r>
            <a:r>
              <a:rPr lang="en-US" altLang="zh-TW" sz="1000" dirty="0">
                <a:solidFill>
                  <a:srgbClr val="000000"/>
                </a:solidFill>
              </a:rPr>
              <a:t>Live:20CH (Live 16CH+SEQ 4CH), Live 16CH+playback 4CH</a:t>
            </a:r>
            <a:endParaRPr lang="en-US" altLang="zh-TW" sz="1000" dirty="0"/>
          </a:p>
        </p:txBody>
      </p:sp>
      <p:sp>
        <p:nvSpPr>
          <p:cNvPr id="29" name="矩形 46"/>
          <p:cNvSpPr>
            <a:spLocks noChangeArrowheads="1"/>
          </p:cNvSpPr>
          <p:nvPr/>
        </p:nvSpPr>
        <p:spPr bwMode="auto">
          <a:xfrm>
            <a:off x="1012642" y="3893278"/>
            <a:ext cx="2009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Redesigned</a:t>
            </a:r>
            <a:r>
              <a:rPr lang="zh-TW" altLang="en-US" sz="1000" dirty="0"/>
              <a:t> </a:t>
            </a:r>
            <a:r>
              <a:rPr lang="en-US" altLang="zh-TW" sz="1000" dirty="0"/>
              <a:t>unified</a:t>
            </a:r>
            <a:r>
              <a:rPr lang="zh-TW" altLang="en-US" sz="1000" dirty="0"/>
              <a:t> </a:t>
            </a:r>
            <a:r>
              <a:rPr lang="en-US" altLang="zh-TW" sz="1000" dirty="0"/>
              <a:t>UI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Recording performance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/>
              <a:t> 1080p x8,720p x16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/>
              <a:t> </a:t>
            </a:r>
            <a:r>
              <a:rPr lang="en-US" altLang="zh-TW" sz="1000" dirty="0" smtClean="0"/>
              <a:t>80Mbps</a:t>
            </a:r>
            <a:endParaRPr lang="en-US" altLang="zh-TW" sz="1000" dirty="0"/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Configuration: web, local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Live/playback: web, local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Camera Auto setup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000" dirty="0"/>
              <a:t>Client software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/>
              <a:t>  -</a:t>
            </a:r>
            <a:r>
              <a:rPr lang="en-US" altLang="zh-TW" sz="1000" dirty="0" err="1"/>
              <a:t>ipad</a:t>
            </a:r>
            <a:r>
              <a:rPr lang="en-US" altLang="zh-TW" sz="1000" dirty="0"/>
              <a:t>/</a:t>
            </a:r>
            <a:r>
              <a:rPr lang="en-US" altLang="zh-TW" sz="1000" dirty="0" err="1"/>
              <a:t>iphone</a:t>
            </a:r>
            <a:r>
              <a:rPr lang="en-US" altLang="zh-TW" sz="1000" dirty="0"/>
              <a:t>/android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r>
              <a:rPr lang="en-US" altLang="zh-TW" sz="1000" dirty="0"/>
              <a:t>  -256CH CMS software</a:t>
            </a:r>
          </a:p>
        </p:txBody>
      </p:sp>
      <p:pic>
        <p:nvPicPr>
          <p:cNvPr id="30" name="Picture 5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10605" y="2016297"/>
            <a:ext cx="1133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" name="Picture 5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18555" y="2089322"/>
            <a:ext cx="9572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" name="Picture 5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89968" y="2844972"/>
            <a:ext cx="1133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" name="Picture 5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97918" y="2917997"/>
            <a:ext cx="9572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" name="標題 1"/>
          <p:cNvSpPr txBox="1">
            <a:spLocks/>
          </p:cNvSpPr>
          <p:nvPr/>
        </p:nvSpPr>
        <p:spPr>
          <a:xfrm>
            <a:off x="51727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SVR-800 Series: 8CH/16CH Dual Display IP NVR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9578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2487"/>
            <a:ext cx="5132178" cy="34214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04" y="2331610"/>
            <a:ext cx="4808396" cy="3205598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>
            <a:off x="2195736" y="4431814"/>
            <a:ext cx="0" cy="4320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2771800" y="4441123"/>
            <a:ext cx="0" cy="9267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2425450" y="5367917"/>
            <a:ext cx="1134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System status</a:t>
            </a:r>
            <a:endParaRPr lang="en-US" altLang="zh-TW" sz="1200" dirty="0"/>
          </a:p>
          <a:p>
            <a:r>
              <a:rPr lang="en-US" altLang="zh-TW" sz="1200" dirty="0" smtClean="0"/>
              <a:t>Alarm</a:t>
            </a:r>
          </a:p>
          <a:p>
            <a:r>
              <a:rPr lang="en-US" altLang="zh-TW" sz="1200" dirty="0" smtClean="0"/>
              <a:t>Network status</a:t>
            </a:r>
          </a:p>
          <a:p>
            <a:r>
              <a:rPr lang="en-US" altLang="zh-TW" sz="1200" dirty="0" smtClean="0"/>
              <a:t>HDD status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1960362" y="4871526"/>
            <a:ext cx="43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USB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808811" y="4863335"/>
            <a:ext cx="111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Power Switch</a:t>
            </a:r>
          </a:p>
          <a:p>
            <a:r>
              <a:rPr lang="en-US" altLang="zh-TW" sz="1200" dirty="0" smtClean="0"/>
              <a:t>Turn off buzzer</a:t>
            </a:r>
            <a:endParaRPr lang="zh-TW" altLang="en-US" sz="1200" dirty="0"/>
          </a:p>
        </p:txBody>
      </p:sp>
      <p:cxnSp>
        <p:nvCxnSpPr>
          <p:cNvPr id="11" name="直線接點 10"/>
          <p:cNvCxnSpPr/>
          <p:nvPr/>
        </p:nvCxnSpPr>
        <p:spPr>
          <a:xfrm>
            <a:off x="3530595" y="4472472"/>
            <a:ext cx="0" cy="4320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3851920" y="4441123"/>
            <a:ext cx="0" cy="4320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921432" y="4898750"/>
            <a:ext cx="844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IR receiver</a:t>
            </a:r>
            <a:endParaRPr lang="zh-TW" altLang="en-US" sz="1200" dirty="0"/>
          </a:p>
        </p:txBody>
      </p:sp>
      <p:cxnSp>
        <p:nvCxnSpPr>
          <p:cNvPr id="14" name="直線接點 13"/>
          <p:cNvCxnSpPr/>
          <p:nvPr/>
        </p:nvCxnSpPr>
        <p:spPr>
          <a:xfrm>
            <a:off x="5724128" y="4409773"/>
            <a:ext cx="0" cy="9267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6383705" y="4409772"/>
            <a:ext cx="0" cy="9267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6660232" y="4399938"/>
            <a:ext cx="0" cy="9267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4877162" y="5423749"/>
            <a:ext cx="104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VGA/HDMI</a:t>
            </a:r>
          </a:p>
          <a:p>
            <a:r>
              <a:rPr lang="en-US" altLang="zh-TW" sz="1200" dirty="0" smtClean="0"/>
              <a:t>Dual monitor </a:t>
            </a:r>
            <a:endParaRPr lang="zh-TW" altLang="en-US" sz="12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801147" y="5336568"/>
            <a:ext cx="938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1G</a:t>
            </a:r>
            <a:r>
              <a:rPr lang="zh-TW" altLang="en-US" sz="1200" dirty="0"/>
              <a:t> </a:t>
            </a:r>
            <a:r>
              <a:rPr lang="en-US" altLang="zh-TW" sz="1200" dirty="0" smtClean="0"/>
              <a:t>Ethernet</a:t>
            </a:r>
            <a:endParaRPr lang="zh-TW" altLang="en-US" sz="12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819866" y="5321750"/>
            <a:ext cx="168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Audio Line</a:t>
            </a:r>
            <a:r>
              <a:rPr lang="zh-TW" altLang="en-US" sz="1200" dirty="0"/>
              <a:t> </a:t>
            </a:r>
            <a:r>
              <a:rPr lang="en-US" altLang="zh-TW" sz="1200" dirty="0" smtClean="0"/>
              <a:t>input/output</a:t>
            </a:r>
          </a:p>
          <a:p>
            <a:r>
              <a:rPr lang="en-US" altLang="zh-TW" sz="1200" dirty="0" smtClean="0"/>
              <a:t>Mic. input</a:t>
            </a:r>
            <a:endParaRPr lang="zh-TW" altLang="en-US" sz="12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919305" y="5146750"/>
            <a:ext cx="1856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i="1" dirty="0" smtClean="0"/>
              <a:t>(backup, mouse, keyboard)</a:t>
            </a: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05185"/>
              </p:ext>
            </p:extLst>
          </p:nvPr>
        </p:nvGraphicFramePr>
        <p:xfrm>
          <a:off x="827584" y="1700808"/>
          <a:ext cx="439433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583"/>
                <a:gridCol w="1098583"/>
                <a:gridCol w="1098583"/>
                <a:gridCol w="1098583"/>
              </a:tblGrid>
              <a:tr h="1839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Model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channel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HDD(4TB)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RAID</a:t>
                      </a:r>
                      <a:endParaRPr lang="zh-TW" altLang="en-US" sz="1400" dirty="0"/>
                    </a:p>
                  </a:txBody>
                  <a:tcPr/>
                </a:tc>
              </a:tr>
              <a:tr h="1839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SVR-808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8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X</a:t>
                      </a:r>
                      <a:endParaRPr lang="zh-TW" altLang="en-US" sz="1400" dirty="0"/>
                    </a:p>
                  </a:txBody>
                  <a:tcPr/>
                </a:tc>
              </a:tr>
              <a:tr h="1839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SVR-816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16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X</a:t>
                      </a:r>
                      <a:endParaRPr lang="zh-TW" altLang="en-US" sz="1400" dirty="0"/>
                    </a:p>
                  </a:txBody>
                  <a:tcPr/>
                </a:tc>
              </a:tr>
              <a:tr h="1839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SVR-816+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16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2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RAID0/1</a:t>
                      </a:r>
                      <a:endParaRPr lang="zh-TW" altLang="en-US" sz="1400" dirty="0"/>
                    </a:p>
                  </a:txBody>
                  <a:tcPr/>
                </a:tc>
              </a:tr>
              <a:tr h="1839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SVR-816U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16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4+eSATA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RAID0/1/5</a:t>
                      </a:r>
                      <a:endParaRPr lang="zh-TW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向下箭號圖說文字 21"/>
          <p:cNvSpPr/>
          <p:nvPr/>
        </p:nvSpPr>
        <p:spPr>
          <a:xfrm>
            <a:off x="5508104" y="1484784"/>
            <a:ext cx="3312368" cy="204416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altLang="zh-TW" b="1" dirty="0"/>
              <a:t>TI </a:t>
            </a:r>
            <a:r>
              <a:rPr lang="en-US" altLang="zh-TW" b="1" dirty="0" smtClean="0"/>
              <a:t>DM8168</a:t>
            </a:r>
          </a:p>
          <a:p>
            <a:pPr lvl="1"/>
            <a:r>
              <a:rPr lang="en-US" altLang="zh-TW" sz="1200" b="1" dirty="0" smtClean="0"/>
              <a:t>ARM</a:t>
            </a:r>
            <a:r>
              <a:rPr lang="en-US" altLang="zh-TW" sz="1200" b="1" dirty="0"/>
              <a:t>® Cortex™-A8 Core </a:t>
            </a:r>
            <a:endParaRPr lang="en-US" altLang="zh-TW" sz="1200" b="1" dirty="0" smtClean="0"/>
          </a:p>
          <a:p>
            <a:pPr lvl="1"/>
            <a:r>
              <a:rPr lang="en-US" altLang="zh-TW" sz="1200" b="1" dirty="0" smtClean="0"/>
              <a:t>TMS320C674x </a:t>
            </a:r>
            <a:r>
              <a:rPr lang="en-US" altLang="zh-TW" sz="1200" b="1" dirty="0"/>
              <a:t>Floating-Point VLIW DSP </a:t>
            </a:r>
            <a:endParaRPr lang="en-US" altLang="zh-TW" sz="1200" b="1" dirty="0" smtClean="0"/>
          </a:p>
          <a:p>
            <a:pPr lvl="1"/>
            <a:r>
              <a:rPr lang="en-US" altLang="zh-TW" sz="1200" b="1" dirty="0"/>
              <a:t>3</a:t>
            </a:r>
            <a:r>
              <a:rPr lang="en-US" altLang="zh-TW" sz="1200" b="1" dirty="0" smtClean="0"/>
              <a:t> </a:t>
            </a:r>
            <a:r>
              <a:rPr lang="en-US" altLang="zh-TW" sz="1200" b="1" dirty="0"/>
              <a:t>Programmable High-Definition Video Image Co-processing Engines</a:t>
            </a:r>
          </a:p>
          <a:p>
            <a:pPr lvl="1"/>
            <a:endParaRPr lang="en-US" altLang="zh-TW" sz="800" dirty="0"/>
          </a:p>
          <a:p>
            <a:pPr algn="ctr"/>
            <a:endParaRPr lang="zh-TW" altLang="en-US" sz="800" dirty="0"/>
          </a:p>
        </p:txBody>
      </p:sp>
      <p:pic>
        <p:nvPicPr>
          <p:cNvPr id="24" name="Picture 54" descr="logitech_mx_400_performance_laser_m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95027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7" descr="SJT02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274" y="5360439"/>
            <a:ext cx="4905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 descr="209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52" y="5289961"/>
            <a:ext cx="56038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:\datasheet\product image\DSC0148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1432" y="5205645"/>
            <a:ext cx="308806" cy="74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標題 1"/>
          <p:cNvSpPr txBox="1">
            <a:spLocks/>
          </p:cNvSpPr>
          <p:nvPr/>
        </p:nvSpPr>
        <p:spPr>
          <a:xfrm>
            <a:off x="51727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SVR-800 Series: 8CH/16CH Dual Display IP NVR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4041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987675" y="1897062"/>
            <a:ext cx="1457325" cy="74453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4" name="Picture 4" descr="D-Link_ADSL2_Modem_Ro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54362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p-compaq-6730b-notebook-p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009900"/>
            <a:ext cx="1081087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qu50054875bo_Switch_8_Po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38462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IA000100276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22337"/>
            <a:ext cx="131921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NCCH1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01837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93731-300x2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25837"/>
            <a:ext cx="1368425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13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" y="4686300"/>
            <a:ext cx="1536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051050" y="1282700"/>
            <a:ext cx="4333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484438" y="1282700"/>
            <a:ext cx="0" cy="4176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1908175" y="5459412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763713" y="4162425"/>
            <a:ext cx="720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2124075" y="2649537"/>
            <a:ext cx="3603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2484438" y="3514725"/>
            <a:ext cx="86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3184525" y="1987550"/>
            <a:ext cx="1063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400" b="1" smtClean="0">
                <a:solidFill>
                  <a:schemeClr val="bg1"/>
                </a:solidFill>
                <a:latin typeface="Verdana" charset="0"/>
              </a:rPr>
              <a:t>SVR-800</a:t>
            </a:r>
          </a:p>
          <a:p>
            <a:pPr algn="ctr" eaLnBrk="1" hangingPunct="1">
              <a:defRPr/>
            </a:pPr>
            <a:r>
              <a:rPr lang="en-US" altLang="zh-TW" sz="1400" b="1" smtClean="0">
                <a:solidFill>
                  <a:schemeClr val="bg1"/>
                </a:solidFill>
                <a:latin typeface="Verdana" charset="0"/>
              </a:rPr>
              <a:t>NVR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851275" y="3730625"/>
            <a:ext cx="541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400" smtClean="0">
                <a:latin typeface="Verdana" charset="0"/>
              </a:rPr>
              <a:t>Hub</a:t>
            </a: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4500563" y="3514725"/>
            <a:ext cx="647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308850" y="2290762"/>
            <a:ext cx="1514475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smtClean="0">
                <a:solidFill>
                  <a:srgbClr val="FF3300"/>
                </a:solidFill>
                <a:latin typeface="Verdana" charset="0"/>
              </a:rPr>
              <a:t>Remote access</a:t>
            </a:r>
          </a:p>
          <a:p>
            <a:pPr eaLnBrk="1" hangingPunct="1">
              <a:defRPr/>
            </a:pPr>
            <a:r>
              <a:rPr lang="en-US" altLang="zh-TW" sz="1400" smtClean="0">
                <a:solidFill>
                  <a:srgbClr val="FF3300"/>
                </a:solidFill>
                <a:latin typeface="Verdana" charset="0"/>
              </a:rPr>
              <a:t>Live view</a:t>
            </a:r>
          </a:p>
          <a:p>
            <a:pPr eaLnBrk="1" hangingPunct="1">
              <a:defRPr/>
            </a:pPr>
            <a:r>
              <a:rPr lang="en-US" altLang="zh-TW" sz="1200" smtClean="0">
                <a:solidFill>
                  <a:srgbClr val="FF3300"/>
                </a:solidFill>
                <a:latin typeface="Verdana" charset="0"/>
              </a:rPr>
              <a:t>320x240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03085" y="5954712"/>
            <a:ext cx="165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dirty="0" smtClean="0">
                <a:latin typeface="Verdana" charset="0"/>
              </a:rPr>
              <a:t>Network camera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6948488" y="1930400"/>
            <a:ext cx="503237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7451725" y="2001837"/>
            <a:ext cx="1006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800" smtClean="0">
                <a:latin typeface="Arial" charset="0"/>
              </a:rPr>
              <a:t>Smart Phone</a:t>
            </a:r>
          </a:p>
          <a:p>
            <a:pPr eaLnBrk="1" hangingPunct="1">
              <a:defRPr/>
            </a:pPr>
            <a:r>
              <a:rPr lang="en-US" altLang="zh-TW" sz="800" smtClean="0">
                <a:latin typeface="Arial" charset="0"/>
              </a:rPr>
              <a:t>Live video (JPEG)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7451725" y="3875087"/>
            <a:ext cx="1658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800" smtClean="0">
                <a:latin typeface="Arial" charset="0"/>
              </a:rPr>
              <a:t>Internet Explorer</a:t>
            </a:r>
          </a:p>
          <a:p>
            <a:pPr eaLnBrk="1" hangingPunct="1">
              <a:defRPr/>
            </a:pPr>
            <a:r>
              <a:rPr lang="en-US" altLang="zh-TW" sz="800" smtClean="0">
                <a:latin typeface="Arial" charset="0"/>
              </a:rPr>
              <a:t>Live, Playback (video streaming)</a:t>
            </a:r>
          </a:p>
        </p:txBody>
      </p:sp>
      <p:pic>
        <p:nvPicPr>
          <p:cNvPr id="25" name="Picture 26" descr="iphone-surveillan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498600"/>
            <a:ext cx="865188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245100" y="3802062"/>
            <a:ext cx="781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400" smtClean="0">
                <a:latin typeface="Verdana" charset="0"/>
              </a:rPr>
              <a:t>Router</a:t>
            </a:r>
          </a:p>
        </p:txBody>
      </p:sp>
      <p:pic>
        <p:nvPicPr>
          <p:cNvPr id="27" name="Picture 28" descr="Internet-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25800"/>
            <a:ext cx="735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5940425" y="3514725"/>
            <a:ext cx="5762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7092950" y="3513137"/>
            <a:ext cx="503238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0" name="Freeform 31"/>
          <p:cNvSpPr>
            <a:spLocks/>
          </p:cNvSpPr>
          <p:nvPr/>
        </p:nvSpPr>
        <p:spPr bwMode="auto">
          <a:xfrm>
            <a:off x="2484438" y="2938462"/>
            <a:ext cx="1295400" cy="587375"/>
          </a:xfrm>
          <a:custGeom>
            <a:avLst/>
            <a:gdLst>
              <a:gd name="T0" fmla="*/ 0 w 816"/>
              <a:gd name="T1" fmla="*/ 2147483647 h 370"/>
              <a:gd name="T2" fmla="*/ 2147483647 w 816"/>
              <a:gd name="T3" fmla="*/ 2147483647 h 370"/>
              <a:gd name="T4" fmla="*/ 2147483647 w 816"/>
              <a:gd name="T5" fmla="*/ 0 h 3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370">
                <a:moveTo>
                  <a:pt x="0" y="317"/>
                </a:moveTo>
                <a:cubicBezTo>
                  <a:pt x="181" y="343"/>
                  <a:pt x="363" y="370"/>
                  <a:pt x="499" y="317"/>
                </a:cubicBezTo>
                <a:cubicBezTo>
                  <a:pt x="635" y="264"/>
                  <a:pt x="763" y="53"/>
                  <a:pt x="816" y="0"/>
                </a:cubicBezTo>
              </a:path>
            </a:pathLst>
          </a:custGeom>
          <a:noFill/>
          <a:ln w="9525">
            <a:solidFill>
              <a:srgbClr val="00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" name="Freeform 32"/>
          <p:cNvSpPr>
            <a:spLocks/>
          </p:cNvSpPr>
          <p:nvPr/>
        </p:nvSpPr>
        <p:spPr bwMode="auto">
          <a:xfrm>
            <a:off x="4187825" y="2938462"/>
            <a:ext cx="1031875" cy="515938"/>
          </a:xfrm>
          <a:custGeom>
            <a:avLst/>
            <a:gdLst>
              <a:gd name="T0" fmla="*/ 2147483647 w 650"/>
              <a:gd name="T1" fmla="*/ 0 h 325"/>
              <a:gd name="T2" fmla="*/ 2147483647 w 650"/>
              <a:gd name="T3" fmla="*/ 2147483647 h 325"/>
              <a:gd name="T4" fmla="*/ 2147483647 w 650"/>
              <a:gd name="T5" fmla="*/ 2147483647 h 3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50" h="325">
                <a:moveTo>
                  <a:pt x="15" y="0"/>
                </a:moveTo>
                <a:cubicBezTo>
                  <a:pt x="7" y="109"/>
                  <a:pt x="0" y="219"/>
                  <a:pt x="106" y="272"/>
                </a:cubicBezTo>
                <a:cubicBezTo>
                  <a:pt x="212" y="325"/>
                  <a:pt x="431" y="321"/>
                  <a:pt x="650" y="317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5795963" y="3441700"/>
            <a:ext cx="7921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6011863" y="3802062"/>
            <a:ext cx="912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400" smtClean="0">
                <a:latin typeface="Verdana" charset="0"/>
              </a:rPr>
              <a:t>Internet</a:t>
            </a:r>
          </a:p>
        </p:txBody>
      </p:sp>
      <p:pic>
        <p:nvPicPr>
          <p:cNvPr id="34" name="Picture 35" descr="internet_explorer_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730625"/>
            <a:ext cx="42545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68328"/>
              </p:ext>
            </p:extLst>
          </p:nvPr>
        </p:nvGraphicFramePr>
        <p:xfrm>
          <a:off x="7308850" y="4594225"/>
          <a:ext cx="1500188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PBrush" r:id="rId13" imgW="4525007" imgH="2781688" progId="">
                  <p:embed/>
                </p:oleObj>
              </mc:Choice>
              <mc:Fallback>
                <p:oleObj name="PBrush" r:id="rId13" imgW="4525007" imgH="27816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4594225"/>
                        <a:ext cx="1500188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Line 37"/>
          <p:cNvSpPr>
            <a:spLocks noChangeShapeType="1"/>
          </p:cNvSpPr>
          <p:nvPr/>
        </p:nvSpPr>
        <p:spPr bwMode="auto">
          <a:xfrm>
            <a:off x="6804025" y="3730625"/>
            <a:ext cx="504825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7451725" y="5602287"/>
            <a:ext cx="1658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800" smtClean="0">
                <a:latin typeface="Arial" charset="0"/>
              </a:rPr>
              <a:t>iPhone/iPad client software</a:t>
            </a:r>
          </a:p>
          <a:p>
            <a:pPr eaLnBrk="1" hangingPunct="1">
              <a:defRPr/>
            </a:pPr>
            <a:r>
              <a:rPr lang="en-US" altLang="zh-TW" sz="800" smtClean="0">
                <a:latin typeface="Arial" charset="0"/>
              </a:rPr>
              <a:t>Live, Playback (video streaming)</a:t>
            </a:r>
          </a:p>
        </p:txBody>
      </p:sp>
      <p:pic>
        <p:nvPicPr>
          <p:cNvPr id="38" name="Picture 39" descr="samsung_2233sw_22-inch_widescreen_lcd_monit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38237"/>
            <a:ext cx="15176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Freeform 40"/>
          <p:cNvSpPr>
            <a:spLocks/>
          </p:cNvSpPr>
          <p:nvPr/>
        </p:nvSpPr>
        <p:spPr bwMode="auto">
          <a:xfrm>
            <a:off x="2484438" y="2649537"/>
            <a:ext cx="1223962" cy="588963"/>
          </a:xfrm>
          <a:custGeom>
            <a:avLst/>
            <a:gdLst>
              <a:gd name="T0" fmla="*/ 0 w 771"/>
              <a:gd name="T1" fmla="*/ 2147483647 h 371"/>
              <a:gd name="T2" fmla="*/ 2147483647 w 771"/>
              <a:gd name="T3" fmla="*/ 2147483647 h 371"/>
              <a:gd name="T4" fmla="*/ 2147483647 w 771"/>
              <a:gd name="T5" fmla="*/ 0 h 3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71" h="371">
                <a:moveTo>
                  <a:pt x="0" y="318"/>
                </a:moveTo>
                <a:cubicBezTo>
                  <a:pt x="140" y="344"/>
                  <a:pt x="280" y="371"/>
                  <a:pt x="408" y="318"/>
                </a:cubicBezTo>
                <a:cubicBezTo>
                  <a:pt x="536" y="265"/>
                  <a:pt x="653" y="132"/>
                  <a:pt x="771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" name="Text Box 41"/>
          <p:cNvSpPr txBox="1">
            <a:spLocks noChangeArrowheads="1"/>
          </p:cNvSpPr>
          <p:nvPr/>
        </p:nvSpPr>
        <p:spPr bwMode="auto">
          <a:xfrm>
            <a:off x="2411413" y="2794000"/>
            <a:ext cx="906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000" smtClean="0">
                <a:solidFill>
                  <a:srgbClr val="0000FF"/>
                </a:solidFill>
                <a:latin typeface="Verdana" charset="0"/>
              </a:rPr>
              <a:t>1920x1080</a:t>
            </a:r>
          </a:p>
        </p:txBody>
      </p:sp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2411413" y="3659187"/>
            <a:ext cx="744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000" smtClean="0">
                <a:solidFill>
                  <a:srgbClr val="FF0000"/>
                </a:solidFill>
                <a:latin typeface="Verdana" charset="0"/>
              </a:rPr>
              <a:t>320x240</a:t>
            </a:r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>
            <a:off x="4427538" y="2146300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43" name="Freeform 31"/>
          <p:cNvSpPr>
            <a:spLocks/>
          </p:cNvSpPr>
          <p:nvPr/>
        </p:nvSpPr>
        <p:spPr bwMode="auto">
          <a:xfrm>
            <a:off x="2555875" y="3154362"/>
            <a:ext cx="1295400" cy="587375"/>
          </a:xfrm>
          <a:custGeom>
            <a:avLst/>
            <a:gdLst>
              <a:gd name="T0" fmla="*/ 0 w 816"/>
              <a:gd name="T1" fmla="*/ 2147483647 h 370"/>
              <a:gd name="T2" fmla="*/ 2147483647 w 816"/>
              <a:gd name="T3" fmla="*/ 2147483647 h 370"/>
              <a:gd name="T4" fmla="*/ 2147483647 w 816"/>
              <a:gd name="T5" fmla="*/ 0 h 37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370">
                <a:moveTo>
                  <a:pt x="0" y="317"/>
                </a:moveTo>
                <a:cubicBezTo>
                  <a:pt x="181" y="343"/>
                  <a:pt x="363" y="370"/>
                  <a:pt x="499" y="317"/>
                </a:cubicBezTo>
                <a:cubicBezTo>
                  <a:pt x="635" y="264"/>
                  <a:pt x="763" y="53"/>
                  <a:pt x="816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4716463" y="2578100"/>
            <a:ext cx="1074737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smtClean="0">
                <a:solidFill>
                  <a:srgbClr val="0000FF"/>
                </a:solidFill>
                <a:latin typeface="Verdana" charset="0"/>
              </a:rPr>
              <a:t>Recording</a:t>
            </a:r>
          </a:p>
          <a:p>
            <a:pPr eaLnBrk="1" hangingPunct="1">
              <a:defRPr/>
            </a:pPr>
            <a:r>
              <a:rPr lang="en-US" altLang="zh-TW" sz="1200" smtClean="0">
                <a:solidFill>
                  <a:srgbClr val="0000FF"/>
                </a:solidFill>
                <a:latin typeface="Verdana" charset="0"/>
              </a:rPr>
              <a:t>1920x1080</a:t>
            </a:r>
          </a:p>
          <a:p>
            <a:pPr eaLnBrk="1" hangingPunct="1">
              <a:defRPr/>
            </a:pPr>
            <a:r>
              <a:rPr lang="en-US" altLang="zh-TW" sz="1400" smtClean="0">
                <a:solidFill>
                  <a:srgbClr val="006600"/>
                </a:solidFill>
                <a:latin typeface="Verdana" charset="0"/>
              </a:rPr>
              <a:t>Live view</a:t>
            </a:r>
          </a:p>
          <a:p>
            <a:pPr eaLnBrk="1" hangingPunct="1">
              <a:defRPr/>
            </a:pPr>
            <a:r>
              <a:rPr lang="en-US" altLang="zh-TW" sz="1200" smtClean="0">
                <a:solidFill>
                  <a:srgbClr val="006600"/>
                </a:solidFill>
                <a:latin typeface="Verdana" charset="0"/>
              </a:rPr>
              <a:t>640x480</a:t>
            </a: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2484438" y="3225800"/>
            <a:ext cx="744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000" smtClean="0">
                <a:solidFill>
                  <a:srgbClr val="006600"/>
                </a:solidFill>
                <a:latin typeface="Verdana" charset="0"/>
              </a:rPr>
              <a:t>640x480</a:t>
            </a:r>
          </a:p>
        </p:txBody>
      </p:sp>
      <p:sp>
        <p:nvSpPr>
          <p:cNvPr id="46" name="矩形 45"/>
          <p:cNvSpPr/>
          <p:nvPr/>
        </p:nvSpPr>
        <p:spPr>
          <a:xfrm>
            <a:off x="2958306" y="4089399"/>
            <a:ext cx="2973387" cy="20759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892678" y="4624387"/>
            <a:ext cx="973137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046790" y="4624387"/>
            <a:ext cx="795338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906076" y="5362575"/>
            <a:ext cx="973138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906076" y="5748338"/>
            <a:ext cx="973138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1" name="文字方塊 3"/>
          <p:cNvSpPr txBox="1">
            <a:spLocks noChangeArrowheads="1"/>
          </p:cNvSpPr>
          <p:nvPr/>
        </p:nvSpPr>
        <p:spPr bwMode="auto">
          <a:xfrm>
            <a:off x="3143378" y="4635500"/>
            <a:ext cx="711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</a:rPr>
              <a:t>Strream1</a:t>
            </a:r>
            <a:endParaRPr lang="zh-TW" altLang="en-US" sz="1000">
              <a:latin typeface="Arial" charset="0"/>
            </a:endParaRPr>
          </a:p>
        </p:txBody>
      </p:sp>
      <p:sp>
        <p:nvSpPr>
          <p:cNvPr id="52" name="文字方塊 51"/>
          <p:cNvSpPr txBox="1">
            <a:spLocks noChangeArrowheads="1"/>
          </p:cNvSpPr>
          <p:nvPr/>
        </p:nvSpPr>
        <p:spPr bwMode="auto">
          <a:xfrm>
            <a:off x="3159951" y="5387975"/>
            <a:ext cx="7024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>
                <a:latin typeface="Arial" charset="0"/>
              </a:rPr>
              <a:t>Stream </a:t>
            </a:r>
            <a:r>
              <a:rPr lang="en-US" altLang="zh-TW" sz="1000" dirty="0" smtClean="0">
                <a:latin typeface="Arial" charset="0"/>
              </a:rPr>
              <a:t>3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53" name="文字方塊 52"/>
          <p:cNvSpPr txBox="1">
            <a:spLocks noChangeArrowheads="1"/>
          </p:cNvSpPr>
          <p:nvPr/>
        </p:nvSpPr>
        <p:spPr bwMode="auto">
          <a:xfrm>
            <a:off x="3150426" y="5791201"/>
            <a:ext cx="7024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>
                <a:latin typeface="Arial" charset="0"/>
              </a:rPr>
              <a:t>Stream </a:t>
            </a:r>
            <a:r>
              <a:rPr lang="en-US" altLang="zh-TW" sz="1000" dirty="0" smtClean="0">
                <a:latin typeface="Arial" charset="0"/>
              </a:rPr>
              <a:t>4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54" name="文字方塊 53"/>
          <p:cNvSpPr txBox="1">
            <a:spLocks noChangeArrowheads="1"/>
          </p:cNvSpPr>
          <p:nvPr/>
        </p:nvSpPr>
        <p:spPr bwMode="auto">
          <a:xfrm>
            <a:off x="3999040" y="4624387"/>
            <a:ext cx="812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</a:rPr>
              <a:t>1920x1080</a:t>
            </a:r>
            <a:endParaRPr lang="zh-TW" altLang="en-US" sz="1000">
              <a:latin typeface="Arial" charset="0"/>
            </a:endParaRPr>
          </a:p>
        </p:txBody>
      </p:sp>
      <p:sp>
        <p:nvSpPr>
          <p:cNvPr id="55" name="文字方塊 54"/>
          <p:cNvSpPr txBox="1">
            <a:spLocks noChangeArrowheads="1"/>
          </p:cNvSpPr>
          <p:nvPr/>
        </p:nvSpPr>
        <p:spPr bwMode="auto">
          <a:xfrm>
            <a:off x="4041014" y="5399087"/>
            <a:ext cx="671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</a:rPr>
              <a:t>640x480</a:t>
            </a:r>
            <a:endParaRPr lang="zh-TW" altLang="en-US" sz="1000">
              <a:latin typeface="Arial" charset="0"/>
            </a:endParaRPr>
          </a:p>
        </p:txBody>
      </p:sp>
      <p:sp>
        <p:nvSpPr>
          <p:cNvPr id="56" name="文字方塊 55"/>
          <p:cNvSpPr txBox="1">
            <a:spLocks noChangeArrowheads="1"/>
          </p:cNvSpPr>
          <p:nvPr/>
        </p:nvSpPr>
        <p:spPr bwMode="auto">
          <a:xfrm>
            <a:off x="4041014" y="5770563"/>
            <a:ext cx="6715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</a:rPr>
              <a:t>320x240</a:t>
            </a:r>
            <a:endParaRPr lang="zh-TW" altLang="en-US" sz="1000">
              <a:latin typeface="Arial" charset="0"/>
            </a:endParaRPr>
          </a:p>
        </p:txBody>
      </p:sp>
      <p:sp>
        <p:nvSpPr>
          <p:cNvPr id="57" name="文字方塊 56"/>
          <p:cNvSpPr txBox="1">
            <a:spLocks noChangeArrowheads="1"/>
          </p:cNvSpPr>
          <p:nvPr/>
        </p:nvSpPr>
        <p:spPr bwMode="auto">
          <a:xfrm>
            <a:off x="5110397" y="4636929"/>
            <a:ext cx="681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 smtClean="0">
                <a:latin typeface="Arial" charset="0"/>
              </a:rPr>
              <a:t>Live/Rec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045901" y="5365750"/>
            <a:ext cx="793750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057495" y="5741989"/>
            <a:ext cx="795338" cy="2816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0" name="文字方塊 59"/>
          <p:cNvSpPr txBox="1">
            <a:spLocks noChangeArrowheads="1"/>
          </p:cNvSpPr>
          <p:nvPr/>
        </p:nvSpPr>
        <p:spPr bwMode="auto">
          <a:xfrm>
            <a:off x="5121542" y="5383926"/>
            <a:ext cx="681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 smtClean="0">
                <a:latin typeface="Arial" charset="0"/>
              </a:rPr>
              <a:t>Live/Rec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61" name="文字方塊 60"/>
          <p:cNvSpPr txBox="1">
            <a:spLocks noChangeArrowheads="1"/>
          </p:cNvSpPr>
          <p:nvPr/>
        </p:nvSpPr>
        <p:spPr bwMode="auto">
          <a:xfrm>
            <a:off x="5146427" y="5748338"/>
            <a:ext cx="6318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>
                <a:latin typeface="Arial" charset="0"/>
              </a:rPr>
              <a:t>Remote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62" name="文字方塊 61"/>
          <p:cNvSpPr txBox="1">
            <a:spLocks noChangeArrowheads="1"/>
          </p:cNvSpPr>
          <p:nvPr/>
        </p:nvSpPr>
        <p:spPr bwMode="auto">
          <a:xfrm>
            <a:off x="3931349" y="4398962"/>
            <a:ext cx="787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</a:rPr>
              <a:t>Resolution</a:t>
            </a:r>
            <a:endParaRPr lang="zh-TW" altLang="en-US" sz="1000">
              <a:latin typeface="Arial" charset="0"/>
            </a:endParaRPr>
          </a:p>
        </p:txBody>
      </p:sp>
      <p:sp>
        <p:nvSpPr>
          <p:cNvPr id="63" name="文字方塊 62"/>
          <p:cNvSpPr txBox="1">
            <a:spLocks noChangeArrowheads="1"/>
          </p:cNvSpPr>
          <p:nvPr/>
        </p:nvSpPr>
        <p:spPr bwMode="auto">
          <a:xfrm>
            <a:off x="5055299" y="4367212"/>
            <a:ext cx="6746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>
                <a:latin typeface="Arial" charset="0"/>
              </a:rPr>
              <a:t>Function</a:t>
            </a:r>
            <a:endParaRPr lang="zh-TW" altLang="en-US" sz="1000">
              <a:latin typeface="Arial" charset="0"/>
            </a:endParaRPr>
          </a:p>
        </p:txBody>
      </p:sp>
      <p:sp>
        <p:nvSpPr>
          <p:cNvPr id="64" name="文字方塊 63"/>
          <p:cNvSpPr txBox="1">
            <a:spLocks noChangeArrowheads="1"/>
          </p:cNvSpPr>
          <p:nvPr/>
        </p:nvSpPr>
        <p:spPr bwMode="auto">
          <a:xfrm>
            <a:off x="3983737" y="4110037"/>
            <a:ext cx="1028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b="1">
                <a:latin typeface="Arial" charset="0"/>
              </a:rPr>
              <a:t>Camera setup</a:t>
            </a:r>
            <a:endParaRPr lang="zh-TW" altLang="en-US" sz="1000" b="1">
              <a:latin typeface="Arial" charset="0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905441" y="5005387"/>
            <a:ext cx="973138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6" name="文字方塊 65"/>
          <p:cNvSpPr txBox="1">
            <a:spLocks noChangeArrowheads="1"/>
          </p:cNvSpPr>
          <p:nvPr/>
        </p:nvSpPr>
        <p:spPr bwMode="auto">
          <a:xfrm>
            <a:off x="3159316" y="5030787"/>
            <a:ext cx="7024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>
                <a:latin typeface="Arial" charset="0"/>
              </a:rPr>
              <a:t>Stream 2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67" name="文字方塊 66"/>
          <p:cNvSpPr txBox="1">
            <a:spLocks noChangeArrowheads="1"/>
          </p:cNvSpPr>
          <p:nvPr/>
        </p:nvSpPr>
        <p:spPr bwMode="auto">
          <a:xfrm>
            <a:off x="4040379" y="5041899"/>
            <a:ext cx="7425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 smtClean="0">
                <a:latin typeface="Arial" charset="0"/>
              </a:rPr>
              <a:t>1280x720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045266" y="5008562"/>
            <a:ext cx="793750" cy="2889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69" name="文字方塊 68"/>
          <p:cNvSpPr txBox="1">
            <a:spLocks noChangeArrowheads="1"/>
          </p:cNvSpPr>
          <p:nvPr/>
        </p:nvSpPr>
        <p:spPr bwMode="auto">
          <a:xfrm>
            <a:off x="5114366" y="5041899"/>
            <a:ext cx="6815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000" dirty="0" smtClean="0">
                <a:latin typeface="Arial" charset="0"/>
              </a:rPr>
              <a:t>Live/Rec</a:t>
            </a:r>
            <a:endParaRPr lang="zh-TW" altLang="en-US" sz="1000" dirty="0">
              <a:latin typeface="Arial" charset="0"/>
            </a:endParaRPr>
          </a:p>
        </p:txBody>
      </p:sp>
      <p:sp>
        <p:nvSpPr>
          <p:cNvPr id="70" name="標題 1"/>
          <p:cNvSpPr txBox="1">
            <a:spLocks/>
          </p:cNvSpPr>
          <p:nvPr/>
        </p:nvSpPr>
        <p:spPr>
          <a:xfrm>
            <a:off x="495971" y="67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SVR-800 Series: 8CH/16CH Dual Display IP NVR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71" name="Oval Callout 70"/>
          <p:cNvSpPr/>
          <p:nvPr/>
        </p:nvSpPr>
        <p:spPr>
          <a:xfrm>
            <a:off x="5931693" y="4645025"/>
            <a:ext cx="1448595" cy="589433"/>
          </a:xfrm>
          <a:prstGeom prst="wedgeEllipseCallout">
            <a:avLst/>
          </a:prstGeom>
          <a:solidFill>
            <a:schemeClr val="bg1">
              <a:lumMod val="9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Support Multi-Stream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About the company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99592" y="1700808"/>
            <a:ext cx="2438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altLang="zh-TW" b="1" dirty="0">
                <a:solidFill>
                  <a:srgbClr val="333333"/>
                </a:solidFill>
                <a:latin typeface="+mn-lt"/>
                <a:ea typeface="標楷體" pitchFamily="65" charset="-120"/>
              </a:rPr>
              <a:t> 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itchFamily="65" charset="-120"/>
              </a:rPr>
              <a:t>Founded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itchFamily="65" charset="-120"/>
              </a:rPr>
              <a:t> President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itchFamily="65" charset="-120"/>
              </a:rPr>
              <a:t> Location</a:t>
            </a:r>
            <a:endParaRPr lang="en-US" altLang="zh-TW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itchFamily="65" charset="-12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58461" y="1718271"/>
            <a:ext cx="1959062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  <a:ea typeface="標楷體" pitchFamily="65" charset="-120"/>
              </a:rPr>
              <a:t>2007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  <a:ea typeface="標楷體" pitchFamily="65" charset="-120"/>
              </a:rPr>
              <a:t>Gordon Chen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TW" dirty="0">
                <a:latin typeface="+mn-lt"/>
                <a:ea typeface="標楷體" pitchFamily="65" charset="-120"/>
              </a:rPr>
              <a:t>Taipei City , Taiwan</a:t>
            </a:r>
          </a:p>
          <a:p>
            <a:pPr eaLnBrk="1" hangingPunct="1">
              <a:spcBef>
                <a:spcPct val="50000"/>
              </a:spcBef>
            </a:pPr>
            <a:endParaRPr lang="en-US" altLang="zh-TW" b="1" dirty="0">
              <a:latin typeface="+mn-lt"/>
              <a:ea typeface="SimHei" pitchFamily="49" charset="-122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15641" y="3129161"/>
            <a:ext cx="5832475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itchFamily="65" charset="-120"/>
              </a:rPr>
              <a:t>Product aim for: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TW" dirty="0">
                <a:latin typeface="+mn-lt"/>
                <a:ea typeface="標楷體" pitchFamily="65" charset="-120"/>
              </a:rPr>
              <a:t> Embedded Network Video Recorder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TW" dirty="0">
                <a:latin typeface="+mn-lt"/>
                <a:ea typeface="標楷體" pitchFamily="65" charset="-120"/>
              </a:rPr>
              <a:t> PC Network Video Recorder Software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TW" dirty="0">
                <a:latin typeface="+mn-lt"/>
                <a:ea typeface="標楷體" pitchFamily="65" charset="-120"/>
              </a:rPr>
              <a:t> Central Management System Software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TW" dirty="0">
                <a:latin typeface="+mn-lt"/>
                <a:ea typeface="標楷體" pitchFamily="65" charset="-120"/>
              </a:rPr>
              <a:t> Video </a:t>
            </a:r>
            <a:r>
              <a:rPr lang="en-US" altLang="zh-TW" dirty="0" smtClean="0">
                <a:latin typeface="+mn-lt"/>
                <a:ea typeface="標楷體" pitchFamily="65" charset="-120"/>
              </a:rPr>
              <a:t>Decoder</a:t>
            </a:r>
            <a:endParaRPr lang="en-US" altLang="zh-TW" dirty="0">
              <a:latin typeface="+mn-lt"/>
              <a:ea typeface="標楷體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TW" dirty="0">
                <a:latin typeface="+mn-lt"/>
                <a:ea typeface="標楷體" pitchFamily="65" charset="-120"/>
              </a:rPr>
              <a:t> Intelligent Video Technology</a:t>
            </a:r>
          </a:p>
        </p:txBody>
      </p:sp>
      <p:pic>
        <p:nvPicPr>
          <p:cNvPr id="8" name="Picture 9" descr="offi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75" y="1052736"/>
            <a:ext cx="401807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647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79712" y="0"/>
            <a:ext cx="6346825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10" descr="AXISCAM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87" y="3370262"/>
            <a:ext cx="9350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364262" y="1354137"/>
            <a:ext cx="1871663" cy="14398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5" name="Line 30"/>
          <p:cNvSpPr>
            <a:spLocks noChangeShapeType="1"/>
          </p:cNvSpPr>
          <p:nvPr/>
        </p:nvSpPr>
        <p:spPr bwMode="auto">
          <a:xfrm>
            <a:off x="5364262" y="1714500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5364262" y="2074862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5364262" y="2435225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8" name="Line 33"/>
          <p:cNvSpPr>
            <a:spLocks noChangeShapeType="1"/>
          </p:cNvSpPr>
          <p:nvPr/>
        </p:nvSpPr>
        <p:spPr bwMode="auto">
          <a:xfrm>
            <a:off x="6299300" y="1354137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5796062" y="1354137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6804125" y="1354137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5364262" y="3009900"/>
            <a:ext cx="1871663" cy="14398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>
            <a:off x="5364262" y="3441700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3" name="Line 39"/>
          <p:cNvSpPr>
            <a:spLocks noChangeShapeType="1"/>
          </p:cNvSpPr>
          <p:nvPr/>
        </p:nvSpPr>
        <p:spPr bwMode="auto">
          <a:xfrm>
            <a:off x="5364262" y="3946525"/>
            <a:ext cx="1871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4" name="Line 41"/>
          <p:cNvSpPr>
            <a:spLocks noChangeShapeType="1"/>
          </p:cNvSpPr>
          <p:nvPr/>
        </p:nvSpPr>
        <p:spPr bwMode="auto">
          <a:xfrm>
            <a:off x="6011962" y="3009900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6659662" y="3009900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6" name="Rectangle 43"/>
          <p:cNvSpPr>
            <a:spLocks noChangeArrowheads="1"/>
          </p:cNvSpPr>
          <p:nvPr/>
        </p:nvSpPr>
        <p:spPr bwMode="auto">
          <a:xfrm>
            <a:off x="5364262" y="4594225"/>
            <a:ext cx="1871663" cy="14398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7" name="Freeform 52"/>
          <p:cNvSpPr>
            <a:spLocks/>
          </p:cNvSpPr>
          <p:nvPr/>
        </p:nvSpPr>
        <p:spPr bwMode="auto">
          <a:xfrm>
            <a:off x="1979712" y="2649537"/>
            <a:ext cx="3311525" cy="1009650"/>
          </a:xfrm>
          <a:custGeom>
            <a:avLst/>
            <a:gdLst>
              <a:gd name="T0" fmla="*/ 0 w 2086"/>
              <a:gd name="T1" fmla="*/ 2147483647 h 636"/>
              <a:gd name="T2" fmla="*/ 2147483647 w 2086"/>
              <a:gd name="T3" fmla="*/ 2147483647 h 636"/>
              <a:gd name="T4" fmla="*/ 2147483647 w 2086"/>
              <a:gd name="T5" fmla="*/ 0 h 6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86" h="636">
                <a:moveTo>
                  <a:pt x="0" y="545"/>
                </a:moveTo>
                <a:cubicBezTo>
                  <a:pt x="461" y="590"/>
                  <a:pt x="922" y="636"/>
                  <a:pt x="1270" y="545"/>
                </a:cubicBezTo>
                <a:cubicBezTo>
                  <a:pt x="1618" y="454"/>
                  <a:pt x="1852" y="227"/>
                  <a:pt x="2086" y="0"/>
                </a:cubicBezTo>
              </a:path>
            </a:pathLst>
          </a:custGeom>
          <a:noFill/>
          <a:ln w="127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53"/>
          <p:cNvSpPr>
            <a:spLocks noChangeShapeType="1"/>
          </p:cNvSpPr>
          <p:nvPr/>
        </p:nvSpPr>
        <p:spPr bwMode="auto">
          <a:xfrm>
            <a:off x="1908275" y="3730625"/>
            <a:ext cx="345598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9" name="Freeform 56"/>
          <p:cNvSpPr>
            <a:spLocks/>
          </p:cNvSpPr>
          <p:nvPr/>
        </p:nvSpPr>
        <p:spPr bwMode="auto">
          <a:xfrm>
            <a:off x="1979712" y="3790950"/>
            <a:ext cx="3384550" cy="1092200"/>
          </a:xfrm>
          <a:custGeom>
            <a:avLst/>
            <a:gdLst>
              <a:gd name="T0" fmla="*/ 0 w 2132"/>
              <a:gd name="T1" fmla="*/ 2147483647 h 688"/>
              <a:gd name="T2" fmla="*/ 2147483647 w 2132"/>
              <a:gd name="T3" fmla="*/ 2147483647 h 688"/>
              <a:gd name="T4" fmla="*/ 2147483647 w 2132"/>
              <a:gd name="T5" fmla="*/ 2147483647 h 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32" h="688">
                <a:moveTo>
                  <a:pt x="0" y="98"/>
                </a:moveTo>
                <a:cubicBezTo>
                  <a:pt x="389" y="49"/>
                  <a:pt x="779" y="0"/>
                  <a:pt x="1134" y="98"/>
                </a:cubicBezTo>
                <a:cubicBezTo>
                  <a:pt x="1489" y="196"/>
                  <a:pt x="1810" y="442"/>
                  <a:pt x="2132" y="688"/>
                </a:cubicBezTo>
              </a:path>
            </a:pathLst>
          </a:custGeom>
          <a:noFill/>
          <a:ln w="9525">
            <a:solidFill>
              <a:srgbClr val="00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Text Box 57"/>
          <p:cNvSpPr txBox="1">
            <a:spLocks noChangeArrowheads="1"/>
          </p:cNvSpPr>
          <p:nvPr/>
        </p:nvSpPr>
        <p:spPr bwMode="auto">
          <a:xfrm>
            <a:off x="1835250" y="3225800"/>
            <a:ext cx="765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solidFill>
                  <a:srgbClr val="FF3300"/>
                </a:solidFill>
                <a:latin typeface="Arial" charset="0"/>
              </a:rPr>
              <a:t>640x480</a:t>
            </a:r>
          </a:p>
        </p:txBody>
      </p:sp>
      <p:sp>
        <p:nvSpPr>
          <p:cNvPr id="21" name="Text Box 59"/>
          <p:cNvSpPr txBox="1">
            <a:spLocks noChangeArrowheads="1"/>
          </p:cNvSpPr>
          <p:nvPr/>
        </p:nvSpPr>
        <p:spPr bwMode="auto">
          <a:xfrm>
            <a:off x="1835250" y="3514725"/>
            <a:ext cx="933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solidFill>
                  <a:srgbClr val="0000FF"/>
                </a:solidFill>
                <a:latin typeface="Arial" charset="0"/>
              </a:rPr>
              <a:t>1280x1024</a:t>
            </a:r>
          </a:p>
        </p:txBody>
      </p:sp>
      <p:sp>
        <p:nvSpPr>
          <p:cNvPr id="22" name="Text Box 60"/>
          <p:cNvSpPr txBox="1">
            <a:spLocks noChangeArrowheads="1"/>
          </p:cNvSpPr>
          <p:nvPr/>
        </p:nvSpPr>
        <p:spPr bwMode="auto">
          <a:xfrm>
            <a:off x="1835250" y="3946525"/>
            <a:ext cx="933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solidFill>
                  <a:srgbClr val="006600"/>
                </a:solidFill>
                <a:latin typeface="Arial" charset="0"/>
              </a:rPr>
              <a:t>1920x1080</a:t>
            </a:r>
          </a:p>
        </p:txBody>
      </p:sp>
      <p:sp>
        <p:nvSpPr>
          <p:cNvPr id="23" name="AutoShape 62"/>
          <p:cNvSpPr>
            <a:spLocks noChangeArrowheads="1"/>
          </p:cNvSpPr>
          <p:nvPr/>
        </p:nvSpPr>
        <p:spPr bwMode="auto">
          <a:xfrm>
            <a:off x="7164487" y="993775"/>
            <a:ext cx="1008063" cy="433387"/>
          </a:xfrm>
          <a:prstGeom prst="wedgeRoundRectCallout">
            <a:avLst>
              <a:gd name="adj1" fmla="val -45593"/>
              <a:gd name="adj2" fmla="val 7014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2F2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altLang="zh-TW" sz="1200">
                <a:latin typeface="Arial" charset="0"/>
                <a:ea typeface="新細明體" charset="0"/>
                <a:cs typeface="新細明體" charset="0"/>
              </a:rPr>
              <a:t>640x480</a:t>
            </a:r>
          </a:p>
        </p:txBody>
      </p:sp>
      <p:sp>
        <p:nvSpPr>
          <p:cNvPr id="24" name="AutoShape 63"/>
          <p:cNvSpPr>
            <a:spLocks noChangeArrowheads="1"/>
          </p:cNvSpPr>
          <p:nvPr/>
        </p:nvSpPr>
        <p:spPr bwMode="auto">
          <a:xfrm>
            <a:off x="7091462" y="3225800"/>
            <a:ext cx="1008063" cy="433387"/>
          </a:xfrm>
          <a:prstGeom prst="wedgeRoundRectCallout">
            <a:avLst>
              <a:gd name="adj1" fmla="val -45593"/>
              <a:gd name="adj2" fmla="val 7014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2F2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altLang="zh-TW" sz="1200">
                <a:latin typeface="Arial" charset="0"/>
                <a:ea typeface="新細明體" charset="0"/>
                <a:cs typeface="新細明體" charset="0"/>
              </a:rPr>
              <a:t>1280x1024</a:t>
            </a:r>
          </a:p>
        </p:txBody>
      </p:sp>
      <p:sp>
        <p:nvSpPr>
          <p:cNvPr id="25" name="AutoShape 64"/>
          <p:cNvSpPr>
            <a:spLocks noChangeArrowheads="1"/>
          </p:cNvSpPr>
          <p:nvPr/>
        </p:nvSpPr>
        <p:spPr bwMode="auto">
          <a:xfrm>
            <a:off x="7020025" y="4738687"/>
            <a:ext cx="1079500" cy="433388"/>
          </a:xfrm>
          <a:prstGeom prst="wedgeRoundRectCallout">
            <a:avLst>
              <a:gd name="adj1" fmla="val -45884"/>
              <a:gd name="adj2" fmla="val 7014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2F2AC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en-US" altLang="zh-TW" sz="1200">
                <a:latin typeface="Arial" charset="0"/>
                <a:ea typeface="新細明體" charset="0"/>
                <a:cs typeface="新細明體" charset="0"/>
              </a:rPr>
              <a:t>1920x1080</a:t>
            </a:r>
          </a:p>
        </p:txBody>
      </p:sp>
      <p:sp>
        <p:nvSpPr>
          <p:cNvPr id="26" name="Text Box 67"/>
          <p:cNvSpPr txBox="1">
            <a:spLocks noChangeArrowheads="1"/>
          </p:cNvSpPr>
          <p:nvPr/>
        </p:nvSpPr>
        <p:spPr bwMode="auto">
          <a:xfrm>
            <a:off x="1043087" y="2146300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mtClean="0">
                <a:latin typeface="Arial" charset="0"/>
              </a:rPr>
              <a:t>Display real-time video on split screen</a:t>
            </a:r>
          </a:p>
        </p:txBody>
      </p:sp>
      <p:sp>
        <p:nvSpPr>
          <p:cNvPr id="27" name="Text Box 68"/>
          <p:cNvSpPr txBox="1">
            <a:spLocks noChangeArrowheads="1"/>
          </p:cNvSpPr>
          <p:nvPr/>
        </p:nvSpPr>
        <p:spPr bwMode="auto">
          <a:xfrm>
            <a:off x="682725" y="4162425"/>
            <a:ext cx="1290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Arial" charset="0"/>
              </a:rPr>
              <a:t>Network camera</a:t>
            </a:r>
          </a:p>
        </p:txBody>
      </p:sp>
      <p:sp>
        <p:nvSpPr>
          <p:cNvPr id="28" name="Text Box 70"/>
          <p:cNvSpPr txBox="1">
            <a:spLocks noChangeArrowheads="1"/>
          </p:cNvSpPr>
          <p:nvPr/>
        </p:nvSpPr>
        <p:spPr bwMode="auto">
          <a:xfrm>
            <a:off x="784324" y="4751387"/>
            <a:ext cx="436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i="1" dirty="0" smtClean="0">
                <a:latin typeface="Arial" charset="0"/>
              </a:rPr>
              <a:t>Get video steam with different resolution from network camera</a:t>
            </a:r>
          </a:p>
        </p:txBody>
      </p:sp>
      <p:sp>
        <p:nvSpPr>
          <p:cNvPr id="29" name="圓角矩形 28"/>
          <p:cNvSpPr/>
          <p:nvPr/>
        </p:nvSpPr>
        <p:spPr>
          <a:xfrm>
            <a:off x="2843312" y="3154362"/>
            <a:ext cx="1512888" cy="10080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>
            <a:off x="3195737" y="3421062"/>
            <a:ext cx="8080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200" b="1" smtClean="0">
                <a:solidFill>
                  <a:schemeClr val="bg1"/>
                </a:solidFill>
                <a:latin typeface="Arial" charset="0"/>
              </a:rPr>
              <a:t>SVR-800</a:t>
            </a:r>
          </a:p>
          <a:p>
            <a:pPr algn="ctr" eaLnBrk="1" hangingPunct="1">
              <a:defRPr/>
            </a:pPr>
            <a:r>
              <a:rPr lang="en-US" altLang="zh-TW" sz="1200" b="1" smtClean="0">
                <a:solidFill>
                  <a:schemeClr val="bg1"/>
                </a:solidFill>
                <a:latin typeface="Arial" charset="0"/>
              </a:rPr>
              <a:t>NVR</a:t>
            </a:r>
          </a:p>
        </p:txBody>
      </p:sp>
      <p:sp>
        <p:nvSpPr>
          <p:cNvPr id="31" name="Text Box 70"/>
          <p:cNvSpPr txBox="1">
            <a:spLocks noChangeArrowheads="1"/>
          </p:cNvSpPr>
          <p:nvPr/>
        </p:nvSpPr>
        <p:spPr bwMode="auto">
          <a:xfrm>
            <a:off x="1282799" y="5026025"/>
            <a:ext cx="31210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000" i="1" dirty="0" smtClean="0">
                <a:solidFill>
                  <a:srgbClr val="FF0000"/>
                </a:solidFill>
                <a:latin typeface="Arial" charset="0"/>
              </a:rPr>
              <a:t>* Works with compatible multi-stream cameras only</a:t>
            </a: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495971" y="674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SVR-800 Series: 8CH/16CH Dual Display IP NVR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33" name="Oval Callout 32"/>
          <p:cNvSpPr/>
          <p:nvPr/>
        </p:nvSpPr>
        <p:spPr>
          <a:xfrm>
            <a:off x="899592" y="1354137"/>
            <a:ext cx="2592288" cy="719931"/>
          </a:xfrm>
          <a:prstGeom prst="wedgeEllipseCallout">
            <a:avLst/>
          </a:prstGeom>
          <a:solidFill>
            <a:schemeClr val="bg1">
              <a:lumMod val="9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Dynamic Display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59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3116111"/>
              </p:ext>
            </p:extLst>
          </p:nvPr>
        </p:nvGraphicFramePr>
        <p:xfrm>
          <a:off x="683568" y="2420888"/>
          <a:ext cx="7993062" cy="2260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2"/>
                <a:gridCol w="2880436"/>
                <a:gridCol w="2664354"/>
              </a:tblGrid>
              <a:tr h="370840"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8CH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16CH</a:t>
                      </a:r>
                      <a:endParaRPr lang="zh-TW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Max. live video frame rate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240fps@720p30,</a:t>
                      </a:r>
                    </a:p>
                    <a:p>
                      <a:r>
                        <a:rPr lang="en-US" altLang="zh-TW" sz="1400" dirty="0" smtClean="0"/>
                        <a:t>120fps@1080p30,</a:t>
                      </a:r>
                    </a:p>
                    <a:p>
                      <a:r>
                        <a:rPr lang="en-US" altLang="zh-TW" sz="1400" dirty="0" smtClean="0"/>
                        <a:t>80fps@3MP</a:t>
                      </a:r>
                    </a:p>
                    <a:p>
                      <a:r>
                        <a:rPr lang="en-US" altLang="zh-TW" sz="1400" dirty="0" smtClean="0"/>
                        <a:t>Max. 5MP,</a:t>
                      </a:r>
                    </a:p>
                    <a:p>
                      <a:r>
                        <a:rPr lang="en-US" altLang="zh-TW" sz="1400" dirty="0" smtClean="0"/>
                        <a:t>Support 1080p60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480fps@D1 30,</a:t>
                      </a:r>
                    </a:p>
                    <a:p>
                      <a:r>
                        <a:rPr lang="en-US" altLang="zh-TW" sz="1400" dirty="0" smtClean="0"/>
                        <a:t>360fps@720p30,</a:t>
                      </a:r>
                    </a:p>
                    <a:p>
                      <a:r>
                        <a:rPr lang="en-US" altLang="zh-TW" sz="1400" dirty="0" smtClean="0"/>
                        <a:t>150fps@1080p30</a:t>
                      </a:r>
                    </a:p>
                    <a:p>
                      <a:r>
                        <a:rPr lang="en-US" altLang="zh-TW" sz="1400" dirty="0" smtClean="0"/>
                        <a:t>Max. 5MP</a:t>
                      </a:r>
                    </a:p>
                    <a:p>
                      <a:r>
                        <a:rPr lang="en-US" altLang="zh-TW" sz="1400" dirty="0" smtClean="0"/>
                        <a:t>Support 1080p60</a:t>
                      </a:r>
                      <a:endParaRPr lang="zh-TW" alt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Recording + above Local display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240fps @ 1080p, 4Mbps/CH, </a:t>
                      </a:r>
                    </a:p>
                    <a:p>
                      <a:r>
                        <a:rPr lang="en-US" altLang="zh-TW" sz="1400" dirty="0" smtClean="0"/>
                        <a:t>total 8CH</a:t>
                      </a:r>
                    </a:p>
                    <a:p>
                      <a:r>
                        <a:rPr lang="en-US" altLang="zh-TW" sz="1400" dirty="0" smtClean="0"/>
                        <a:t>120fps @ 3MP, 6Mbps/CH, total 8CH</a:t>
                      </a:r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/>
                        <a:t>480fps @ 1080p, 4Mbps/CH, total 16CH</a:t>
                      </a:r>
                      <a:endParaRPr lang="zh-TW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51727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SVR-800 Series: 8CH/16CH Dual Display IP NVR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558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 descr="SVR-800 side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32" y="4156075"/>
            <a:ext cx="1028700" cy="6842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HP Pro 3000 小型電腦 - 商用桌上型電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2" y="2611438"/>
            <a:ext cx="10064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32" y="4203700"/>
            <a:ext cx="4286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XISCA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69" y="4178300"/>
            <a:ext cx="47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6395244" y="3416300"/>
            <a:ext cx="517525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6936582" y="3475038"/>
            <a:ext cx="147637" cy="728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 flipV="1">
            <a:off x="7474744" y="3436938"/>
            <a:ext cx="64770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pic>
        <p:nvPicPr>
          <p:cNvPr id="12" name="Picture 20" descr="VideoWall_Conso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2" y="1962150"/>
            <a:ext cx="93503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24"/>
          <p:cNvSpPr>
            <a:spLocks noChangeShapeType="1"/>
          </p:cNvSpPr>
          <p:nvPr/>
        </p:nvSpPr>
        <p:spPr bwMode="auto">
          <a:xfrm>
            <a:off x="5707857" y="268287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6226969" y="3170238"/>
            <a:ext cx="4699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新細明體" charset="0"/>
              <a:cs typeface="新細明體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6139657" y="3176588"/>
            <a:ext cx="644525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dirty="0" smtClean="0">
                <a:solidFill>
                  <a:srgbClr val="C00000"/>
                </a:solidFill>
                <a:latin typeface="+mn-lt"/>
              </a:rPr>
              <a:t>control</a:t>
            </a:r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7798594" y="3608388"/>
            <a:ext cx="101604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+mn-lt"/>
              </a:rPr>
              <a:t>Video stream</a:t>
            </a:r>
          </a:p>
        </p:txBody>
      </p:sp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5150644" y="3294063"/>
            <a:ext cx="10545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+mn-lt"/>
              </a:rPr>
              <a:t>CMS software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6003132" y="4497388"/>
            <a:ext cx="12231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+mn-lt"/>
              </a:rPr>
              <a:t>Network camera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7817644" y="4840288"/>
            <a:ext cx="4539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+mn-lt"/>
              </a:rPr>
              <a:t>NVR</a:t>
            </a:r>
          </a:p>
        </p:txBody>
      </p:sp>
      <p:sp>
        <p:nvSpPr>
          <p:cNvPr id="20" name="矩形 31"/>
          <p:cNvSpPr>
            <a:spLocks noChangeArrowheads="1"/>
          </p:cNvSpPr>
          <p:nvPr/>
        </p:nvSpPr>
        <p:spPr bwMode="auto">
          <a:xfrm>
            <a:off x="1025525" y="1412875"/>
            <a:ext cx="4394200" cy="45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DSP platform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Redesigned</a:t>
            </a:r>
            <a:r>
              <a:rPr lang="zh-TW" altLang="en-US" sz="1200" dirty="0"/>
              <a:t> </a:t>
            </a:r>
            <a:r>
              <a:rPr lang="en-US" altLang="zh-TW" sz="1200" dirty="0"/>
              <a:t>unified</a:t>
            </a:r>
            <a:r>
              <a:rPr lang="zh-TW" altLang="en-US" sz="1200" dirty="0"/>
              <a:t> </a:t>
            </a:r>
            <a:r>
              <a:rPr lang="en-US" altLang="zh-TW" sz="1200" dirty="0"/>
              <a:t>UI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32CH (management), </a:t>
            </a:r>
            <a:r>
              <a:rPr lang="en-US" altLang="zh-TW" sz="1200" dirty="0">
                <a:solidFill>
                  <a:srgbClr val="000000"/>
                </a:solidFill>
              </a:rPr>
              <a:t>Live:16CH, playback:1CH 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Support network camera and SEEnergy NVR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Video wall mode (controlled by 1024CH CMS)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Media player mode (Display NVR video)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Multi-stream with dynamic display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USB2.0 for external device, Mouse, keyboard, Joystick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/>
              <a:t>Network: RJ 45 (Giga LAN)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 smtClean="0"/>
              <a:t>Video output: </a:t>
            </a:r>
            <a:r>
              <a:rPr lang="en-US" altLang="zh-TW" sz="1200" dirty="0"/>
              <a:t>VGA/HDMI </a:t>
            </a:r>
            <a:r>
              <a:rPr lang="en-US" altLang="zh-TW" sz="1200" dirty="0" smtClean="0"/>
              <a:t>, dual </a:t>
            </a:r>
            <a:r>
              <a:rPr lang="en-US" altLang="zh-TW" sz="1200" dirty="0" err="1" smtClean="0"/>
              <a:t>moitor</a:t>
            </a:r>
            <a:endParaRPr lang="en-US" altLang="zh-TW" sz="1200" dirty="0"/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 smtClean="0"/>
              <a:t>Audio I/O: </a:t>
            </a:r>
            <a:r>
              <a:rPr lang="en-US" altLang="zh-TW" sz="1200" dirty="0"/>
              <a:t>MIC-in, line-in and line-out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solidFill>
                  <a:srgbClr val="000000"/>
                </a:solidFill>
              </a:rPr>
              <a:t>Video format :MJPEG/MPEG-4 Part 2/H.264 baseline, main, high profile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solidFill>
                  <a:srgbClr val="000000"/>
                </a:solidFill>
              </a:rPr>
              <a:t>Resolution 5Mp/3Mp/ Full HD/</a:t>
            </a:r>
            <a:r>
              <a:rPr lang="en-US" altLang="zh-TW" sz="1200" dirty="0" err="1">
                <a:solidFill>
                  <a:srgbClr val="000000"/>
                </a:solidFill>
              </a:rPr>
              <a:t>MegaPixel</a:t>
            </a:r>
            <a:r>
              <a:rPr lang="en-US" altLang="zh-TW" sz="1200" dirty="0">
                <a:solidFill>
                  <a:srgbClr val="000000"/>
                </a:solidFill>
              </a:rPr>
              <a:t>/ FD1/CIF/QCIF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solidFill>
                  <a:srgbClr val="000000"/>
                </a:solidFill>
              </a:rPr>
              <a:t>Max. decoder Frame Rate D1:480fps, 720p:360fps, 1080p:120fps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solidFill>
                  <a:srgbClr val="000000"/>
                </a:solidFill>
              </a:rPr>
              <a:t>Split window 1x1,2x2,3x3,4x4</a:t>
            </a:r>
          </a:p>
          <a:p>
            <a:pPr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solidFill>
                  <a:srgbClr val="000000"/>
                </a:solidFill>
              </a:rPr>
              <a:t>Max. resolution limitation: 5Mp x1</a:t>
            </a:r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endParaRPr lang="en-US" altLang="zh-TW" sz="1000" dirty="0"/>
          </a:p>
          <a:p>
            <a:pPr eaLnBrk="0" hangingPunct="0">
              <a:lnSpc>
                <a:spcPts val="1500"/>
              </a:lnSpc>
              <a:spcBef>
                <a:spcPct val="20000"/>
              </a:spcBef>
              <a:buFontTx/>
              <a:buChar char="•"/>
            </a:pPr>
            <a:endParaRPr lang="en-US" altLang="zh-TW" sz="1000" dirty="0"/>
          </a:p>
        </p:txBody>
      </p:sp>
      <p:pic>
        <p:nvPicPr>
          <p:cNvPr id="21" name="Picture 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7615" y="1989137"/>
            <a:ext cx="1133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5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9299" y="2058353"/>
            <a:ext cx="9572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" name="Text Box 69"/>
          <p:cNvSpPr txBox="1">
            <a:spLocks noChangeArrowheads="1"/>
          </p:cNvSpPr>
          <p:nvPr/>
        </p:nvSpPr>
        <p:spPr bwMode="auto">
          <a:xfrm>
            <a:off x="7054353" y="2997200"/>
            <a:ext cx="726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>
              <a:defRPr/>
            </a:pPr>
            <a:r>
              <a:rPr lang="en-US" altLang="zh-TW" sz="1200" b="1" smtClean="0">
                <a:solidFill>
                  <a:schemeClr val="bg1"/>
                </a:solidFill>
                <a:latin typeface="+mn-lt"/>
              </a:rPr>
              <a:t>SVD-832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06" y="2493790"/>
            <a:ext cx="2009851" cy="1283818"/>
          </a:xfrm>
          <a:prstGeom prst="rect">
            <a:avLst/>
          </a:prstGeom>
        </p:spPr>
      </p:pic>
      <p:cxnSp>
        <p:nvCxnSpPr>
          <p:cNvPr id="26" name="直線接點 25"/>
          <p:cNvCxnSpPr/>
          <p:nvPr/>
        </p:nvCxnSpPr>
        <p:spPr>
          <a:xfrm>
            <a:off x="7121026" y="2804477"/>
            <a:ext cx="406105" cy="14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12994" y="1989137"/>
            <a:ext cx="1133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Picture 5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14678" y="2058353"/>
            <a:ext cx="9572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29" name="直線接點 28"/>
          <p:cNvCxnSpPr/>
          <p:nvPr/>
        </p:nvCxnSpPr>
        <p:spPr>
          <a:xfrm flipH="1">
            <a:off x="8041482" y="2804477"/>
            <a:ext cx="204923" cy="14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標題 1"/>
          <p:cNvSpPr txBox="1">
            <a:spLocks/>
          </p:cNvSpPr>
          <p:nvPr/>
        </p:nvSpPr>
        <p:spPr>
          <a:xfrm>
            <a:off x="51727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SVD-832 Video Decoder, Video Wall Application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420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 descr="photo_sbsms_sms_main_l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2246313"/>
            <a:ext cx="33559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:\datasheet\product image\SVR-500\SVR-516 PLUS side_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0" y="1728788"/>
            <a:ext cx="911225" cy="6064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747963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452688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128838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XISCA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822450"/>
            <a:ext cx="5762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:\datasheet\product image\SVR-6321U front1_SM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2888" y="2600325"/>
            <a:ext cx="1420812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21" descr="HP Pro 3000 小型電腦 - 商用桌上型電腦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29" y="4432966"/>
            <a:ext cx="1449388" cy="14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VideoWall_Conso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65650"/>
            <a:ext cx="15128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接點 12"/>
          <p:cNvCxnSpPr/>
          <p:nvPr/>
        </p:nvCxnSpPr>
        <p:spPr>
          <a:xfrm flipH="1">
            <a:off x="3897313" y="2449513"/>
            <a:ext cx="3571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3897313" y="2449513"/>
            <a:ext cx="0" cy="24923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3897313" y="2962275"/>
            <a:ext cx="3540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3897313" y="3505200"/>
            <a:ext cx="3571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>
            <a:off x="3897313" y="4046538"/>
            <a:ext cx="3571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肘形接點 17"/>
          <p:cNvCxnSpPr/>
          <p:nvPr/>
        </p:nvCxnSpPr>
        <p:spPr>
          <a:xfrm>
            <a:off x="1233488" y="3473450"/>
            <a:ext cx="3168650" cy="152400"/>
          </a:xfrm>
          <a:prstGeom prst="bent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325813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625850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3925888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4221163"/>
            <a:ext cx="5762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接點 22"/>
          <p:cNvCxnSpPr/>
          <p:nvPr/>
        </p:nvCxnSpPr>
        <p:spPr>
          <a:xfrm flipH="1">
            <a:off x="1193800" y="3686175"/>
            <a:ext cx="324643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1233488" y="4117975"/>
            <a:ext cx="31019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1227138" y="4262438"/>
            <a:ext cx="15906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2817813" y="4191000"/>
            <a:ext cx="0" cy="714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2817813" y="4191000"/>
            <a:ext cx="16557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1227138" y="2178050"/>
            <a:ext cx="64611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2784475" y="2276475"/>
            <a:ext cx="32067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3105150" y="2276475"/>
            <a:ext cx="0" cy="2254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3105150" y="2501900"/>
            <a:ext cx="12969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2946400" y="2882900"/>
            <a:ext cx="138906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1776413" y="5330825"/>
            <a:ext cx="24388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CMS</a:t>
            </a:r>
            <a:endParaRPr lang="en-US" altLang="zh-TW" sz="1400" b="1" dirty="0">
              <a:latin typeface="+mn-lt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Manage NVR &amp; Video decoder</a:t>
            </a: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396875" y="4516438"/>
            <a:ext cx="1419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Network camera</a:t>
            </a:r>
          </a:p>
        </p:txBody>
      </p:sp>
      <p:sp>
        <p:nvSpPr>
          <p:cNvPr id="35" name="Text Box 48"/>
          <p:cNvSpPr txBox="1">
            <a:spLocks noChangeArrowheads="1"/>
          </p:cNvSpPr>
          <p:nvPr/>
        </p:nvSpPr>
        <p:spPr bwMode="auto">
          <a:xfrm>
            <a:off x="303213" y="2989263"/>
            <a:ext cx="1419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Network camera</a:t>
            </a:r>
          </a:p>
        </p:txBody>
      </p:sp>
      <p:cxnSp>
        <p:nvCxnSpPr>
          <p:cNvPr id="36" name="直線接點 35"/>
          <p:cNvCxnSpPr/>
          <p:nvPr/>
        </p:nvCxnSpPr>
        <p:spPr>
          <a:xfrm>
            <a:off x="1233488" y="2022475"/>
            <a:ext cx="64611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2022475" y="2962275"/>
            <a:ext cx="5100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NVR</a:t>
            </a:r>
          </a:p>
        </p:txBody>
      </p:sp>
      <p:sp>
        <p:nvSpPr>
          <p:cNvPr id="38" name="Text Box 48"/>
          <p:cNvSpPr txBox="1">
            <a:spLocks noChangeArrowheads="1"/>
          </p:cNvSpPr>
          <p:nvPr/>
        </p:nvSpPr>
        <p:spPr bwMode="auto">
          <a:xfrm>
            <a:off x="1500188" y="3625850"/>
            <a:ext cx="14828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rgbClr val="000099"/>
                </a:solidFill>
                <a:latin typeface="+mn-lt"/>
                <a:ea typeface="標楷體" pitchFamily="65" charset="-120"/>
              </a:rPr>
              <a:t>Audio/Video stream</a:t>
            </a:r>
          </a:p>
        </p:txBody>
      </p:sp>
      <p:sp>
        <p:nvSpPr>
          <p:cNvPr id="39" name="Text Box 48"/>
          <p:cNvSpPr txBox="1">
            <a:spLocks noChangeArrowheads="1"/>
          </p:cNvSpPr>
          <p:nvPr/>
        </p:nvSpPr>
        <p:spPr bwMode="auto">
          <a:xfrm>
            <a:off x="2886075" y="1906588"/>
            <a:ext cx="14828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rgbClr val="000099"/>
                </a:solidFill>
                <a:latin typeface="+mn-lt"/>
                <a:ea typeface="標楷體" pitchFamily="65" charset="-120"/>
              </a:rPr>
              <a:t>Audio/Video stream</a:t>
            </a:r>
          </a:p>
        </p:txBody>
      </p:sp>
      <p:sp>
        <p:nvSpPr>
          <p:cNvPr id="40" name="Text Box 48"/>
          <p:cNvSpPr txBox="1">
            <a:spLocks noChangeArrowheads="1"/>
          </p:cNvSpPr>
          <p:nvPr/>
        </p:nvSpPr>
        <p:spPr bwMode="auto">
          <a:xfrm>
            <a:off x="3175000" y="3175000"/>
            <a:ext cx="6590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rgbClr val="FF0000"/>
                </a:solidFill>
                <a:latin typeface="+mn-lt"/>
                <a:ea typeface="標楷體" pitchFamily="65" charset="-120"/>
              </a:rPr>
              <a:t>Control</a:t>
            </a:r>
          </a:p>
        </p:txBody>
      </p:sp>
      <p:cxnSp>
        <p:nvCxnSpPr>
          <p:cNvPr id="41" name="直線接點 40"/>
          <p:cNvCxnSpPr>
            <a:stCxn id="7" idx="3"/>
          </p:cNvCxnSpPr>
          <p:nvPr/>
        </p:nvCxnSpPr>
        <p:spPr>
          <a:xfrm>
            <a:off x="1227138" y="2600325"/>
            <a:ext cx="2857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1214438" y="2962275"/>
            <a:ext cx="2857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411788" y="2501900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5411788" y="3046413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5410200" y="3557588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>
            <a:off x="5411788" y="4102100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矩形 56"/>
          <p:cNvSpPr>
            <a:spLocks noChangeArrowheads="1"/>
          </p:cNvSpPr>
          <p:nvPr/>
        </p:nvSpPr>
        <p:spPr bwMode="auto">
          <a:xfrm>
            <a:off x="6372225" y="4581525"/>
            <a:ext cx="2663825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/>
              <a:t> Controlled by 1024CH CMS software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/>
              <a:t> Display live video stream from NVR &amp; camera</a:t>
            </a:r>
          </a:p>
        </p:txBody>
      </p:sp>
      <p:pic>
        <p:nvPicPr>
          <p:cNvPr id="56" name="圖片 5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69" y="1785138"/>
            <a:ext cx="2009851" cy="1283818"/>
          </a:xfrm>
          <a:prstGeom prst="rect">
            <a:avLst/>
          </a:prstGeom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3" y="2368232"/>
            <a:ext cx="2009851" cy="1283818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81" y="2915679"/>
            <a:ext cx="2009851" cy="1283818"/>
          </a:xfrm>
          <a:prstGeom prst="rect">
            <a:avLst/>
          </a:prstGeom>
        </p:spPr>
      </p:pic>
      <p:pic>
        <p:nvPicPr>
          <p:cNvPr id="59" name="圖片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23" y="3482416"/>
            <a:ext cx="2009851" cy="1283818"/>
          </a:xfrm>
          <a:prstGeom prst="rect">
            <a:avLst/>
          </a:prstGeom>
        </p:spPr>
      </p:pic>
      <p:sp>
        <p:nvSpPr>
          <p:cNvPr id="52" name="標題 1"/>
          <p:cNvSpPr txBox="1">
            <a:spLocks/>
          </p:cNvSpPr>
          <p:nvPr/>
        </p:nvSpPr>
        <p:spPr>
          <a:xfrm>
            <a:off x="51727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SVD-832 Video Decoder, Video Wall Application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4121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66" y="3094038"/>
            <a:ext cx="2009851" cy="1283818"/>
          </a:xfrm>
          <a:prstGeom prst="rect">
            <a:avLst/>
          </a:prstGeom>
        </p:spPr>
      </p:pic>
      <p:pic>
        <p:nvPicPr>
          <p:cNvPr id="4" name="Picture 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9304" y="3094038"/>
            <a:ext cx="1839912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251" y="4821238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 descr="I:\datasheet\product image\SVR-6321U front1_SMAL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9501" y="2778125"/>
            <a:ext cx="2335212" cy="6254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10" descr="AXISC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3282950"/>
            <a:ext cx="9461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XISCAM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2797175"/>
            <a:ext cx="946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XISCAM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322513"/>
            <a:ext cx="9461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AXISCAM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830388"/>
            <a:ext cx="94615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:\datasheet\product image\SVR-500\SVR-516 PLUS side_small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13026" y="4195763"/>
            <a:ext cx="1498600" cy="10001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10" descr="AXISC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6" y="5564188"/>
            <a:ext cx="9477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AXISCAM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6" y="5078413"/>
            <a:ext cx="947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AXISCAM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00575"/>
            <a:ext cx="9461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AXISCAM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6" y="4114800"/>
            <a:ext cx="947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2427288" y="3729038"/>
            <a:ext cx="26717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rgbClr val="000099"/>
                </a:solidFill>
                <a:latin typeface="+mn-lt"/>
                <a:ea typeface="標楷體" pitchFamily="65" charset="-120"/>
              </a:rPr>
              <a:t>Audio/Video stream</a:t>
            </a:r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2898776" y="3465513"/>
            <a:ext cx="9271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NVR</a:t>
            </a:r>
          </a:p>
        </p:txBody>
      </p:sp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1173957" y="5949280"/>
            <a:ext cx="1419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latin typeface="+mn-lt"/>
                <a:ea typeface="標楷體" pitchFamily="65" charset="-120"/>
              </a:rPr>
              <a:t>Network camera</a:t>
            </a:r>
          </a:p>
        </p:txBody>
      </p:sp>
      <p:pic>
        <p:nvPicPr>
          <p:cNvPr id="19" name="Picture 57" descr="ps3_Blu-Ray_Remote_Controller_paypal_acceptab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4762500"/>
            <a:ext cx="5762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3732313" y="5682218"/>
            <a:ext cx="29321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+mn-lt"/>
                <a:ea typeface="標楷體" pitchFamily="65" charset="-120"/>
              </a:rPr>
              <a:t>Media player Mode</a:t>
            </a:r>
          </a:p>
        </p:txBody>
      </p:sp>
      <p:sp>
        <p:nvSpPr>
          <p:cNvPr id="21" name="矩形 49"/>
          <p:cNvSpPr>
            <a:spLocks noChangeArrowheads="1"/>
          </p:cNvSpPr>
          <p:nvPr/>
        </p:nvSpPr>
        <p:spPr bwMode="auto">
          <a:xfrm>
            <a:off x="2349501" y="1377950"/>
            <a:ext cx="2555875" cy="12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/>
              <a:t> Control NVR remotely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/>
              <a:t> Display live &amp; playback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/>
              <a:t> Operated by mouse, keyboard, remote controller and joystick </a:t>
            </a:r>
            <a:endParaRPr lang="en-US" altLang="zh-TW" sz="1000"/>
          </a:p>
          <a:p>
            <a:pPr eaLnBrk="0" hangingPunct="0">
              <a:lnSpc>
                <a:spcPts val="1500"/>
              </a:lnSpc>
              <a:spcBef>
                <a:spcPct val="20000"/>
              </a:spcBef>
            </a:pPr>
            <a:endParaRPr lang="en-US" altLang="zh-TW" sz="1000"/>
          </a:p>
        </p:txBody>
      </p:sp>
      <p:pic>
        <p:nvPicPr>
          <p:cNvPr id="22" name="Picture 5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65776" y="5027613"/>
            <a:ext cx="836612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" name="Picture 5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97735" y="3244849"/>
            <a:ext cx="1573212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24" name="直線接點 23"/>
          <p:cNvCxnSpPr/>
          <p:nvPr/>
        </p:nvCxnSpPr>
        <p:spPr>
          <a:xfrm flipV="1">
            <a:off x="5287963" y="4114800"/>
            <a:ext cx="288925" cy="90805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6022976" y="4087813"/>
            <a:ext cx="1587" cy="896937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H="1" flipV="1">
            <a:off x="6402388" y="4087813"/>
            <a:ext cx="346075" cy="890587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1962151" y="2106613"/>
            <a:ext cx="1920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flipV="1">
            <a:off x="1976438" y="2541588"/>
            <a:ext cx="192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1960563" y="2974975"/>
            <a:ext cx="192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1958976" y="3527425"/>
            <a:ext cx="1920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2154238" y="2106613"/>
            <a:ext cx="0" cy="14208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2162176" y="3187700"/>
            <a:ext cx="1920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1962151" y="4268788"/>
            <a:ext cx="1920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1976438" y="4703763"/>
            <a:ext cx="192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1960563" y="5137150"/>
            <a:ext cx="1920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1958976" y="5688013"/>
            <a:ext cx="1920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2154238" y="4268788"/>
            <a:ext cx="0" cy="1419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V="1">
            <a:off x="2162176" y="4856163"/>
            <a:ext cx="4508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4049713" y="3413125"/>
            <a:ext cx="0" cy="2635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064001" y="3662363"/>
            <a:ext cx="122396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4049713" y="3905250"/>
            <a:ext cx="0" cy="26511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4049713" y="3910013"/>
            <a:ext cx="1203325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Text Box 48"/>
          <p:cNvSpPr txBox="1">
            <a:spLocks noChangeArrowheads="1"/>
          </p:cNvSpPr>
          <p:nvPr/>
        </p:nvSpPr>
        <p:spPr bwMode="auto">
          <a:xfrm>
            <a:off x="5563219" y="3293110"/>
            <a:ext cx="148562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SVD-832</a:t>
            </a:r>
            <a:endParaRPr lang="en-US" altLang="zh-TW" sz="1400" b="1" dirty="0" smtClean="0">
              <a:latin typeface="+mn-lt"/>
            </a:endParaRPr>
          </a:p>
        </p:txBody>
      </p:sp>
      <p:cxnSp>
        <p:nvCxnSpPr>
          <p:cNvPr id="48" name="直線接點 47"/>
          <p:cNvCxnSpPr/>
          <p:nvPr/>
        </p:nvCxnSpPr>
        <p:spPr>
          <a:xfrm>
            <a:off x="6781801" y="3681411"/>
            <a:ext cx="267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標題 1"/>
          <p:cNvSpPr txBox="1">
            <a:spLocks/>
          </p:cNvSpPr>
          <p:nvPr/>
        </p:nvSpPr>
        <p:spPr>
          <a:xfrm>
            <a:off x="517278" y="197768"/>
            <a:ext cx="85192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SVD-832 Video Decoder, Standalone Mode for NVR/Camera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7662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081088" y="4118293"/>
            <a:ext cx="1076325" cy="5508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584389" y="0"/>
            <a:ext cx="6346825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dirty="0" smtClean="0"/>
          </a:p>
        </p:txBody>
      </p:sp>
      <p:pic>
        <p:nvPicPr>
          <p:cNvPr id="4" name="Picture 4" descr="HP Pro 3000 小型電腦 - 商用桌上型電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2668588"/>
            <a:ext cx="19272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P L1710 17 吋 LCD 顯示器 - 商用顯示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5890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P L1710 17 吋 LCD 顯示器 - 商用顯示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5890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P L1710 17 吋 LCD 顯示器 - 商用顯示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5890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P L1710 17 吋 LCD 顯示器 - 商用顯示器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5890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8" y="4973638"/>
            <a:ext cx="10461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4973638"/>
            <a:ext cx="10461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4973638"/>
            <a:ext cx="10461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AXISCA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4973638"/>
            <a:ext cx="10461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085975" y="3843338"/>
            <a:ext cx="461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Arial" charset="0"/>
              </a:rPr>
              <a:t>Hub</a:t>
            </a:r>
          </a:p>
        </p:txBody>
      </p:sp>
      <p:pic>
        <p:nvPicPr>
          <p:cNvPr id="14" name="Picture 19" descr="switch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4110037"/>
            <a:ext cx="9588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574800" y="5537200"/>
            <a:ext cx="12906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Arial" charset="0"/>
              </a:rPr>
              <a:t>Network camera</a:t>
            </a:r>
          </a:p>
        </p:txBody>
      </p:sp>
      <p:sp>
        <p:nvSpPr>
          <p:cNvPr id="16" name="Text Box 48"/>
          <p:cNvSpPr txBox="1">
            <a:spLocks noChangeArrowheads="1"/>
          </p:cNvSpPr>
          <p:nvPr/>
        </p:nvSpPr>
        <p:spPr bwMode="auto">
          <a:xfrm>
            <a:off x="3454400" y="3122613"/>
            <a:ext cx="395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Arial" charset="0"/>
              </a:rPr>
              <a:t>PC</a:t>
            </a:r>
          </a:p>
        </p:txBody>
      </p:sp>
      <p:sp>
        <p:nvSpPr>
          <p:cNvPr id="17" name="Line 51"/>
          <p:cNvSpPr>
            <a:spLocks noChangeShapeType="1"/>
          </p:cNvSpPr>
          <p:nvPr/>
        </p:nvSpPr>
        <p:spPr bwMode="auto">
          <a:xfrm>
            <a:off x="2517775" y="3028950"/>
            <a:ext cx="4392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8" name="Line 52"/>
          <p:cNvSpPr>
            <a:spLocks noChangeShapeType="1"/>
          </p:cNvSpPr>
          <p:nvPr/>
        </p:nvSpPr>
        <p:spPr bwMode="auto">
          <a:xfrm>
            <a:off x="2517775" y="2859088"/>
            <a:ext cx="3175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pic>
        <p:nvPicPr>
          <p:cNvPr id="19" name="Picture 57" descr="Playb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660525"/>
            <a:ext cx="10461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8" descr="EventMonitor-Playba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1660525"/>
            <a:ext cx="104616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9" descr="EMap-Ma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660525"/>
            <a:ext cx="10461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61"/>
          <p:cNvSpPr>
            <a:spLocks noChangeShapeType="1"/>
          </p:cNvSpPr>
          <p:nvPr/>
        </p:nvSpPr>
        <p:spPr bwMode="auto">
          <a:xfrm>
            <a:off x="4029075" y="2813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3" name="Line 62"/>
          <p:cNvSpPr>
            <a:spLocks noChangeShapeType="1"/>
          </p:cNvSpPr>
          <p:nvPr/>
        </p:nvSpPr>
        <p:spPr bwMode="auto">
          <a:xfrm>
            <a:off x="5470525" y="2813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4" name="Line 63"/>
          <p:cNvSpPr>
            <a:spLocks noChangeShapeType="1"/>
          </p:cNvSpPr>
          <p:nvPr/>
        </p:nvSpPr>
        <p:spPr bwMode="auto">
          <a:xfrm>
            <a:off x="6910388" y="28130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5" name="Line 64"/>
          <p:cNvSpPr>
            <a:spLocks noChangeShapeType="1"/>
          </p:cNvSpPr>
          <p:nvPr/>
        </p:nvSpPr>
        <p:spPr bwMode="auto">
          <a:xfrm>
            <a:off x="4678363" y="30289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pic>
        <p:nvPicPr>
          <p:cNvPr id="26" name="Picture 65" descr="switch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4181475"/>
            <a:ext cx="9588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69"/>
          <p:cNvSpPr>
            <a:spLocks noChangeShapeType="1"/>
          </p:cNvSpPr>
          <p:nvPr/>
        </p:nvSpPr>
        <p:spPr bwMode="auto">
          <a:xfrm>
            <a:off x="4678363" y="38211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8" name="Line 70"/>
          <p:cNvSpPr>
            <a:spLocks noChangeShapeType="1"/>
          </p:cNvSpPr>
          <p:nvPr/>
        </p:nvSpPr>
        <p:spPr bwMode="auto">
          <a:xfrm>
            <a:off x="2186527" y="4349749"/>
            <a:ext cx="325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9" name="Line 72"/>
          <p:cNvSpPr>
            <a:spLocks noChangeShapeType="1"/>
          </p:cNvSpPr>
          <p:nvPr/>
        </p:nvSpPr>
        <p:spPr bwMode="auto">
          <a:xfrm>
            <a:off x="1220788" y="4757738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0" name="Line 73"/>
          <p:cNvSpPr>
            <a:spLocks noChangeShapeType="1"/>
          </p:cNvSpPr>
          <p:nvPr/>
        </p:nvSpPr>
        <p:spPr bwMode="auto">
          <a:xfrm>
            <a:off x="1220788" y="47577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1" name="Line 74"/>
          <p:cNvSpPr>
            <a:spLocks noChangeShapeType="1"/>
          </p:cNvSpPr>
          <p:nvPr/>
        </p:nvSpPr>
        <p:spPr bwMode="auto">
          <a:xfrm>
            <a:off x="2157413" y="47577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2" name="Line 75"/>
          <p:cNvSpPr>
            <a:spLocks noChangeShapeType="1"/>
          </p:cNvSpPr>
          <p:nvPr/>
        </p:nvSpPr>
        <p:spPr bwMode="auto">
          <a:xfrm>
            <a:off x="3165475" y="47577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3" name="Line 76"/>
          <p:cNvSpPr>
            <a:spLocks noChangeShapeType="1"/>
          </p:cNvSpPr>
          <p:nvPr/>
        </p:nvSpPr>
        <p:spPr bwMode="auto">
          <a:xfrm>
            <a:off x="4173538" y="47577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4" name="Line 77"/>
          <p:cNvSpPr>
            <a:spLocks noChangeShapeType="1"/>
          </p:cNvSpPr>
          <p:nvPr/>
        </p:nvSpPr>
        <p:spPr bwMode="auto">
          <a:xfrm>
            <a:off x="2870328" y="44513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5" name="Line 83"/>
          <p:cNvSpPr>
            <a:spLocks noChangeShapeType="1"/>
          </p:cNvSpPr>
          <p:nvPr/>
        </p:nvSpPr>
        <p:spPr bwMode="auto">
          <a:xfrm>
            <a:off x="3381375" y="4325938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36" name="Text Box 87"/>
          <p:cNvSpPr txBox="1">
            <a:spLocks noChangeArrowheads="1"/>
          </p:cNvSpPr>
          <p:nvPr/>
        </p:nvSpPr>
        <p:spPr bwMode="auto">
          <a:xfrm>
            <a:off x="4244975" y="3894138"/>
            <a:ext cx="461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smtClean="0">
                <a:latin typeface="Arial" charset="0"/>
              </a:rPr>
              <a:t>Hub</a:t>
            </a:r>
          </a:p>
        </p:txBody>
      </p:sp>
      <p:pic>
        <p:nvPicPr>
          <p:cNvPr id="37" name="Picture 20" descr="VideoWall_Conso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676400"/>
            <a:ext cx="102552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直線接點 37"/>
          <p:cNvCxnSpPr/>
          <p:nvPr/>
        </p:nvCxnSpPr>
        <p:spPr>
          <a:xfrm flipV="1">
            <a:off x="5075238" y="4421188"/>
            <a:ext cx="10429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1343064" y="4240530"/>
            <a:ext cx="56515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b="1" dirty="0" smtClean="0">
                <a:solidFill>
                  <a:schemeClr val="bg1"/>
                </a:solidFill>
                <a:latin typeface="Arial" charset="0"/>
              </a:rPr>
              <a:t>NVR</a:t>
            </a:r>
          </a:p>
        </p:txBody>
      </p:sp>
      <p:pic>
        <p:nvPicPr>
          <p:cNvPr id="40" name="Picture 29" descr="Smart-Wall-7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4757738"/>
            <a:ext cx="25638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4"/>
          <p:cNvSpPr txBox="1">
            <a:spLocks noChangeArrowheads="1"/>
          </p:cNvSpPr>
          <p:nvPr/>
        </p:nvSpPr>
        <p:spPr bwMode="auto">
          <a:xfrm>
            <a:off x="3824288" y="1308100"/>
            <a:ext cx="2355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dirty="0" smtClean="0">
                <a:latin typeface="Arial" charset="0"/>
              </a:rPr>
              <a:t>CMS software Pi-Vu Central 2.0</a:t>
            </a:r>
          </a:p>
        </p:txBody>
      </p:sp>
      <p:sp>
        <p:nvSpPr>
          <p:cNvPr id="42" name="矩形 65"/>
          <p:cNvSpPr>
            <a:spLocks noChangeArrowheads="1"/>
          </p:cNvSpPr>
          <p:nvPr/>
        </p:nvSpPr>
        <p:spPr bwMode="auto">
          <a:xfrm>
            <a:off x="3779838" y="5421313"/>
            <a:ext cx="25542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latin typeface="Verdana" pitchFamily="34" charset="0"/>
              </a:rPr>
              <a:t> Central control NVR &amp; SVD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latin typeface="Verdana" pitchFamily="34" charset="0"/>
              </a:rPr>
              <a:t> Max.1024CH </a:t>
            </a:r>
          </a:p>
          <a:p>
            <a:pPr marL="0" lvl="2" eaLnBrk="0" hangingPunct="0">
              <a:lnSpc>
                <a:spcPts val="1600"/>
              </a:lnSpc>
              <a:spcBef>
                <a:spcPct val="20000"/>
              </a:spcBef>
              <a:buFontTx/>
              <a:buChar char="•"/>
            </a:pPr>
            <a:r>
              <a:rPr lang="en-US" altLang="zh-TW" sz="1200" dirty="0">
                <a:latin typeface="Verdana" pitchFamily="34" charset="0"/>
              </a:rPr>
              <a:t> Support Google Map</a:t>
            </a:r>
          </a:p>
        </p:txBody>
      </p:sp>
      <p:sp>
        <p:nvSpPr>
          <p:cNvPr id="43" name="圓角矩形 42"/>
          <p:cNvSpPr/>
          <p:nvPr/>
        </p:nvSpPr>
        <p:spPr>
          <a:xfrm>
            <a:off x="6037263" y="4168775"/>
            <a:ext cx="1343025" cy="52863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278563" y="4281488"/>
            <a:ext cx="9128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SVD-832</a:t>
            </a:r>
          </a:p>
        </p:txBody>
      </p:sp>
      <p:sp>
        <p:nvSpPr>
          <p:cNvPr id="45" name="標題 1"/>
          <p:cNvSpPr txBox="1">
            <a:spLocks/>
          </p:cNvSpPr>
          <p:nvPr/>
        </p:nvSpPr>
        <p:spPr>
          <a:xfrm>
            <a:off x="517278" y="197768"/>
            <a:ext cx="85192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  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PI VU Central 2.0</a:t>
            </a:r>
          </a:p>
        </p:txBody>
      </p:sp>
    </p:spTree>
    <p:extLst>
      <p:ext uri="{BB962C8B-B14F-4D97-AF65-F5344CB8AC3E}">
        <p14:creationId xmlns:p14="http://schemas.microsoft.com/office/powerpoint/2010/main" val="451778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835696" y="0"/>
            <a:ext cx="6346825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zh-TW" altLang="en-US" dirty="0" smtClean="0"/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683568" y="1340643"/>
            <a:ext cx="846043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charset="-120"/>
              </a:defRPr>
            </a:lvl9pPr>
          </a:lstStyle>
          <a:p>
            <a:pPr>
              <a:spcBef>
                <a:spcPct val="20000"/>
              </a:spcBef>
            </a:pPr>
            <a:endParaRPr lang="en-US" altLang="zh-TW" sz="2400" dirty="0">
              <a:latin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Recording performance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zh-TW" dirty="0">
                <a:latin typeface="+mj-lt"/>
              </a:rPr>
              <a:t>32CH,1280x1024, 2Mbps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8 bays: 2U housing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zh-TW" dirty="0" smtClean="0">
                <a:latin typeface="+mj-lt"/>
              </a:rPr>
              <a:t>4TB </a:t>
            </a:r>
            <a:r>
              <a:rPr lang="en-US" altLang="zh-TW" dirty="0">
                <a:latin typeface="+mj-lt"/>
              </a:rPr>
              <a:t>x 8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Video output: VGA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Audio IO: Microphone, line in &amp; line out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USB x4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E-SATA x 1 (Max. 8TB)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RAID 0/1/5/10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zh-TW" dirty="0">
                <a:latin typeface="+mj-lt"/>
              </a:rPr>
              <a:t>8DI/4DO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17278" y="197768"/>
            <a:ext cx="85192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New Product, New Solution for Full HD IP Camera</a:t>
            </a:r>
          </a:p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SVR-632S 2U RACK 32CH IP NVR 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9820" t="30990" r="18918" b="36328"/>
          <a:stretch/>
        </p:blipFill>
        <p:spPr bwMode="auto">
          <a:xfrm>
            <a:off x="5208128" y="4941168"/>
            <a:ext cx="3770449" cy="864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9370" t="33244" r="20871" b="36329"/>
          <a:stretch/>
        </p:blipFill>
        <p:spPr bwMode="auto">
          <a:xfrm>
            <a:off x="5131630" y="1680220"/>
            <a:ext cx="3618906" cy="812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21396" t="30608" r="22221" b="36789"/>
          <a:stretch/>
        </p:blipFill>
        <p:spPr bwMode="auto">
          <a:xfrm>
            <a:off x="5288384" y="2763861"/>
            <a:ext cx="3305399" cy="968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5"/>
          <a:srcRect l="23449" t="32359" r="20596" b="42266"/>
          <a:stretch/>
        </p:blipFill>
        <p:spPr bwMode="auto">
          <a:xfrm>
            <a:off x="5288384" y="3861048"/>
            <a:ext cx="3690193" cy="909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90233" y="239452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Side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11775" y="354732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Side: 8 HDD Tray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08699" y="46531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 Side: 8DI/4DO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21312" y="570977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04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Safety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3524210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Certificate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Approved EU Directive: 89/336/EEC, 92/31/EEC, 93/68/EEC, 2004/108/C EMC</a:t>
            </a:r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C-tick: AS/NZS CISPR 22:2006</a:t>
            </a:r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EMI: EN 55022/2006+A1/2007-&gt; EN 61000-3-2/2006, EN61000-3-3/2008</a:t>
            </a:r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EMS: EN55024/1998+A1/2001+A2/2003-&gt; EN61000-4-2/2009</a:t>
            </a:r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EN61000-4-3/2006+A1/2008, EN61000-4/4/2004, EN61000-4/5/2006</a:t>
            </a:r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EN61000-4-6/2009, EN61000-4-8/1993+A1/2001, EN61000-4-11/2004</a:t>
            </a:r>
          </a:p>
          <a:p>
            <a:r>
              <a:rPr lang="en-US" sz="1800" dirty="0" smtClean="0">
                <a:latin typeface="+mj-lt"/>
              </a:rPr>
              <a:t>Approved 47CFR, Part 2 and Part 15 of FCC Rules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22371" t="56750" r="69121" b="33154"/>
          <a:stretch/>
        </p:blipFill>
        <p:spPr bwMode="auto">
          <a:xfrm>
            <a:off x="5436096" y="1052736"/>
            <a:ext cx="847725" cy="628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75047" t="56750" r="14532" b="33766"/>
          <a:stretch/>
        </p:blipFill>
        <p:spPr bwMode="auto">
          <a:xfrm>
            <a:off x="6280770" y="1090836"/>
            <a:ext cx="1038225" cy="590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36229" t="60339" r="51377" b="31186"/>
          <a:stretch/>
        </p:blipFill>
        <p:spPr bwMode="auto">
          <a:xfrm>
            <a:off x="7346285" y="1147986"/>
            <a:ext cx="1113790" cy="476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0435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Safety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90023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Safety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2583730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1" t="36656" r="11962" b="11508"/>
          <a:stretch/>
        </p:blipFill>
        <p:spPr bwMode="auto">
          <a:xfrm>
            <a:off x="1259632" y="1268760"/>
            <a:ext cx="7200800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17278" y="197768"/>
            <a:ext cx="85192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Scalable, systematic video surveillance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57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2" y="4244060"/>
            <a:ext cx="2009851" cy="1283818"/>
          </a:xfrm>
          <a:prstGeom prst="rect">
            <a:avLst/>
          </a:prstGeom>
        </p:spPr>
      </p:pic>
      <p:pic>
        <p:nvPicPr>
          <p:cNvPr id="5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7626" y="4882532"/>
            <a:ext cx="1133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 descr="HP Pro 3000 小型電腦 - 商用桌上型電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48" y="2300620"/>
            <a:ext cx="19272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66" y="4311351"/>
            <a:ext cx="2007871" cy="1338580"/>
          </a:xfrm>
          <a:prstGeom prst="rect">
            <a:avLst/>
          </a:prstGeom>
        </p:spPr>
      </p:pic>
      <p:pic>
        <p:nvPicPr>
          <p:cNvPr id="8" name="Picture 9" descr="SNCCH1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13" y="5501517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93731-300x2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36" y="5563743"/>
            <a:ext cx="684213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27"/>
          <p:cNvSpPr>
            <a:spLocks noChangeShapeType="1"/>
          </p:cNvSpPr>
          <p:nvPr/>
        </p:nvSpPr>
        <p:spPr bwMode="auto">
          <a:xfrm flipV="1">
            <a:off x="3139824" y="4908219"/>
            <a:ext cx="6064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pic>
        <p:nvPicPr>
          <p:cNvPr id="11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8263" y="4053857"/>
            <a:ext cx="11334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5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26213" y="4126882"/>
            <a:ext cx="95726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5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5576" y="4955557"/>
            <a:ext cx="95726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5" descr="HP L1710 17 吋 LCD 顯示器 - 商用顯示器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258" y="1217296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P L1710 17 吋 LCD 顯示器 - 商用顯示器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58" y="1217296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HP L1710 17 吋 LCD 顯示器 - 商用顯示器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46" y="1217296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P L1710 17 吋 LCD 顯示器 - 商用顯示器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3" y="1217296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5562585" y="2682593"/>
            <a:ext cx="1704313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Central management</a:t>
            </a:r>
          </a:p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Pi-Vu central</a:t>
            </a:r>
          </a:p>
        </p:txBody>
      </p:sp>
      <p:sp>
        <p:nvSpPr>
          <p:cNvPr id="19" name="Line 51"/>
          <p:cNvSpPr>
            <a:spLocks noChangeShapeType="1"/>
          </p:cNvSpPr>
          <p:nvPr/>
        </p:nvSpPr>
        <p:spPr bwMode="auto">
          <a:xfrm>
            <a:off x="2450658" y="2657158"/>
            <a:ext cx="4392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0" name="Line 52"/>
          <p:cNvSpPr>
            <a:spLocks noChangeShapeType="1"/>
          </p:cNvSpPr>
          <p:nvPr/>
        </p:nvSpPr>
        <p:spPr bwMode="auto">
          <a:xfrm>
            <a:off x="2450658" y="2487296"/>
            <a:ext cx="3175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pic>
        <p:nvPicPr>
          <p:cNvPr id="21" name="Picture 57" descr="Playba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33" y="1288733"/>
            <a:ext cx="10461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8" descr="EventMonitor-Playbac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46" y="1288733"/>
            <a:ext cx="104616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9" descr="EMap-Mai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008" y="1288733"/>
            <a:ext cx="1046163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61"/>
          <p:cNvSpPr>
            <a:spLocks noChangeShapeType="1"/>
          </p:cNvSpPr>
          <p:nvPr/>
        </p:nvSpPr>
        <p:spPr bwMode="auto">
          <a:xfrm>
            <a:off x="3961958" y="244125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5" name="Line 62"/>
          <p:cNvSpPr>
            <a:spLocks noChangeShapeType="1"/>
          </p:cNvSpPr>
          <p:nvPr/>
        </p:nvSpPr>
        <p:spPr bwMode="auto">
          <a:xfrm>
            <a:off x="5403408" y="244125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6" name="Line 63"/>
          <p:cNvSpPr>
            <a:spLocks noChangeShapeType="1"/>
          </p:cNvSpPr>
          <p:nvPr/>
        </p:nvSpPr>
        <p:spPr bwMode="auto">
          <a:xfrm>
            <a:off x="6843271" y="244125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27" name="Line 64"/>
          <p:cNvSpPr>
            <a:spLocks noChangeShapeType="1"/>
          </p:cNvSpPr>
          <p:nvPr/>
        </p:nvSpPr>
        <p:spPr bwMode="auto">
          <a:xfrm>
            <a:off x="4611246" y="265715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pic>
        <p:nvPicPr>
          <p:cNvPr id="28" name="Picture 20" descr="VideoWall_Conso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08" y="1304608"/>
            <a:ext cx="102552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 descr="Smart-Wall-75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92527"/>
            <a:ext cx="25638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1" y="3463474"/>
            <a:ext cx="1119629" cy="69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8" descr="small_hp-mediasmart-server_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6" y="2109798"/>
            <a:ext cx="774607" cy="116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48"/>
          <p:cNvSpPr txBox="1">
            <a:spLocks noChangeArrowheads="1"/>
          </p:cNvSpPr>
          <p:nvPr/>
        </p:nvSpPr>
        <p:spPr bwMode="auto">
          <a:xfrm>
            <a:off x="1619235" y="2669084"/>
            <a:ext cx="1662635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Remote Backup</a:t>
            </a:r>
          </a:p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Pi-VU </a:t>
            </a:r>
            <a:r>
              <a:rPr lang="en-US" altLang="zh-TW" sz="1200" b="1" dirty="0" err="1" smtClean="0">
                <a:solidFill>
                  <a:schemeClr val="bg1"/>
                </a:solidFill>
                <a:latin typeface="Arial" charset="0"/>
              </a:rPr>
              <a:t>Smartbackup</a:t>
            </a:r>
            <a:endParaRPr lang="en-US" altLang="zh-TW" sz="1200" b="1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547310" y="4195442"/>
            <a:ext cx="1320298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Remote Access</a:t>
            </a:r>
          </a:p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Mobile viewer</a:t>
            </a: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2881760" y="4426790"/>
            <a:ext cx="508473" cy="27699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NVR</a:t>
            </a:r>
          </a:p>
        </p:txBody>
      </p:sp>
      <p:sp>
        <p:nvSpPr>
          <p:cNvPr id="35" name="Text Box 48"/>
          <p:cNvSpPr txBox="1">
            <a:spLocks noChangeArrowheads="1"/>
          </p:cNvSpPr>
          <p:nvPr/>
        </p:nvSpPr>
        <p:spPr bwMode="auto">
          <a:xfrm>
            <a:off x="6789191" y="4227845"/>
            <a:ext cx="936923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Video wall</a:t>
            </a:r>
          </a:p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SVD-832</a:t>
            </a:r>
          </a:p>
        </p:txBody>
      </p:sp>
      <p:cxnSp>
        <p:nvCxnSpPr>
          <p:cNvPr id="36" name="直線接點 35"/>
          <p:cNvCxnSpPr/>
          <p:nvPr/>
        </p:nvCxnSpPr>
        <p:spPr>
          <a:xfrm>
            <a:off x="1802958" y="3812762"/>
            <a:ext cx="446405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H="1">
            <a:off x="4646860" y="3463474"/>
            <a:ext cx="104" cy="3492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1435166" y="3130749"/>
            <a:ext cx="76057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2195736" y="3130749"/>
            <a:ext cx="0" cy="68201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2555776" y="3812762"/>
            <a:ext cx="0" cy="86259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6267008" y="3812762"/>
            <a:ext cx="0" cy="862596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1297432" y="5373216"/>
            <a:ext cx="216544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2315020" y="5220669"/>
            <a:ext cx="0" cy="15254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/>
          <p:nvPr/>
        </p:nvCxnSpPr>
        <p:spPr>
          <a:xfrm>
            <a:off x="1297432" y="5373216"/>
            <a:ext cx="0" cy="1508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3462881" y="5373216"/>
            <a:ext cx="0" cy="1125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/>
          <p:cNvCxnSpPr/>
          <p:nvPr/>
        </p:nvCxnSpPr>
        <p:spPr>
          <a:xfrm>
            <a:off x="1979712" y="5373216"/>
            <a:ext cx="0" cy="1508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/>
          <p:cNvCxnSpPr/>
          <p:nvPr/>
        </p:nvCxnSpPr>
        <p:spPr>
          <a:xfrm>
            <a:off x="2771800" y="5373216"/>
            <a:ext cx="0" cy="15084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3" descr="13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86" y="5529140"/>
            <a:ext cx="7683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3705576" y="5853804"/>
            <a:ext cx="1369286" cy="27699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Network camera</a:t>
            </a:r>
          </a:p>
        </p:txBody>
      </p:sp>
      <p:pic>
        <p:nvPicPr>
          <p:cNvPr id="50" name="Picture 7" descr="PIA000100276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90" y="5575795"/>
            <a:ext cx="660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3262800" y="3463473"/>
            <a:ext cx="1348446" cy="27699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"/>
          </a:effectLst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SDK</a:t>
            </a:r>
            <a:r>
              <a:rPr lang="zh-TW" altLang="en-US" sz="1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zh-TW" sz="1200" b="1" dirty="0" smtClean="0">
                <a:solidFill>
                  <a:schemeClr val="bg1"/>
                </a:solidFill>
                <a:latin typeface="Arial" charset="0"/>
              </a:rPr>
              <a:t>Integration</a:t>
            </a:r>
          </a:p>
        </p:txBody>
      </p:sp>
      <p:sp>
        <p:nvSpPr>
          <p:cNvPr id="52" name="標題 1"/>
          <p:cNvSpPr txBox="1">
            <a:spLocks/>
          </p:cNvSpPr>
          <p:nvPr/>
        </p:nvSpPr>
        <p:spPr>
          <a:xfrm>
            <a:off x="517278" y="197768"/>
            <a:ext cx="85192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Scalable, systematic video surveillance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868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7335" t="6186" r="62599" b="34343"/>
          <a:stretch/>
        </p:blipFill>
        <p:spPr bwMode="auto">
          <a:xfrm>
            <a:off x="1763688" y="0"/>
            <a:ext cx="5688633" cy="6093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8530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2492375" cy="83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73238"/>
            <a:ext cx="4876800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79475" y="2947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341" y="3103563"/>
            <a:ext cx="3184525" cy="4699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Verdana" pitchFamily="34" charset="0"/>
              </a:rPr>
              <a:t>Media database file and AVI file can be</a:t>
            </a:r>
          </a:p>
          <a:p>
            <a:pPr eaLnBrk="1" hangingPunct="1"/>
            <a:r>
              <a:rPr lang="en-US" altLang="zh-TW" sz="1200">
                <a:solidFill>
                  <a:srgbClr val="191918"/>
                </a:solidFill>
                <a:latin typeface="Verdana" pitchFamily="34" charset="0"/>
              </a:rPr>
              <a:t>Played by SEEnergy NVR media player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17278" y="197768"/>
            <a:ext cx="85192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Scalable, systematic video surveillance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</a:t>
            </a:r>
          </a:p>
          <a:p>
            <a:pPr algn="l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Added Value: NVR Media Player </a:t>
            </a:r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9323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45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Scalable, systematic video surveillance application</a:t>
            </a:r>
            <a:b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Added Value: </a:t>
            </a:r>
            <a:r>
              <a:rPr lang="en-US" altLang="zh-TW" sz="3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IP </a:t>
            </a:r>
            <a:r>
              <a:rPr lang="en-US" altLang="zh-TW" sz="3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Surveillance Platform</a:t>
            </a:r>
            <a:br>
              <a:rPr lang="en-US" altLang="zh-TW" sz="3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sz="3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API/SDK</a:t>
            </a:r>
            <a:endParaRPr lang="zh-TW" altLang="en-US" sz="3100" dirty="0">
              <a:latin typeface="+mn-lt"/>
            </a:endParaRPr>
          </a:p>
        </p:txBody>
      </p:sp>
      <p:graphicFrame>
        <p:nvGraphicFramePr>
          <p:cNvPr id="6" name="Object 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80295890"/>
              </p:ext>
            </p:extLst>
          </p:nvPr>
        </p:nvGraphicFramePr>
        <p:xfrm>
          <a:off x="1331640" y="2060848"/>
          <a:ext cx="7294141" cy="320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" name="PBrush" r:id="rId3" imgW="14504762" imgH="6380952" progId="">
                  <p:embed/>
                </p:oleObj>
              </mc:Choice>
              <mc:Fallback>
                <p:oleObj name="PBrush" r:id="rId3" imgW="14504762" imgH="6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2060848"/>
                        <a:ext cx="7294141" cy="3208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65391" y="5301208"/>
            <a:ext cx="15407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en-US" sz="1200" dirty="0">
                <a:latin typeface="+mn-lt"/>
                <a:ea typeface="標楷體" pitchFamily="65" charset="-120"/>
              </a:rPr>
              <a:t>Pi-Vu Pro</a:t>
            </a:r>
            <a:r>
              <a:rPr lang="en-US" altLang="zh-TW" sz="1200" dirty="0">
                <a:latin typeface="+mn-lt"/>
                <a:ea typeface="標楷體" pitchFamily="65" charset="-120"/>
              </a:rPr>
              <a:t> client SDK</a:t>
            </a:r>
            <a:endParaRPr lang="zh-TW" altLang="en-US" sz="1200" dirty="0">
              <a:latin typeface="+mn-lt"/>
              <a:ea typeface="標楷體" pitchFamily="65" charset="-12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707904" y="5301207"/>
            <a:ext cx="18207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en-US" sz="1200" dirty="0">
                <a:latin typeface="+mn-lt"/>
                <a:ea typeface="標楷體" pitchFamily="65" charset="-120"/>
              </a:rPr>
              <a:t>Pi-Vu Pro/SVR </a:t>
            </a:r>
            <a:r>
              <a:rPr lang="en-US" altLang="zh-TW" sz="1200" dirty="0">
                <a:latin typeface="+mn-lt"/>
                <a:ea typeface="標楷體" pitchFamily="65" charset="-120"/>
              </a:rPr>
              <a:t>CMS SDK</a:t>
            </a:r>
            <a:endParaRPr lang="zh-TW" altLang="en-US" sz="1200" dirty="0"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7669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Safety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900231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3" descr="HIK Vision and Prama Technologies establish a joint venture in In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71" y="5013325"/>
            <a:ext cx="965092" cy="6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22325" y="1268413"/>
            <a:ext cx="4038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TW" altLang="en-US" sz="2000" dirty="0"/>
              <a:t>．</a:t>
            </a:r>
            <a:r>
              <a:rPr lang="en-US" altLang="zh-TW" sz="2000" dirty="0"/>
              <a:t>Partner of major brand network camera/video </a:t>
            </a:r>
            <a:r>
              <a:rPr lang="en-US" altLang="zh-TW" sz="2000" dirty="0" smtClean="0"/>
              <a:t>server(40 brands)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2000" dirty="0" smtClean="0"/>
              <a:t> </a:t>
            </a:r>
            <a:r>
              <a:rPr lang="zh-TW" altLang="en-US" sz="2000" dirty="0"/>
              <a:t>． </a:t>
            </a:r>
            <a:r>
              <a:rPr lang="en-US" altLang="zh-TW" sz="2000" dirty="0" smtClean="0"/>
              <a:t>Support </a:t>
            </a:r>
            <a:r>
              <a:rPr lang="en-US" altLang="zh-TW" sz="2000" dirty="0" err="1" smtClean="0"/>
              <a:t>Onvif</a:t>
            </a:r>
            <a:r>
              <a:rPr lang="en-US" altLang="zh-TW" sz="2000" dirty="0" smtClean="0"/>
              <a:t> protocol</a:t>
            </a:r>
            <a:endParaRPr lang="en-US" altLang="zh-TW" sz="2000" dirty="0"/>
          </a:p>
          <a:p>
            <a:pPr marL="342900" indent="-342900">
              <a:spcBef>
                <a:spcPct val="20000"/>
              </a:spcBef>
            </a:pPr>
            <a:r>
              <a:rPr lang="zh-TW" altLang="en-US" sz="2000" dirty="0"/>
              <a:t>． </a:t>
            </a:r>
            <a:r>
              <a:rPr lang="en-US" altLang="zh-TW" sz="2000" dirty="0"/>
              <a:t>Ability to support wide range of network camera</a:t>
            </a:r>
          </a:p>
          <a:p>
            <a:pPr marL="342900" indent="-342900">
              <a:spcBef>
                <a:spcPct val="20000"/>
              </a:spcBef>
            </a:pPr>
            <a:r>
              <a:rPr lang="zh-TW" altLang="en-US" sz="2000" dirty="0"/>
              <a:t>． </a:t>
            </a:r>
            <a:r>
              <a:rPr lang="en-US" altLang="zh-TW" sz="2000" dirty="0"/>
              <a:t>Long term relationship</a:t>
            </a:r>
          </a:p>
        </p:txBody>
      </p:sp>
      <p:pic>
        <p:nvPicPr>
          <p:cNvPr id="7" name="Picture 4" descr="gandsha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68413"/>
            <a:ext cx="17859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5" descr="l_1c383cd30b7c298ab50293adfecb7b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77" y="3429000"/>
            <a:ext cx="858648" cy="28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6" descr="Black Sony Logo 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29" y="3470275"/>
            <a:ext cx="1019496" cy="18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7" descr="logo_axis_adm_l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94" y="3429000"/>
            <a:ext cx="643394" cy="48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8" descr="www.zavio.com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34" y="5407025"/>
            <a:ext cx="752204" cy="3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9" descr="ACTi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32" y="3860800"/>
            <a:ext cx="1072718" cy="32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0" descr="VIVOTEK Logo">
            <a:hlinkClick r:id="rId12" tooltip="Hom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55" y="3416301"/>
            <a:ext cx="911869" cy="2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669628"/>
              </p:ext>
            </p:extLst>
          </p:nvPr>
        </p:nvGraphicFramePr>
        <p:xfrm>
          <a:off x="2633852" y="4076700"/>
          <a:ext cx="858648" cy="344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4" name="PBrush" r:id="rId14" imgW="876190" imgH="352474" progId="">
                  <p:embed/>
                </p:oleObj>
              </mc:Choice>
              <mc:Fallback>
                <p:oleObj name="PBrush" r:id="rId14" imgW="876190" imgH="35247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852" y="4076700"/>
                        <a:ext cx="858648" cy="3441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216597"/>
              </p:ext>
            </p:extLst>
          </p:nvPr>
        </p:nvGraphicFramePr>
        <p:xfrm>
          <a:off x="5157143" y="4843463"/>
          <a:ext cx="911870" cy="25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5" name="PBrush" r:id="rId16" imgW="1590897" imgH="438095" progId="">
                  <p:embed/>
                </p:oleObj>
              </mc:Choice>
              <mc:Fallback>
                <p:oleObj name="PBrush" r:id="rId16" imgW="1590897" imgH="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143" y="4843463"/>
                        <a:ext cx="911870" cy="250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180496"/>
              </p:ext>
            </p:extLst>
          </p:nvPr>
        </p:nvGraphicFramePr>
        <p:xfrm>
          <a:off x="2760100" y="3644900"/>
          <a:ext cx="805425" cy="164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6" name="PBrush" r:id="rId18" imgW="1123810" imgH="228571" progId="">
                  <p:embed/>
                </p:oleObj>
              </mc:Choice>
              <mc:Fallback>
                <p:oleObj name="PBrush" r:id="rId18" imgW="1123810" imgH="2285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0100" y="3644900"/>
                        <a:ext cx="805425" cy="1643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938764"/>
              </p:ext>
            </p:extLst>
          </p:nvPr>
        </p:nvGraphicFramePr>
        <p:xfrm>
          <a:off x="6358315" y="4365625"/>
          <a:ext cx="590173" cy="24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7" name="PBrush" r:id="rId20" imgW="980952" imgH="409632" progId="">
                  <p:embed/>
                </p:oleObj>
              </mc:Choice>
              <mc:Fallback>
                <p:oleObj name="PBrush" r:id="rId20" imgW="980952" imgH="4096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8315" y="4365625"/>
                        <a:ext cx="590173" cy="246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65" descr="D-Link-LOGO-COLO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55" y="3860800"/>
            <a:ext cx="911869" cy="18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6" descr="1206603643_mobotix-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72" y="5084764"/>
            <a:ext cx="675327" cy="50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230935"/>
              </p:ext>
            </p:extLst>
          </p:nvPr>
        </p:nvGraphicFramePr>
        <p:xfrm>
          <a:off x="2893372" y="5929146"/>
          <a:ext cx="901700" cy="18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8" name="點陣圖影像" r:id="rId24" imgW="1889640" imgH="388800" progId="Paint.Picture">
                  <p:embed/>
                </p:oleObj>
              </mc:Choice>
              <mc:Fallback>
                <p:oleObj name="點陣圖影像" r:id="rId24" imgW="1889640" imgH="3888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3372" y="5929146"/>
                        <a:ext cx="901700" cy="18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33468"/>
              </p:ext>
            </p:extLst>
          </p:nvPr>
        </p:nvGraphicFramePr>
        <p:xfrm>
          <a:off x="5638974" y="5680374"/>
          <a:ext cx="1028958" cy="240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9" name="PBrush" r:id="rId26" imgW="1752381" imgH="409632" progId="">
                  <p:embed/>
                </p:oleObj>
              </mc:Choice>
              <mc:Fallback>
                <p:oleObj name="PBrush" r:id="rId26" imgW="1752381" imgH="4096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974" y="5680374"/>
                        <a:ext cx="1028958" cy="240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69" descr="Abus%20logo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99" y="4221163"/>
            <a:ext cx="866926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0" descr="toshiba_logo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532439"/>
            <a:ext cx="1271414" cy="28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891555"/>
              </p:ext>
            </p:extLst>
          </p:nvPr>
        </p:nvGraphicFramePr>
        <p:xfrm>
          <a:off x="3904318" y="4076700"/>
          <a:ext cx="572432" cy="70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0" name="PBrush" r:id="rId30" imgW="4439270" imgH="5485714" progId="">
                  <p:embed/>
                </p:oleObj>
              </mc:Choice>
              <mc:Fallback>
                <p:oleObj name="PBrush" r:id="rId30" imgW="4439270" imgH="54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4318" y="4076700"/>
                        <a:ext cx="572432" cy="7072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72" descr="top_01_n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45" y="4797425"/>
            <a:ext cx="980467" cy="45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4" descr="20090918143015760_thumb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58" y="5684184"/>
            <a:ext cx="1112931" cy="41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5" descr="alinking_logo_1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95" y="4797425"/>
            <a:ext cx="1202817" cy="3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7" descr="arecontvisio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15" y="5373689"/>
            <a:ext cx="1395598" cy="1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538900"/>
              </p:ext>
            </p:extLst>
          </p:nvPr>
        </p:nvGraphicFramePr>
        <p:xfrm>
          <a:off x="7493482" y="4365625"/>
          <a:ext cx="961543" cy="298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" name="PBrush" r:id="rId37" imgW="1724266" imgH="533474" progId="">
                  <p:embed/>
                </p:oleObj>
              </mc:Choice>
              <mc:Fallback>
                <p:oleObj name="PBrush" r:id="rId37" imgW="1724266" imgH="53347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482" y="4365625"/>
                        <a:ext cx="961543" cy="298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81" descr="logo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76" y="4221163"/>
            <a:ext cx="1021862" cy="38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3" descr="logo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214" y="5659246"/>
            <a:ext cx="1214644" cy="36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 descr="http://t3.gstatic.com/images?q=tbn:ANd9GcRHb4Su9Y20st7708RAr754J9loWBkF-SOWDozKhohNp0YTRCI&amp;t=1&amp;usg=__fSPYl8sWIjEDxXZuSS0dMa_PQdI=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76" y="4897439"/>
            <a:ext cx="966274" cy="30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標題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Valuable </a:t>
            </a: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331834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23789" y="1772816"/>
            <a:ext cx="7940893" cy="3527777"/>
            <a:chOff x="1023789" y="1772816"/>
            <a:chExt cx="7940893" cy="3527777"/>
          </a:xfrm>
        </p:grpSpPr>
        <p:pic>
          <p:nvPicPr>
            <p:cNvPr id="5" name="Picture 4"/>
            <p:cNvPicPr/>
            <p:nvPr/>
          </p:nvPicPr>
          <p:blipFill rotWithShape="1">
            <a:blip r:embed="rId2"/>
            <a:srcRect l="38111" t="42635" r="31808" b="44577"/>
            <a:stretch/>
          </p:blipFill>
          <p:spPr bwMode="auto">
            <a:xfrm>
              <a:off x="1044327" y="2860238"/>
              <a:ext cx="7920355" cy="14395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2"/>
            <a:srcRect l="38111" t="42635" r="31808" b="44577"/>
            <a:stretch/>
          </p:blipFill>
          <p:spPr bwMode="auto">
            <a:xfrm>
              <a:off x="1043608" y="3861048"/>
              <a:ext cx="7920355" cy="14395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2"/>
            <a:srcRect l="38111" t="42635" r="31808" b="44577"/>
            <a:stretch/>
          </p:blipFill>
          <p:spPr bwMode="auto">
            <a:xfrm>
              <a:off x="1023789" y="1772816"/>
              <a:ext cx="7920355" cy="14395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763688" y="2492588"/>
            <a:ext cx="612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for Your Attention, for more details, welcome to contact </a:t>
            </a:r>
          </a:p>
          <a:p>
            <a:endParaRPr lang="en-US" dirty="0"/>
          </a:p>
          <a:p>
            <a:r>
              <a:rPr lang="en-US" dirty="0" err="1" smtClean="0"/>
              <a:t>SEEnergy</a:t>
            </a:r>
            <a:r>
              <a:rPr lang="en-US" dirty="0" smtClean="0"/>
              <a:t> Corp. </a:t>
            </a:r>
          </a:p>
          <a:p>
            <a:r>
              <a:rPr lang="en-US" dirty="0" smtClean="0"/>
              <a:t>4F, No. 61, </a:t>
            </a:r>
            <a:r>
              <a:rPr lang="en-US" dirty="0" err="1" smtClean="0"/>
              <a:t>DongXing</a:t>
            </a:r>
            <a:r>
              <a:rPr lang="en-US" dirty="0" smtClean="0"/>
              <a:t> Road, </a:t>
            </a:r>
            <a:r>
              <a:rPr lang="en-US" dirty="0" err="1" smtClean="0"/>
              <a:t>Sinyi</a:t>
            </a:r>
            <a:r>
              <a:rPr lang="en-US" dirty="0" smtClean="0"/>
              <a:t> District 110</a:t>
            </a:r>
          </a:p>
          <a:p>
            <a:r>
              <a:rPr lang="en-US" dirty="0" smtClean="0"/>
              <a:t>Taipei, Taiwan</a:t>
            </a:r>
          </a:p>
          <a:p>
            <a:r>
              <a:rPr lang="en-US" dirty="0" smtClean="0"/>
              <a:t>Tel: +886 2 87681518 </a:t>
            </a:r>
          </a:p>
          <a:p>
            <a:r>
              <a:rPr lang="en-US" dirty="0" smtClean="0"/>
              <a:t>Fax: +886 2 87878560</a:t>
            </a:r>
          </a:p>
          <a:p>
            <a:r>
              <a:rPr lang="en-US" dirty="0"/>
              <a:t>E-Mail: </a:t>
            </a:r>
            <a:r>
              <a:rPr lang="en-US" dirty="0">
                <a:hlinkClick r:id="rId3"/>
              </a:rPr>
              <a:t>sales@seenergy.com.tw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5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339975" y="274638"/>
            <a:ext cx="6346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pic>
        <p:nvPicPr>
          <p:cNvPr id="5" name="Picture 5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13188"/>
            <a:ext cx="28194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1524000" y="1447800"/>
            <a:ext cx="7315200" cy="33528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3366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9933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zh-TW" altLang="zh-TW" sz="4000" b="1">
              <a:ea typeface="SimHei" pitchFamily="49" charset="-122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295400" y="1295400"/>
            <a:ext cx="7543800" cy="33528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3366"/>
              </a:gs>
            </a:gsLst>
            <a:lin ang="27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9933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/>
            <a:endParaRPr lang="zh-TW" altLang="zh-TW" sz="4000" b="1">
              <a:ea typeface="SimHei" pitchFamily="49" charset="-122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92275" y="2997200"/>
            <a:ext cx="1600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Linux</a:t>
            </a:r>
          </a:p>
          <a:p>
            <a:pPr algn="ctr"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Windows</a:t>
            </a:r>
          </a:p>
          <a:p>
            <a:pPr algn="ctr"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Platform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716463" y="3716338"/>
            <a:ext cx="2303462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Multimedia communication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Protocol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508625" y="21336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Optimization for DSP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59113" y="4005263"/>
            <a:ext cx="18002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Intelligent Video Analytic</a:t>
            </a:r>
            <a:endParaRPr lang="en-US" altLang="zh-TW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700788" y="1546225"/>
            <a:ext cx="1377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Audio/video</a:t>
            </a:r>
          </a:p>
          <a:p>
            <a:pPr algn="ctr" eaLnBrk="0" hangingPunct="0"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codec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447800" y="2133600"/>
            <a:ext cx="18288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Multi-media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Database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300788" y="299720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Software Framework Design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2870200" y="3556000"/>
            <a:ext cx="838200" cy="762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4267200" y="3556000"/>
            <a:ext cx="838200" cy="1092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4572000" y="3429000"/>
            <a:ext cx="3276600" cy="68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4572000" y="1371600"/>
            <a:ext cx="1676400" cy="1295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2971800" y="1600200"/>
            <a:ext cx="6096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1295400" y="3048000"/>
            <a:ext cx="2057400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4724400" y="2819400"/>
            <a:ext cx="41148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352800" y="2438400"/>
            <a:ext cx="1371600" cy="1295400"/>
          </a:xfrm>
          <a:prstGeom prst="ellipse">
            <a:avLst/>
          </a:prstGeom>
          <a:gradFill rotWithShape="0">
            <a:gsLst>
              <a:gs pos="0">
                <a:srgbClr val="FFCCFF"/>
              </a:gs>
              <a:gs pos="100000">
                <a:srgbClr val="FF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Hei" pitchFamily="2" charset="-122"/>
              </a:rPr>
              <a:t>strengths</a:t>
            </a:r>
          </a:p>
        </p:txBody>
      </p:sp>
      <p:graphicFrame>
        <p:nvGraphicFramePr>
          <p:cNvPr id="23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045401"/>
              </p:ext>
            </p:extLst>
          </p:nvPr>
        </p:nvGraphicFramePr>
        <p:xfrm>
          <a:off x="1298497" y="4648200"/>
          <a:ext cx="1335130" cy="15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PBrush" r:id="rId4" imgW="5238095" imgH="5952381" progId="">
                  <p:embed/>
                </p:oleObj>
              </mc:Choice>
              <mc:Fallback>
                <p:oleObj name="PBrush" r:id="rId4" imgW="5238095" imgH="59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497" y="4648200"/>
                        <a:ext cx="1335130" cy="15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標題 1"/>
          <p:cNvSpPr txBox="1">
            <a:spLocks/>
          </p:cNvSpPr>
          <p:nvPr/>
        </p:nvSpPr>
        <p:spPr>
          <a:xfrm>
            <a:off x="555725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Core Value: RD Strengths 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836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563938" y="2997200"/>
            <a:ext cx="2665412" cy="2663825"/>
          </a:xfrm>
          <a:prstGeom prst="ellipse">
            <a:avLst/>
          </a:prstGeom>
          <a:solidFill>
            <a:srgbClr val="B2B2B2">
              <a:alpha val="79999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700338" y="1844675"/>
            <a:ext cx="2665412" cy="2592388"/>
          </a:xfrm>
          <a:prstGeom prst="ellipse">
            <a:avLst/>
          </a:prstGeom>
          <a:solidFill>
            <a:srgbClr val="808080">
              <a:alpha val="79999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284663" y="1844675"/>
            <a:ext cx="2592387" cy="2592388"/>
          </a:xfrm>
          <a:prstGeom prst="ellipse">
            <a:avLst/>
          </a:prstGeom>
          <a:solidFill>
            <a:srgbClr val="3366CC">
              <a:alpha val="79999"/>
            </a:srgbClr>
          </a:solidFill>
          <a:ln w="9525">
            <a:solidFill>
              <a:srgbClr val="3366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08038" y="20843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40200" y="2708275"/>
            <a:ext cx="10534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 i="1" u="sng">
                <a:latin typeface="+mn-lt"/>
              </a:rPr>
              <a:t>Openness</a:t>
            </a:r>
          </a:p>
          <a:p>
            <a:pPr eaLnBrk="1" hangingPunct="1"/>
            <a:r>
              <a:rPr lang="en-US" altLang="zh-TW" sz="1600" b="1" i="1" u="sng">
                <a:latin typeface="+mn-lt"/>
              </a:rPr>
              <a:t>Expansion</a:t>
            </a:r>
          </a:p>
          <a:p>
            <a:pPr eaLnBrk="1" hangingPunct="1"/>
            <a:r>
              <a:rPr lang="en-US" altLang="zh-TW" sz="1600" b="1" i="1" u="sng">
                <a:latin typeface="+mn-lt"/>
              </a:rPr>
              <a:t>Simplicity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916238" y="2925763"/>
            <a:ext cx="9544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>
                <a:solidFill>
                  <a:srgbClr val="FF0000"/>
                </a:solidFill>
                <a:latin typeface="+mn-lt"/>
              </a:rPr>
              <a:t>Software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508625" y="2925763"/>
            <a:ext cx="8947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>
                <a:solidFill>
                  <a:srgbClr val="FF0000"/>
                </a:solidFill>
                <a:latin typeface="+mn-lt"/>
              </a:rPr>
              <a:t>Solution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356100" y="4508500"/>
            <a:ext cx="797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600" b="1">
                <a:solidFill>
                  <a:srgbClr val="FF0000"/>
                </a:solidFill>
                <a:latin typeface="+mn-lt"/>
              </a:rPr>
              <a:t>Service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4859338" y="5300663"/>
            <a:ext cx="0" cy="504825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 flipV="1">
            <a:off x="2051050" y="1844675"/>
            <a:ext cx="936625" cy="792163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6659563" y="1773238"/>
            <a:ext cx="720725" cy="936625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71606" y="1198344"/>
            <a:ext cx="35830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Years of experience and research</a:t>
            </a:r>
          </a:p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 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Specialize in digital image processing and IP protocol</a:t>
            </a:r>
          </a:p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 High performance and maximize image quality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152827" y="1115696"/>
            <a:ext cx="34484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Tailor-made and cost-effective</a:t>
            </a:r>
          </a:p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 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Seamless integration and quick future upgrade</a:t>
            </a:r>
          </a:p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 Open platform and modular software architecture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448326" y="5519420"/>
            <a:ext cx="22186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Customer-oriented</a:t>
            </a:r>
          </a:p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 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Long term partnership</a:t>
            </a:r>
          </a:p>
          <a:p>
            <a:pPr eaLnBrk="1" hangingPunct="1"/>
            <a:r>
              <a:rPr lang="en-US" altLang="zh-TW" sz="800" dirty="0">
                <a:solidFill>
                  <a:srgbClr val="5F5F5F"/>
                </a:solidFill>
                <a:latin typeface="+mn-lt"/>
              </a:rPr>
              <a:t>●</a:t>
            </a:r>
            <a:r>
              <a:rPr lang="en-US" altLang="zh-TW" sz="1200" dirty="0">
                <a:solidFill>
                  <a:srgbClr val="5F5F5F"/>
                </a:solidFill>
                <a:latin typeface="+mn-lt"/>
              </a:rPr>
              <a:t> Win-Win business relationship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555725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Core Value: Connecting the digital vision  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025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  <a:t/>
            </a:r>
            <a:b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標楷體" pitchFamily="65" charset="-120"/>
              </a:rPr>
            </a:br>
            <a:r>
              <a:rPr lang="en-US" altLang="zh-TW" sz="3600" i="1" dirty="0">
                <a:latin typeface="+mn-lt"/>
                <a:ea typeface="標楷體" pitchFamily="65" charset="-120"/>
              </a:rPr>
              <a:t/>
            </a:r>
            <a:br>
              <a:rPr lang="en-US" altLang="zh-TW" sz="3600" i="1" dirty="0">
                <a:latin typeface="+mn-lt"/>
                <a:ea typeface="標楷體" pitchFamily="65" charset="-120"/>
              </a:rPr>
            </a:br>
            <a:endParaRPr lang="zh-TW" altLang="en-US" dirty="0">
              <a:latin typeface="+mn-lt"/>
              <a:ea typeface="標楷體" pitchFamily="65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708920"/>
            <a:ext cx="54726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About the company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Core Value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Current Product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New Product, New Solution for Full HD IP Camera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Safety Certificate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Scalable, systematic video surveillance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Business Alliance Partner</a:t>
            </a:r>
          </a:p>
        </p:txBody>
      </p:sp>
    </p:spTree>
    <p:extLst>
      <p:ext uri="{BB962C8B-B14F-4D97-AF65-F5344CB8AC3E}">
        <p14:creationId xmlns:p14="http://schemas.microsoft.com/office/powerpoint/2010/main" val="79440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517278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Current Product Line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7865" y="1052736"/>
            <a:ext cx="7525693" cy="15841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</a:t>
            </a:r>
            <a:endParaRPr lang="en-US" dirty="0"/>
          </a:p>
        </p:txBody>
      </p:sp>
      <p:pic>
        <p:nvPicPr>
          <p:cNvPr id="7" name="Picture 5" descr="sleeve(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3987606" cy="13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436097" y="1340768"/>
            <a:ext cx="2989262" cy="115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IP surveillance 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software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</a:rPr>
              <a:t>Network Video Recorder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</a:rPr>
              <a:t>Central Management System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chemeClr val="tx1"/>
                </a:solidFill>
              </a:rPr>
              <a:t>Backup </a:t>
            </a:r>
            <a:r>
              <a:rPr lang="en-US" altLang="zh-TW" dirty="0" smtClean="0">
                <a:solidFill>
                  <a:schemeClr val="tx1"/>
                </a:solidFill>
              </a:rPr>
              <a:t>Server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207865" y="2708920"/>
            <a:ext cx="7505452" cy="33843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563740" y="2919612"/>
            <a:ext cx="7056784" cy="43204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IP 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surveillance  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embedded system</a:t>
            </a:r>
          </a:p>
          <a:p>
            <a:pPr algn="ctr"/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3"/>
          <a:srcRect l="4780" t="25962" r="15111" b="9753"/>
          <a:stretch/>
        </p:blipFill>
        <p:spPr bwMode="auto">
          <a:xfrm>
            <a:off x="1619671" y="3429000"/>
            <a:ext cx="6805687" cy="2664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48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NVR Solution</a:t>
            </a:r>
            <a:endParaRPr lang="zh-TW" alt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29769" y="2366779"/>
            <a:ext cx="3240087" cy="36919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 algn="ctr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011629" y="2366779"/>
            <a:ext cx="31758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latin typeface="Verdana" pitchFamily="34" charset="0"/>
              </a:rPr>
              <a:t>NVR with Local Display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85007" y="2372065"/>
            <a:ext cx="3240088" cy="336460"/>
          </a:xfrm>
          <a:prstGeom prst="rect">
            <a:avLst/>
          </a:prstGeom>
          <a:solidFill>
            <a:srgbClr val="6C2616"/>
          </a:solidFill>
          <a:ln w="19050">
            <a:solidFill>
              <a:srgbClr val="6C2616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zh-TW" alt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85801" y="2723020"/>
            <a:ext cx="3240088" cy="3330661"/>
          </a:xfrm>
          <a:prstGeom prst="rect">
            <a:avLst/>
          </a:prstGeom>
          <a:gradFill flip="none" rotWithShape="1">
            <a:gsLst>
              <a:gs pos="0">
                <a:srgbClr val="6C2616">
                  <a:shade val="30000"/>
                  <a:satMod val="115000"/>
                </a:srgbClr>
              </a:gs>
              <a:gs pos="50000">
                <a:srgbClr val="6C2616">
                  <a:shade val="67500"/>
                  <a:satMod val="115000"/>
                </a:srgbClr>
              </a:gs>
              <a:gs pos="100000">
                <a:srgbClr val="6C2616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6C2616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zh-TW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029769" y="2723021"/>
            <a:ext cx="3240087" cy="333953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 algn="ctr"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74409" y="1025630"/>
            <a:ext cx="6481763" cy="916378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>
            <a:solidFill>
              <a:srgbClr val="FFFFCC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814711" y="3845593"/>
            <a:ext cx="6481763" cy="0"/>
          </a:xfrm>
          <a:prstGeom prst="lin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788887" y="5251082"/>
            <a:ext cx="648176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Palace Script MT" charset="0"/>
              <a:ea typeface="新細明體" charset="0"/>
              <a:cs typeface="新細明體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33140" y="2976742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Enterprise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49476" y="4073457"/>
            <a:ext cx="136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Small office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596340" y="2380140"/>
            <a:ext cx="16690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NVR Server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054709" y="1068320"/>
            <a:ext cx="39501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Central Management-Pi-Vu central</a:t>
            </a:r>
          </a:p>
          <a:p>
            <a:pPr eaLnBrk="1" hangingPunct="1">
              <a:defRPr/>
            </a:pPr>
            <a:r>
              <a:rPr lang="en-US" altLang="zh-TW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Remote Backup-Pi-Vu Smart Backup</a:t>
            </a:r>
          </a:p>
          <a:p>
            <a:pPr eaLnBrk="1" hangingPunct="1">
              <a:defRPr/>
            </a:pPr>
            <a:r>
              <a:rPr lang="en-US" altLang="zh-TW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Mobile Access-Mobile Viewer</a:t>
            </a:r>
            <a:endParaRPr lang="en-US" altLang="zh-TW" sz="1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067125" y="2790766"/>
            <a:ext cx="21367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SVR-632: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32CH, 4 bay</a:t>
            </a:r>
          </a:p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SVR-632U: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32CH, 4 bay</a:t>
            </a:r>
          </a:p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SVR-632S: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32CH, 8 bay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822628" y="3779759"/>
            <a:ext cx="261885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SVR-504: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4CH</a:t>
            </a:r>
          </a:p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SVR-508: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8CH</a:t>
            </a:r>
            <a:endParaRPr lang="en-US" altLang="zh-TW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SVR-516: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16CH</a:t>
            </a:r>
          </a:p>
          <a:p>
            <a:pPr eaLnBrk="1" hangingPunct="1">
              <a:defRPr/>
            </a:pPr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SVR-516+: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16CH &amp; RAID0/1</a:t>
            </a:r>
            <a:r>
              <a:rPr lang="en-US" altLang="zh-TW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 </a:t>
            </a:r>
            <a:endParaRPr lang="en-US" altLang="zh-TW" sz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5209709" y="5285502"/>
            <a:ext cx="9709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SVR-204</a:t>
            </a:r>
          </a:p>
        </p:txBody>
      </p:sp>
      <p:pic>
        <p:nvPicPr>
          <p:cNvPr id="19" name="Picture 21" descr="SVR-632 1U fron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60" y="3324919"/>
            <a:ext cx="1078720" cy="72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SVR-516 side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88" y="4440169"/>
            <a:ext cx="1394825" cy="92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9" descr="NAS-7850_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282118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015222" y="5177569"/>
            <a:ext cx="723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Palace Script MT" pitchFamily="66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Entry</a:t>
            </a:r>
          </a:p>
          <a:p>
            <a:pPr eaLnBrk="1" hangingPunct="1">
              <a:defRPr/>
            </a:pPr>
            <a:r>
              <a:rPr lang="en-US" altLang="zh-TW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level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5081419" y="3887697"/>
            <a:ext cx="3188437" cy="95410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Palace Script MT" charset="0"/>
                <a:ea typeface="新細明體" charset="0"/>
                <a:cs typeface="新細明體" charset="0"/>
              </a:defRPr>
            </a:lvl9pPr>
          </a:lstStyle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SVR-808: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8CH</a:t>
            </a:r>
          </a:p>
          <a:p>
            <a:pPr eaLnBrk="1" hangingPunct="1">
              <a:defRPr/>
            </a:pPr>
            <a:r>
              <a: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SVR-816: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16CH</a:t>
            </a:r>
          </a:p>
          <a:p>
            <a:pPr eaLnBrk="1" hangingPunct="1">
              <a:defRPr/>
            </a:pPr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SVR-816+: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16CH &amp; </a:t>
            </a:r>
            <a:r>
              <a:rPr lang="en-US" altLang="zh-TW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RAID0/1 </a:t>
            </a:r>
            <a:endParaRPr lang="en-US" altLang="zh-TW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  <a:p>
            <a:pPr eaLnBrk="1" hangingPunct="1">
              <a:defRPr/>
            </a:pPr>
            <a:r>
              <a:rPr lang="en-US" altLang="zh-TW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SVR-816U: </a:t>
            </a: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charset="0"/>
              </a:rPr>
              <a:t>16CH, 4 bay, RAID0/1/5 </a:t>
            </a:r>
            <a:endParaRPr lang="en-US" altLang="zh-TW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charset="0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51" y="4594056"/>
            <a:ext cx="1360017" cy="906678"/>
          </a:xfrm>
          <a:prstGeom prst="rect">
            <a:avLst/>
          </a:prstGeom>
          <a:ln>
            <a:noFill/>
          </a:ln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88" y="5261737"/>
            <a:ext cx="664065" cy="747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424" y="2723021"/>
            <a:ext cx="1312317" cy="874155"/>
          </a:xfrm>
          <a:prstGeom prst="rect">
            <a:avLst/>
          </a:prstGeom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770747" y="1938932"/>
            <a:ext cx="6499109" cy="449612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 w="9525">
            <a:solidFill>
              <a:srgbClr val="FFFFCC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Video Decoder-SVD-832</a:t>
            </a:r>
            <a:endParaRPr lang="zh-TW" altLang="en-US" dirty="0">
              <a:ea typeface="新細明體" pitchFamily="18" charset="-12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68" y="1618951"/>
            <a:ext cx="1705757" cy="10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Words>2364</Words>
  <Application>Microsoft Office PowerPoint</Application>
  <PresentationFormat>On-screen Show (4:3)</PresentationFormat>
  <Paragraphs>633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Office 佈景主題</vt:lpstr>
      <vt:lpstr>PBrush</vt:lpstr>
      <vt:lpstr>工作表</vt:lpstr>
      <vt:lpstr>點陣圖影像</vt:lpstr>
      <vt:lpstr>    </vt:lpstr>
      <vt:lpstr>    </vt:lpstr>
      <vt:lpstr>About the company</vt:lpstr>
      <vt:lpstr>    </vt:lpstr>
      <vt:lpstr>PowerPoint Presentation</vt:lpstr>
      <vt:lpstr>PowerPoint Presentation</vt:lpstr>
      <vt:lpstr>    </vt:lpstr>
      <vt:lpstr>PowerPoint Presentation</vt:lpstr>
      <vt:lpstr>NVR Solution</vt:lpstr>
      <vt:lpstr>PowerPoint Presentation</vt:lpstr>
      <vt:lpstr>NVR Server Software  Pi-Vu Pro</vt:lpstr>
      <vt:lpstr>NVR Server Software  Pi-Vu Pro Lite</vt:lpstr>
      <vt:lpstr>Intelligent Video Analysis</vt:lpstr>
      <vt:lpstr>CMS software  Pi-Vu Central</vt:lpstr>
      <vt:lpstr>Pi-Vu Central Video Wall</vt:lpstr>
      <vt:lpstr>Backup server software  Pi-Vu Smart Backup</vt:lpstr>
      <vt:lpstr>iPhone/iPad/Android  APP  NVR Mobile Viewer</vt:lpstr>
      <vt:lpstr>PowerPoint Presentation</vt:lpstr>
      <vt:lpstr>Standalone NVR SVR-204</vt:lpstr>
      <vt:lpstr>Standalone NVR SVR-204</vt:lpstr>
      <vt:lpstr>Standalone NVR SVR-500 series</vt:lpstr>
      <vt:lpstr>Standalone NVR  SVR-516+/516/508/504</vt:lpstr>
      <vt:lpstr>Standalone NVR SVR-632 series </vt:lpstr>
      <vt:lpstr>SVR-632 Web Interface</vt:lpstr>
      <vt:lpstr>SVR-632 Local display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Safety Certificate </vt:lpstr>
      <vt:lpstr>    </vt:lpstr>
      <vt:lpstr>PowerPoint Presentation</vt:lpstr>
      <vt:lpstr>PowerPoint Presentation</vt:lpstr>
      <vt:lpstr>PowerPoint Presentation</vt:lpstr>
      <vt:lpstr>PowerPoint Presentation</vt:lpstr>
      <vt:lpstr> Scalable, systematic video surveillance application Added Value: IP Surveillance Platform API/SDK</vt:lpstr>
      <vt:lpstr>    </vt:lpstr>
      <vt:lpstr> Valuable Partnership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Gordon</dc:creator>
  <cp:lastModifiedBy>Elena</cp:lastModifiedBy>
  <cp:revision>134</cp:revision>
  <dcterms:created xsi:type="dcterms:W3CDTF">2013-07-15T01:53:23Z</dcterms:created>
  <dcterms:modified xsi:type="dcterms:W3CDTF">2014-03-26T10:16:02Z</dcterms:modified>
</cp:coreProperties>
</file>