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84" r:id="rId5"/>
    <p:sldId id="272" r:id="rId6"/>
    <p:sldId id="273" r:id="rId7"/>
    <p:sldId id="274" r:id="rId8"/>
    <p:sldId id="275" r:id="rId9"/>
    <p:sldId id="276" r:id="rId10"/>
    <p:sldId id="277" r:id="rId11"/>
    <p:sldId id="278" r:id="rId12"/>
    <p:sldId id="279" r:id="rId13"/>
    <p:sldId id="280" r:id="rId14"/>
    <p:sldId id="281" r:id="rId15"/>
    <p:sldId id="282" r:id="rId16"/>
    <p:sldId id="283" r:id="rId1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2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00" d="100"/>
          <a:sy n="100" d="100"/>
        </p:scale>
        <p:origin x="-802" y="1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工作表1!$B$1</c:f>
              <c:strCache>
                <c:ptCount val="1"/>
                <c:pt idx="0">
                  <c:v>Throughput rate</c:v>
                </c:pt>
              </c:strCache>
            </c:strRef>
          </c:tx>
          <c:invertIfNegative val="0"/>
          <c:cat>
            <c:strRef>
              <c:f>工作表1!$A$2:$A$5</c:f>
              <c:strCache>
                <c:ptCount val="3"/>
                <c:pt idx="0">
                  <c:v>Intel</c:v>
                </c:pt>
                <c:pt idx="1">
                  <c:v>ARM+DSP</c:v>
                </c:pt>
                <c:pt idx="2">
                  <c:v>SOC</c:v>
                </c:pt>
              </c:strCache>
            </c:strRef>
          </c:cat>
          <c:val>
            <c:numRef>
              <c:f>工作表1!$B$2:$B$5</c:f>
              <c:numCache>
                <c:formatCode>General</c:formatCode>
                <c:ptCount val="4"/>
                <c:pt idx="0">
                  <c:v>6</c:v>
                </c:pt>
                <c:pt idx="1">
                  <c:v>3.5</c:v>
                </c:pt>
                <c:pt idx="2">
                  <c:v>2</c:v>
                </c:pt>
              </c:numCache>
            </c:numRef>
          </c:val>
        </c:ser>
        <c:ser>
          <c:idx val="1"/>
          <c:order val="1"/>
          <c:tx>
            <c:strRef>
              <c:f>工作表1!$C$1</c:f>
              <c:strCache>
                <c:ptCount val="1"/>
                <c:pt idx="0">
                  <c:v>Video decoder performance</c:v>
                </c:pt>
              </c:strCache>
            </c:strRef>
          </c:tx>
          <c:invertIfNegative val="0"/>
          <c:cat>
            <c:strRef>
              <c:f>工作表1!$A$2:$A$5</c:f>
              <c:strCache>
                <c:ptCount val="3"/>
                <c:pt idx="0">
                  <c:v>Intel</c:v>
                </c:pt>
                <c:pt idx="1">
                  <c:v>ARM+DSP</c:v>
                </c:pt>
                <c:pt idx="2">
                  <c:v>SOC</c:v>
                </c:pt>
              </c:strCache>
            </c:strRef>
          </c:cat>
          <c:val>
            <c:numRef>
              <c:f>工作表1!$C$2:$C$5</c:f>
              <c:numCache>
                <c:formatCode>General</c:formatCode>
                <c:ptCount val="4"/>
                <c:pt idx="0">
                  <c:v>6</c:v>
                </c:pt>
                <c:pt idx="1">
                  <c:v>5.8</c:v>
                </c:pt>
                <c:pt idx="2">
                  <c:v>3</c:v>
                </c:pt>
              </c:numCache>
            </c:numRef>
          </c:val>
        </c:ser>
        <c:ser>
          <c:idx val="2"/>
          <c:order val="2"/>
          <c:tx>
            <c:strRef>
              <c:f>工作表1!$D$1</c:f>
              <c:strCache>
                <c:ptCount val="1"/>
                <c:pt idx="0">
                  <c:v>Cost</c:v>
                </c:pt>
              </c:strCache>
            </c:strRef>
          </c:tx>
          <c:invertIfNegative val="0"/>
          <c:cat>
            <c:strRef>
              <c:f>工作表1!$A$2:$A$5</c:f>
              <c:strCache>
                <c:ptCount val="3"/>
                <c:pt idx="0">
                  <c:v>Intel</c:v>
                </c:pt>
                <c:pt idx="1">
                  <c:v>ARM+DSP</c:v>
                </c:pt>
                <c:pt idx="2">
                  <c:v>SOC</c:v>
                </c:pt>
              </c:strCache>
            </c:strRef>
          </c:cat>
          <c:val>
            <c:numRef>
              <c:f>工作表1!$D$2:$D$5</c:f>
              <c:numCache>
                <c:formatCode>General</c:formatCode>
                <c:ptCount val="4"/>
                <c:pt idx="0">
                  <c:v>6</c:v>
                </c:pt>
                <c:pt idx="1">
                  <c:v>3</c:v>
                </c:pt>
                <c:pt idx="2">
                  <c:v>2</c:v>
                </c:pt>
              </c:numCache>
            </c:numRef>
          </c:val>
        </c:ser>
        <c:dLbls>
          <c:showLegendKey val="0"/>
          <c:showVal val="0"/>
          <c:showCatName val="0"/>
          <c:showSerName val="0"/>
          <c:showPercent val="0"/>
          <c:showBubbleSize val="0"/>
        </c:dLbls>
        <c:gapWidth val="150"/>
        <c:axId val="117251456"/>
        <c:axId val="132065920"/>
      </c:barChart>
      <c:catAx>
        <c:axId val="117251456"/>
        <c:scaling>
          <c:orientation val="minMax"/>
        </c:scaling>
        <c:delete val="0"/>
        <c:axPos val="b"/>
        <c:majorTickMark val="out"/>
        <c:minorTickMark val="none"/>
        <c:tickLblPos val="nextTo"/>
        <c:crossAx val="132065920"/>
        <c:crosses val="autoZero"/>
        <c:auto val="1"/>
        <c:lblAlgn val="ctr"/>
        <c:lblOffset val="100"/>
        <c:noMultiLvlLbl val="0"/>
      </c:catAx>
      <c:valAx>
        <c:axId val="132065920"/>
        <c:scaling>
          <c:orientation val="minMax"/>
        </c:scaling>
        <c:delete val="1"/>
        <c:axPos val="l"/>
        <c:majorGridlines/>
        <c:numFmt formatCode="General" sourceLinked="1"/>
        <c:majorTickMark val="out"/>
        <c:minorTickMark val="none"/>
        <c:tickLblPos val="nextTo"/>
        <c:crossAx val="117251456"/>
        <c:crosses val="autoZero"/>
        <c:crossBetween val="between"/>
      </c:valAx>
    </c:plotArea>
    <c:legend>
      <c:legendPos val="r"/>
      <c:layout/>
      <c:overlay val="0"/>
    </c:legend>
    <c:plotVisOnly val="1"/>
    <c:dispBlanksAs val="gap"/>
    <c:showDLblsOverMax val="0"/>
  </c:chart>
  <c:txPr>
    <a:bodyPr/>
    <a:lstStyle/>
    <a:p>
      <a:pPr>
        <a:defRPr sz="18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6" descr="Mas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92308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59971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151052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429175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1501119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378225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396761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374957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8C455A4-54FC-4A42-916C-9CAC9D296673}" type="slidenum">
              <a:rPr lang="zh-TW" altLang="en-US" smtClean="0"/>
              <a:t>‹#›</a:t>
            </a:fld>
            <a:endParaRPr lang="zh-TW" altLang="en-US"/>
          </a:p>
        </p:txBody>
      </p:sp>
      <p:sp>
        <p:nvSpPr>
          <p:cNvPr id="7" name="內容版面配置區 6"/>
          <p:cNvSpPr>
            <a:spLocks noGrp="1"/>
          </p:cNvSpPr>
          <p:nvPr>
            <p:ph sz="quarter" idx="13"/>
          </p:nvPr>
        </p:nvSpPr>
        <p:spPr>
          <a:xfrm>
            <a:off x="611560" y="1772816"/>
            <a:ext cx="7992888" cy="42484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2688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306463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169486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D919F2F-B208-45BF-85B7-0716BBFA0F97}" type="datetimeFigureOut">
              <a:rPr lang="zh-TW" altLang="en-US" smtClean="0"/>
              <a:t>2013/10/23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1251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6" descr="inner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19F2F-B208-45BF-85B7-0716BBFA0F97}" type="datetimeFigureOut">
              <a:rPr lang="zh-TW" altLang="en-US" smtClean="0"/>
              <a:t>2013/10/23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455A4-54FC-4A42-916C-9CAC9D296673}" type="slidenum">
              <a:rPr lang="zh-TW" altLang="en-US" smtClean="0"/>
              <a:t>‹#›</a:t>
            </a:fld>
            <a:endParaRPr lang="zh-TW" altLang="en-US"/>
          </a:p>
        </p:txBody>
      </p:sp>
    </p:spTree>
    <p:extLst>
      <p:ext uri="{BB962C8B-B14F-4D97-AF65-F5344CB8AC3E}">
        <p14:creationId xmlns:p14="http://schemas.microsoft.com/office/powerpoint/2010/main" val="390251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hyperlink" Target="http://www.vivotek.com/" TargetMode="External"/><Relationship Id="rId18" Type="http://schemas.openxmlformats.org/officeDocument/2006/relationships/image" Target="../media/image11.png"/><Relationship Id="rId26" Type="http://schemas.openxmlformats.org/officeDocument/2006/relationships/image" Target="../media/image14.png"/><Relationship Id="rId3" Type="http://schemas.openxmlformats.org/officeDocument/2006/relationships/hyperlink" Target="http://www.planet.com.tw/index.php" TargetMode="External"/><Relationship Id="rId21" Type="http://schemas.openxmlformats.org/officeDocument/2006/relationships/oleObject" Target="../embeddings/oleObject4.bin"/><Relationship Id="rId34" Type="http://schemas.openxmlformats.org/officeDocument/2006/relationships/image" Target="../media/image30.jpeg"/><Relationship Id="rId7" Type="http://schemas.openxmlformats.org/officeDocument/2006/relationships/image" Target="../media/image20.jpeg"/><Relationship Id="rId12" Type="http://schemas.openxmlformats.org/officeDocument/2006/relationships/image" Target="../media/image23.png"/><Relationship Id="rId17" Type="http://schemas.openxmlformats.org/officeDocument/2006/relationships/oleObject" Target="../embeddings/oleObject2.bin"/><Relationship Id="rId25" Type="http://schemas.openxmlformats.org/officeDocument/2006/relationships/oleObject" Target="../embeddings/oleObject5.bin"/><Relationship Id="rId33" Type="http://schemas.openxmlformats.org/officeDocument/2006/relationships/image" Target="../media/image29.jpeg"/><Relationship Id="rId2" Type="http://schemas.openxmlformats.org/officeDocument/2006/relationships/slideLayout" Target="../slideLayouts/slideLayout6.xml"/><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image" Target="../media/image27.jpeg"/><Relationship Id="rId1" Type="http://schemas.openxmlformats.org/officeDocument/2006/relationships/vmlDrawing" Target="../drawings/vmlDrawing1.vml"/><Relationship Id="rId6" Type="http://schemas.openxmlformats.org/officeDocument/2006/relationships/image" Target="../media/image19.jpeg"/><Relationship Id="rId11" Type="http://schemas.openxmlformats.org/officeDocument/2006/relationships/hyperlink" Target="http://www.acti.com/home/index.asp" TargetMode="External"/><Relationship Id="rId24" Type="http://schemas.openxmlformats.org/officeDocument/2006/relationships/image" Target="../media/image26.jpeg"/><Relationship Id="rId32" Type="http://schemas.openxmlformats.org/officeDocument/2006/relationships/image" Target="../media/image16.png"/><Relationship Id="rId5" Type="http://schemas.openxmlformats.org/officeDocument/2006/relationships/image" Target="../media/image18.jpeg"/><Relationship Id="rId15" Type="http://schemas.openxmlformats.org/officeDocument/2006/relationships/oleObject" Target="../embeddings/oleObject1.bin"/><Relationship Id="rId23" Type="http://schemas.openxmlformats.org/officeDocument/2006/relationships/image" Target="../media/image25.jpeg"/><Relationship Id="rId28" Type="http://schemas.openxmlformats.org/officeDocument/2006/relationships/image" Target="../media/image15.png"/><Relationship Id="rId36" Type="http://schemas.openxmlformats.org/officeDocument/2006/relationships/image" Target="../media/image32.jpeg"/><Relationship Id="rId10" Type="http://schemas.openxmlformats.org/officeDocument/2006/relationships/image" Target="../media/image22.png"/><Relationship Id="rId19" Type="http://schemas.openxmlformats.org/officeDocument/2006/relationships/oleObject" Target="../embeddings/oleObject3.bin"/><Relationship Id="rId31" Type="http://schemas.openxmlformats.org/officeDocument/2006/relationships/oleObject" Target="../embeddings/oleObject7.bin"/><Relationship Id="rId4" Type="http://schemas.openxmlformats.org/officeDocument/2006/relationships/image" Target="../media/image17.png"/><Relationship Id="rId9" Type="http://schemas.openxmlformats.org/officeDocument/2006/relationships/hyperlink" Target="http://www.zavio.com/index.htm" TargetMode="External"/><Relationship Id="rId14" Type="http://schemas.openxmlformats.org/officeDocument/2006/relationships/image" Target="../media/image24.png"/><Relationship Id="rId22" Type="http://schemas.openxmlformats.org/officeDocument/2006/relationships/image" Target="../media/image13.png"/><Relationship Id="rId27" Type="http://schemas.openxmlformats.org/officeDocument/2006/relationships/oleObject" Target="../embeddings/oleObject6.bin"/><Relationship Id="rId30" Type="http://schemas.openxmlformats.org/officeDocument/2006/relationships/image" Target="../media/image28.jpeg"/><Relationship Id="rId35"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jpeg"/><Relationship Id="rId2" Type="http://schemas.openxmlformats.org/officeDocument/2006/relationships/image" Target="../media/image33.jpeg"/><Relationship Id="rId16"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wmf"/><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png"/><Relationship Id="rId7" Type="http://schemas.microsoft.com/office/2007/relationships/hdphoto" Target="../media/hdphoto4.wdp"/><Relationship Id="rId12" Type="http://schemas.microsoft.com/office/2007/relationships/hdphoto" Target="../media/hdphoto6.wdp"/><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52.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2636912"/>
            <a:ext cx="7772400" cy="1470025"/>
          </a:xfrm>
        </p:spPr>
        <p:txBody>
          <a:bodyPr/>
          <a:lstStyle/>
          <a:p>
            <a:r>
              <a:rPr lang="en-US" altLang="zh-TW" b="1" dirty="0" smtClean="0">
                <a:solidFill>
                  <a:srgbClr val="000000"/>
                </a:solidFill>
                <a:effectLst>
                  <a:outerShdw blurRad="38100" dist="38100" dir="2700000" algn="tl">
                    <a:srgbClr val="C0C0C0"/>
                  </a:outerShdw>
                </a:effectLst>
              </a:rPr>
              <a:t>Network Video Recorder</a:t>
            </a:r>
            <a:r>
              <a:rPr lang="en-US" altLang="zh-TW" b="1" dirty="0">
                <a:solidFill>
                  <a:srgbClr val="000000"/>
                </a:solidFill>
                <a:effectLst>
                  <a:outerShdw blurRad="38100" dist="38100" dir="2700000" algn="tl">
                    <a:srgbClr val="C0C0C0"/>
                  </a:outerShdw>
                </a:effectLst>
              </a:rPr>
              <a:t/>
            </a:r>
            <a:br>
              <a:rPr lang="en-US" altLang="zh-TW" b="1" dirty="0">
                <a:solidFill>
                  <a:srgbClr val="000000"/>
                </a:solidFill>
                <a:effectLst>
                  <a:outerShdw blurRad="38100" dist="38100" dir="2700000" algn="tl">
                    <a:srgbClr val="C0C0C0"/>
                  </a:outerShdw>
                </a:effectLst>
              </a:rPr>
            </a:br>
            <a:r>
              <a:rPr lang="en-US" altLang="zh-TW" b="1" dirty="0" smtClean="0">
                <a:solidFill>
                  <a:srgbClr val="000000"/>
                </a:solidFill>
                <a:effectLst>
                  <a:outerShdw blurRad="38100" dist="38100" dir="2700000" algn="tl">
                    <a:srgbClr val="C0C0C0"/>
                  </a:outerShdw>
                </a:effectLst>
              </a:rPr>
              <a:t>Performance</a:t>
            </a:r>
            <a:r>
              <a:rPr lang="en-GB" altLang="zh-TW" b="1" dirty="0" smtClean="0">
                <a:solidFill>
                  <a:srgbClr val="000000"/>
                </a:solidFill>
                <a:effectLst>
                  <a:outerShdw blurRad="38100" dist="38100" dir="2700000" algn="tl">
                    <a:srgbClr val="C0C0C0"/>
                  </a:outerShdw>
                </a:effectLst>
                <a:latin typeface="標楷體" pitchFamily="65" charset="-120"/>
                <a:ea typeface="標楷體" pitchFamily="65" charset="-120"/>
              </a:rPr>
              <a:t> </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803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335604" y="2331610"/>
            <a:ext cx="4808396" cy="3205598"/>
          </a:xfrm>
          <a:prstGeom prst="rect">
            <a:avLst/>
          </a:prstGeom>
        </p:spPr>
      </p:pic>
      <p:pic>
        <p:nvPicPr>
          <p:cNvPr id="4" name="圖片 3"/>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192" y="2222060"/>
            <a:ext cx="5132178" cy="3421452"/>
          </a:xfrm>
          <a:prstGeom prst="rect">
            <a:avLst/>
          </a:prstGeom>
        </p:spPr>
      </p:pic>
      <p:sp>
        <p:nvSpPr>
          <p:cNvPr id="2" name="標題 1"/>
          <p:cNvSpPr>
            <a:spLocks noGrp="1"/>
          </p:cNvSpPr>
          <p:nvPr>
            <p:ph type="title"/>
          </p:nvPr>
        </p:nvSpPr>
        <p:spPr>
          <a:xfrm>
            <a:off x="395536" y="260648"/>
            <a:ext cx="8229600" cy="1143000"/>
          </a:xfrm>
        </p:spPr>
        <p:txBody>
          <a:bodyPr/>
          <a:lstStyle/>
          <a:p>
            <a:r>
              <a:rPr lang="en-US" altLang="zh-TW" b="1" dirty="0" smtClean="0">
                <a:effectLst>
                  <a:outerShdw blurRad="38100" dist="38100" dir="2700000" algn="tl">
                    <a:srgbClr val="000000">
                      <a:alpha val="43137"/>
                    </a:srgbClr>
                  </a:outerShdw>
                </a:effectLst>
              </a:rPr>
              <a:t>SVR-800</a:t>
            </a:r>
            <a:r>
              <a:rPr lang="zh-TW" altLang="en-US" b="1" dirty="0">
                <a:effectLst>
                  <a:outerShdw blurRad="38100" dist="38100" dir="2700000" algn="tl">
                    <a:srgbClr val="000000">
                      <a:alpha val="43137"/>
                    </a:srgbClr>
                  </a:outerShdw>
                </a:effectLst>
              </a:rPr>
              <a:t> </a:t>
            </a:r>
            <a:r>
              <a:rPr lang="en-US" altLang="zh-TW" b="1" dirty="0" smtClean="0">
                <a:effectLst>
                  <a:outerShdw blurRad="38100" dist="38100" dir="2700000" algn="tl">
                    <a:srgbClr val="000000">
                      <a:alpha val="43137"/>
                    </a:srgbClr>
                  </a:outerShdw>
                </a:effectLst>
              </a:rPr>
              <a:t>series</a:t>
            </a:r>
            <a:endParaRPr lang="zh-TW" altLang="en-US" b="1" dirty="0">
              <a:effectLst>
                <a:outerShdw blurRad="38100" dist="38100" dir="2700000" algn="tl">
                  <a:srgbClr val="000000">
                    <a:alpha val="43137"/>
                  </a:srgbClr>
                </a:outerShdw>
              </a:effectLst>
            </a:endParaRPr>
          </a:p>
        </p:txBody>
      </p:sp>
      <p:cxnSp>
        <p:nvCxnSpPr>
          <p:cNvPr id="7" name="直線接點 6"/>
          <p:cNvCxnSpPr/>
          <p:nvPr/>
        </p:nvCxnSpPr>
        <p:spPr>
          <a:xfrm>
            <a:off x="2195736" y="4431814"/>
            <a:ext cx="0" cy="432048"/>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a:off x="2771800" y="4441123"/>
            <a:ext cx="0" cy="926795"/>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2425450" y="5367917"/>
            <a:ext cx="1134413" cy="830997"/>
          </a:xfrm>
          <a:prstGeom prst="rect">
            <a:avLst/>
          </a:prstGeom>
          <a:noFill/>
        </p:spPr>
        <p:txBody>
          <a:bodyPr wrap="none" rtlCol="0">
            <a:spAutoFit/>
          </a:bodyPr>
          <a:lstStyle/>
          <a:p>
            <a:r>
              <a:rPr lang="en-US" altLang="zh-TW" sz="1200" dirty="0" smtClean="0"/>
              <a:t>System status</a:t>
            </a:r>
            <a:endParaRPr lang="en-US" altLang="zh-TW" sz="1200" dirty="0"/>
          </a:p>
          <a:p>
            <a:r>
              <a:rPr lang="en-US" altLang="zh-TW" sz="1200" dirty="0" smtClean="0"/>
              <a:t>Alarm</a:t>
            </a:r>
          </a:p>
          <a:p>
            <a:r>
              <a:rPr lang="en-US" altLang="zh-TW" sz="1200" dirty="0" smtClean="0"/>
              <a:t>Network status</a:t>
            </a:r>
          </a:p>
          <a:p>
            <a:r>
              <a:rPr lang="en-US" altLang="zh-TW" sz="1200" dirty="0" smtClean="0"/>
              <a:t>HDD status</a:t>
            </a:r>
            <a:endParaRPr lang="zh-TW" altLang="en-US" sz="1200" dirty="0"/>
          </a:p>
        </p:txBody>
      </p:sp>
      <p:sp>
        <p:nvSpPr>
          <p:cNvPr id="12" name="文字方塊 11"/>
          <p:cNvSpPr txBox="1"/>
          <p:nvPr/>
        </p:nvSpPr>
        <p:spPr>
          <a:xfrm>
            <a:off x="1960362" y="4871526"/>
            <a:ext cx="437940" cy="276999"/>
          </a:xfrm>
          <a:prstGeom prst="rect">
            <a:avLst/>
          </a:prstGeom>
          <a:noFill/>
        </p:spPr>
        <p:txBody>
          <a:bodyPr wrap="none" rtlCol="0">
            <a:spAutoFit/>
          </a:bodyPr>
          <a:lstStyle/>
          <a:p>
            <a:r>
              <a:rPr lang="en-US" altLang="zh-TW" sz="1200" dirty="0" smtClean="0"/>
              <a:t>USB</a:t>
            </a:r>
          </a:p>
        </p:txBody>
      </p:sp>
      <p:sp>
        <p:nvSpPr>
          <p:cNvPr id="13" name="文字方塊 12"/>
          <p:cNvSpPr txBox="1"/>
          <p:nvPr/>
        </p:nvSpPr>
        <p:spPr>
          <a:xfrm>
            <a:off x="2808811" y="4863335"/>
            <a:ext cx="1115947" cy="461665"/>
          </a:xfrm>
          <a:prstGeom prst="rect">
            <a:avLst/>
          </a:prstGeom>
          <a:noFill/>
        </p:spPr>
        <p:txBody>
          <a:bodyPr wrap="none" rtlCol="0">
            <a:spAutoFit/>
          </a:bodyPr>
          <a:lstStyle/>
          <a:p>
            <a:r>
              <a:rPr lang="en-US" altLang="zh-TW" sz="1200" dirty="0" smtClean="0"/>
              <a:t>Power Switch</a:t>
            </a:r>
          </a:p>
          <a:p>
            <a:r>
              <a:rPr lang="en-US" altLang="zh-TW" sz="1200" dirty="0" smtClean="0"/>
              <a:t>Turn off buzzer</a:t>
            </a:r>
            <a:endParaRPr lang="zh-TW" altLang="en-US" sz="1200" dirty="0"/>
          </a:p>
        </p:txBody>
      </p:sp>
      <p:cxnSp>
        <p:nvCxnSpPr>
          <p:cNvPr id="14" name="直線接點 13"/>
          <p:cNvCxnSpPr/>
          <p:nvPr/>
        </p:nvCxnSpPr>
        <p:spPr>
          <a:xfrm>
            <a:off x="3530595" y="4472472"/>
            <a:ext cx="0" cy="432048"/>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5" name="直線接點 14"/>
          <p:cNvCxnSpPr/>
          <p:nvPr/>
        </p:nvCxnSpPr>
        <p:spPr>
          <a:xfrm>
            <a:off x="3851920" y="4441123"/>
            <a:ext cx="0" cy="432048"/>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6" name="文字方塊 15"/>
          <p:cNvSpPr txBox="1"/>
          <p:nvPr/>
        </p:nvSpPr>
        <p:spPr>
          <a:xfrm>
            <a:off x="3921432" y="4898750"/>
            <a:ext cx="844783" cy="276999"/>
          </a:xfrm>
          <a:prstGeom prst="rect">
            <a:avLst/>
          </a:prstGeom>
          <a:noFill/>
        </p:spPr>
        <p:txBody>
          <a:bodyPr wrap="none" rtlCol="0">
            <a:spAutoFit/>
          </a:bodyPr>
          <a:lstStyle/>
          <a:p>
            <a:r>
              <a:rPr lang="en-US" altLang="zh-TW" sz="1200" dirty="0" smtClean="0"/>
              <a:t>IR receiver</a:t>
            </a:r>
            <a:endParaRPr lang="zh-TW" altLang="en-US" sz="1200" dirty="0"/>
          </a:p>
        </p:txBody>
      </p:sp>
      <p:cxnSp>
        <p:nvCxnSpPr>
          <p:cNvPr id="17" name="直線接點 16"/>
          <p:cNvCxnSpPr/>
          <p:nvPr/>
        </p:nvCxnSpPr>
        <p:spPr>
          <a:xfrm>
            <a:off x="5724128" y="4409773"/>
            <a:ext cx="0" cy="926795"/>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8" name="直線接點 17"/>
          <p:cNvCxnSpPr/>
          <p:nvPr/>
        </p:nvCxnSpPr>
        <p:spPr>
          <a:xfrm>
            <a:off x="6383705" y="4409772"/>
            <a:ext cx="0" cy="926795"/>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a:off x="6660232" y="4399938"/>
            <a:ext cx="0" cy="926795"/>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4877162" y="5423749"/>
            <a:ext cx="1044004" cy="461665"/>
          </a:xfrm>
          <a:prstGeom prst="rect">
            <a:avLst/>
          </a:prstGeom>
          <a:noFill/>
        </p:spPr>
        <p:txBody>
          <a:bodyPr wrap="none" rtlCol="0">
            <a:spAutoFit/>
          </a:bodyPr>
          <a:lstStyle/>
          <a:p>
            <a:r>
              <a:rPr lang="en-US" altLang="zh-TW" sz="1200" dirty="0" smtClean="0"/>
              <a:t>VGA/HDMI</a:t>
            </a:r>
          </a:p>
          <a:p>
            <a:r>
              <a:rPr lang="en-US" altLang="zh-TW" sz="1200" dirty="0" smtClean="0"/>
              <a:t>Dual monitor </a:t>
            </a:r>
            <a:endParaRPr lang="zh-TW" altLang="en-US" sz="1200" dirty="0"/>
          </a:p>
        </p:txBody>
      </p:sp>
      <p:sp>
        <p:nvSpPr>
          <p:cNvPr id="21" name="文字方塊 20"/>
          <p:cNvSpPr txBox="1"/>
          <p:nvPr/>
        </p:nvSpPr>
        <p:spPr>
          <a:xfrm>
            <a:off x="5801147" y="5336568"/>
            <a:ext cx="938655" cy="276999"/>
          </a:xfrm>
          <a:prstGeom prst="rect">
            <a:avLst/>
          </a:prstGeom>
          <a:noFill/>
        </p:spPr>
        <p:txBody>
          <a:bodyPr wrap="none" rtlCol="0">
            <a:spAutoFit/>
          </a:bodyPr>
          <a:lstStyle/>
          <a:p>
            <a:r>
              <a:rPr lang="en-US" altLang="zh-TW" sz="1200" dirty="0" smtClean="0"/>
              <a:t>1G</a:t>
            </a:r>
            <a:r>
              <a:rPr lang="zh-TW" altLang="en-US" sz="1200" dirty="0"/>
              <a:t> </a:t>
            </a:r>
            <a:r>
              <a:rPr lang="en-US" altLang="zh-TW" sz="1200" dirty="0" smtClean="0"/>
              <a:t>Ethernet</a:t>
            </a:r>
            <a:endParaRPr lang="zh-TW" altLang="en-US" sz="1200" dirty="0"/>
          </a:p>
        </p:txBody>
      </p:sp>
      <p:sp>
        <p:nvSpPr>
          <p:cNvPr id="22" name="文字方塊 21"/>
          <p:cNvSpPr txBox="1"/>
          <p:nvPr/>
        </p:nvSpPr>
        <p:spPr>
          <a:xfrm>
            <a:off x="6819866" y="5321750"/>
            <a:ext cx="1687257" cy="461665"/>
          </a:xfrm>
          <a:prstGeom prst="rect">
            <a:avLst/>
          </a:prstGeom>
          <a:noFill/>
        </p:spPr>
        <p:txBody>
          <a:bodyPr wrap="none" rtlCol="0">
            <a:spAutoFit/>
          </a:bodyPr>
          <a:lstStyle/>
          <a:p>
            <a:r>
              <a:rPr lang="en-US" altLang="zh-TW" sz="1200" dirty="0" smtClean="0"/>
              <a:t>Audio Line</a:t>
            </a:r>
            <a:r>
              <a:rPr lang="zh-TW" altLang="en-US" sz="1200" dirty="0"/>
              <a:t> </a:t>
            </a:r>
            <a:r>
              <a:rPr lang="en-US" altLang="zh-TW" sz="1200" dirty="0" smtClean="0"/>
              <a:t>input/output</a:t>
            </a:r>
          </a:p>
          <a:p>
            <a:r>
              <a:rPr lang="en-US" altLang="zh-TW" sz="1200" dirty="0" smtClean="0"/>
              <a:t>Mic. input</a:t>
            </a:r>
            <a:endParaRPr lang="zh-TW" altLang="en-US" sz="1200" dirty="0"/>
          </a:p>
        </p:txBody>
      </p:sp>
      <p:sp>
        <p:nvSpPr>
          <p:cNvPr id="23" name="文字方塊 22"/>
          <p:cNvSpPr txBox="1"/>
          <p:nvPr/>
        </p:nvSpPr>
        <p:spPr>
          <a:xfrm>
            <a:off x="919305" y="5146750"/>
            <a:ext cx="1856727" cy="276999"/>
          </a:xfrm>
          <a:prstGeom prst="rect">
            <a:avLst/>
          </a:prstGeom>
          <a:noFill/>
        </p:spPr>
        <p:txBody>
          <a:bodyPr wrap="none" rtlCol="0">
            <a:spAutoFit/>
          </a:bodyPr>
          <a:lstStyle/>
          <a:p>
            <a:r>
              <a:rPr lang="en-US" altLang="zh-TW" sz="1200" i="1" dirty="0" smtClean="0"/>
              <a:t>(backup, mouse, keyboard)</a:t>
            </a:r>
          </a:p>
        </p:txBody>
      </p:sp>
      <p:graphicFrame>
        <p:nvGraphicFramePr>
          <p:cNvPr id="26" name="表格 25"/>
          <p:cNvGraphicFramePr>
            <a:graphicFrameLocks noGrp="1"/>
          </p:cNvGraphicFramePr>
          <p:nvPr>
            <p:extLst>
              <p:ext uri="{D42A27DB-BD31-4B8C-83A1-F6EECF244321}">
                <p14:modId xmlns:p14="http://schemas.microsoft.com/office/powerpoint/2010/main" val="1314533777"/>
              </p:ext>
            </p:extLst>
          </p:nvPr>
        </p:nvGraphicFramePr>
        <p:xfrm>
          <a:off x="827584" y="1700808"/>
          <a:ext cx="4394332" cy="1524000"/>
        </p:xfrm>
        <a:graphic>
          <a:graphicData uri="http://schemas.openxmlformats.org/drawingml/2006/table">
            <a:tbl>
              <a:tblPr firstRow="1" bandRow="1">
                <a:tableStyleId>{5C22544A-7EE6-4342-B048-85BDC9FD1C3A}</a:tableStyleId>
              </a:tblPr>
              <a:tblGrid>
                <a:gridCol w="1098583"/>
                <a:gridCol w="1098583"/>
                <a:gridCol w="1098583"/>
                <a:gridCol w="1098583"/>
              </a:tblGrid>
              <a:tr h="183918">
                <a:tc>
                  <a:txBody>
                    <a:bodyPr/>
                    <a:lstStyle/>
                    <a:p>
                      <a:pPr algn="ctr"/>
                      <a:r>
                        <a:rPr lang="en-US" altLang="zh-TW" sz="1400" dirty="0" smtClean="0"/>
                        <a:t>Model</a:t>
                      </a:r>
                      <a:endParaRPr lang="zh-TW" altLang="en-US" sz="1400" dirty="0"/>
                    </a:p>
                  </a:txBody>
                  <a:tcPr/>
                </a:tc>
                <a:tc>
                  <a:txBody>
                    <a:bodyPr/>
                    <a:lstStyle/>
                    <a:p>
                      <a:pPr algn="ctr"/>
                      <a:r>
                        <a:rPr lang="en-US" altLang="zh-TW" sz="1400" dirty="0" smtClean="0"/>
                        <a:t>channel</a:t>
                      </a:r>
                      <a:endParaRPr lang="zh-TW" altLang="en-US" sz="1400" dirty="0"/>
                    </a:p>
                  </a:txBody>
                  <a:tcPr/>
                </a:tc>
                <a:tc>
                  <a:txBody>
                    <a:bodyPr/>
                    <a:lstStyle/>
                    <a:p>
                      <a:pPr algn="ctr"/>
                      <a:r>
                        <a:rPr lang="en-US" altLang="zh-TW" sz="1400" dirty="0" smtClean="0"/>
                        <a:t>HDD(4TB)</a:t>
                      </a:r>
                      <a:endParaRPr lang="zh-TW" altLang="en-US" sz="1400" dirty="0"/>
                    </a:p>
                  </a:txBody>
                  <a:tcPr/>
                </a:tc>
                <a:tc>
                  <a:txBody>
                    <a:bodyPr/>
                    <a:lstStyle/>
                    <a:p>
                      <a:pPr algn="ctr"/>
                      <a:r>
                        <a:rPr lang="en-US" altLang="zh-TW" sz="1400" dirty="0" smtClean="0"/>
                        <a:t>RAID</a:t>
                      </a:r>
                      <a:endParaRPr lang="zh-TW" altLang="en-US" sz="1400" dirty="0"/>
                    </a:p>
                  </a:txBody>
                  <a:tcPr/>
                </a:tc>
              </a:tr>
              <a:tr h="183918">
                <a:tc>
                  <a:txBody>
                    <a:bodyPr/>
                    <a:lstStyle/>
                    <a:p>
                      <a:pPr algn="ctr"/>
                      <a:r>
                        <a:rPr lang="en-US" altLang="zh-TW" sz="1400" dirty="0" smtClean="0"/>
                        <a:t>SVR-808</a:t>
                      </a:r>
                      <a:endParaRPr lang="zh-TW" altLang="en-US" sz="1400" dirty="0"/>
                    </a:p>
                  </a:txBody>
                  <a:tcPr/>
                </a:tc>
                <a:tc>
                  <a:txBody>
                    <a:bodyPr/>
                    <a:lstStyle/>
                    <a:p>
                      <a:pPr algn="ctr"/>
                      <a:r>
                        <a:rPr lang="en-US" altLang="zh-TW" sz="1400" dirty="0" smtClean="0"/>
                        <a:t>8</a:t>
                      </a:r>
                      <a:endParaRPr lang="zh-TW" altLang="en-US" sz="1400" dirty="0"/>
                    </a:p>
                  </a:txBody>
                  <a:tcPr/>
                </a:tc>
                <a:tc>
                  <a:txBody>
                    <a:bodyPr/>
                    <a:lstStyle/>
                    <a:p>
                      <a:pPr algn="ctr"/>
                      <a:r>
                        <a:rPr lang="en-US" altLang="zh-TW" sz="1400" dirty="0" smtClean="0"/>
                        <a:t>2</a:t>
                      </a:r>
                      <a:endParaRPr lang="zh-TW" altLang="en-US" sz="1400" dirty="0"/>
                    </a:p>
                  </a:txBody>
                  <a:tcPr/>
                </a:tc>
                <a:tc>
                  <a:txBody>
                    <a:bodyPr/>
                    <a:lstStyle/>
                    <a:p>
                      <a:pPr algn="ctr"/>
                      <a:r>
                        <a:rPr lang="en-US" altLang="zh-TW" sz="1400" dirty="0" smtClean="0"/>
                        <a:t>X</a:t>
                      </a:r>
                      <a:endParaRPr lang="zh-TW" altLang="en-US" sz="1400" dirty="0"/>
                    </a:p>
                  </a:txBody>
                  <a:tcPr/>
                </a:tc>
              </a:tr>
              <a:tr h="183918">
                <a:tc>
                  <a:txBody>
                    <a:bodyPr/>
                    <a:lstStyle/>
                    <a:p>
                      <a:pPr algn="ctr"/>
                      <a:r>
                        <a:rPr lang="en-US" altLang="zh-TW" sz="1400" dirty="0" smtClean="0"/>
                        <a:t>SVR-816</a:t>
                      </a:r>
                      <a:endParaRPr lang="zh-TW" altLang="en-US" sz="1400" dirty="0"/>
                    </a:p>
                  </a:txBody>
                  <a:tcPr/>
                </a:tc>
                <a:tc>
                  <a:txBody>
                    <a:bodyPr/>
                    <a:lstStyle/>
                    <a:p>
                      <a:pPr algn="ctr"/>
                      <a:r>
                        <a:rPr lang="en-US" altLang="zh-TW" sz="1400" dirty="0" smtClean="0"/>
                        <a:t>16</a:t>
                      </a:r>
                      <a:endParaRPr lang="zh-TW" altLang="en-US" sz="1400" dirty="0"/>
                    </a:p>
                  </a:txBody>
                  <a:tcPr/>
                </a:tc>
                <a:tc>
                  <a:txBody>
                    <a:bodyPr/>
                    <a:lstStyle/>
                    <a:p>
                      <a:pPr algn="ctr"/>
                      <a:r>
                        <a:rPr lang="en-US" altLang="zh-TW" sz="1400" dirty="0" smtClean="0"/>
                        <a:t>2</a:t>
                      </a:r>
                      <a:endParaRPr lang="zh-TW" altLang="en-US" sz="1400" dirty="0"/>
                    </a:p>
                  </a:txBody>
                  <a:tcPr/>
                </a:tc>
                <a:tc>
                  <a:txBody>
                    <a:bodyPr/>
                    <a:lstStyle/>
                    <a:p>
                      <a:pPr algn="ctr"/>
                      <a:r>
                        <a:rPr lang="en-US" altLang="zh-TW" sz="1400" dirty="0" smtClean="0"/>
                        <a:t>X</a:t>
                      </a:r>
                      <a:endParaRPr lang="zh-TW" altLang="en-US" sz="1400" dirty="0"/>
                    </a:p>
                  </a:txBody>
                  <a:tcPr/>
                </a:tc>
              </a:tr>
              <a:tr h="183918">
                <a:tc>
                  <a:txBody>
                    <a:bodyPr/>
                    <a:lstStyle/>
                    <a:p>
                      <a:pPr algn="ctr"/>
                      <a:r>
                        <a:rPr lang="en-US" altLang="zh-TW" sz="1400" dirty="0" smtClean="0"/>
                        <a:t>SVR-816+</a:t>
                      </a:r>
                      <a:endParaRPr lang="zh-TW" altLang="en-US" sz="1400" dirty="0"/>
                    </a:p>
                  </a:txBody>
                  <a:tcPr/>
                </a:tc>
                <a:tc>
                  <a:txBody>
                    <a:bodyPr/>
                    <a:lstStyle/>
                    <a:p>
                      <a:pPr algn="ctr"/>
                      <a:r>
                        <a:rPr lang="en-US" altLang="zh-TW" sz="1400" dirty="0" smtClean="0"/>
                        <a:t>16</a:t>
                      </a:r>
                      <a:endParaRPr lang="zh-TW" altLang="en-US" sz="1400" dirty="0"/>
                    </a:p>
                  </a:txBody>
                  <a:tcPr/>
                </a:tc>
                <a:tc>
                  <a:txBody>
                    <a:bodyPr/>
                    <a:lstStyle/>
                    <a:p>
                      <a:pPr algn="ctr"/>
                      <a:r>
                        <a:rPr lang="en-US" altLang="zh-TW" sz="1400" dirty="0" smtClean="0"/>
                        <a:t>2</a:t>
                      </a:r>
                      <a:endParaRPr lang="zh-TW" altLang="en-US" sz="1400" dirty="0"/>
                    </a:p>
                  </a:txBody>
                  <a:tcPr/>
                </a:tc>
                <a:tc>
                  <a:txBody>
                    <a:bodyPr/>
                    <a:lstStyle/>
                    <a:p>
                      <a:pPr algn="ctr"/>
                      <a:r>
                        <a:rPr lang="en-US" altLang="zh-TW" sz="1400" dirty="0" smtClean="0"/>
                        <a:t>RAID0/1</a:t>
                      </a:r>
                      <a:endParaRPr lang="zh-TW" altLang="en-US" sz="1400" dirty="0"/>
                    </a:p>
                  </a:txBody>
                  <a:tcPr/>
                </a:tc>
              </a:tr>
              <a:tr h="183918">
                <a:tc>
                  <a:txBody>
                    <a:bodyPr/>
                    <a:lstStyle/>
                    <a:p>
                      <a:pPr algn="ctr"/>
                      <a:r>
                        <a:rPr lang="en-US" altLang="zh-TW" sz="1400" dirty="0" smtClean="0"/>
                        <a:t>SVR-816U</a:t>
                      </a:r>
                      <a:endParaRPr lang="zh-TW" altLang="en-US" sz="1400" dirty="0"/>
                    </a:p>
                  </a:txBody>
                  <a:tcPr/>
                </a:tc>
                <a:tc>
                  <a:txBody>
                    <a:bodyPr/>
                    <a:lstStyle/>
                    <a:p>
                      <a:pPr algn="ctr"/>
                      <a:r>
                        <a:rPr lang="en-US" altLang="zh-TW" sz="1400" dirty="0" smtClean="0"/>
                        <a:t>16</a:t>
                      </a:r>
                      <a:endParaRPr lang="zh-TW" altLang="en-US" sz="1400" dirty="0"/>
                    </a:p>
                  </a:txBody>
                  <a:tcPr/>
                </a:tc>
                <a:tc>
                  <a:txBody>
                    <a:bodyPr/>
                    <a:lstStyle/>
                    <a:p>
                      <a:pPr algn="ctr"/>
                      <a:r>
                        <a:rPr lang="en-US" altLang="zh-TW" sz="1400" dirty="0" smtClean="0"/>
                        <a:t>4+eSATA</a:t>
                      </a:r>
                      <a:endParaRPr lang="zh-TW" altLang="en-US" sz="1400" dirty="0"/>
                    </a:p>
                  </a:txBody>
                  <a:tcPr/>
                </a:tc>
                <a:tc>
                  <a:txBody>
                    <a:bodyPr/>
                    <a:lstStyle/>
                    <a:p>
                      <a:pPr algn="ctr"/>
                      <a:r>
                        <a:rPr lang="en-US" altLang="zh-TW" sz="1400" dirty="0" smtClean="0"/>
                        <a:t>RAID0/1/5</a:t>
                      </a:r>
                      <a:endParaRPr lang="zh-TW" altLang="en-US" sz="1400" dirty="0"/>
                    </a:p>
                  </a:txBody>
                  <a:tcPr/>
                </a:tc>
              </a:tr>
            </a:tbl>
          </a:graphicData>
        </a:graphic>
      </p:graphicFrame>
      <p:sp>
        <p:nvSpPr>
          <p:cNvPr id="27" name="向下箭號圖說文字 26"/>
          <p:cNvSpPr/>
          <p:nvPr/>
        </p:nvSpPr>
        <p:spPr>
          <a:xfrm>
            <a:off x="5508104" y="1484784"/>
            <a:ext cx="3312368" cy="204416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zh-TW" b="1" dirty="0"/>
              <a:t>TI </a:t>
            </a:r>
            <a:r>
              <a:rPr lang="en-US" altLang="zh-TW" b="1" dirty="0" smtClean="0"/>
              <a:t>DM8168</a:t>
            </a:r>
          </a:p>
          <a:p>
            <a:pPr lvl="1"/>
            <a:r>
              <a:rPr lang="en-US" altLang="zh-TW" sz="1200" b="1" dirty="0" smtClean="0"/>
              <a:t>ARM</a:t>
            </a:r>
            <a:r>
              <a:rPr lang="en-US" altLang="zh-TW" sz="1200" b="1" dirty="0"/>
              <a:t>® Cortex™-A8 Core </a:t>
            </a:r>
            <a:endParaRPr lang="en-US" altLang="zh-TW" sz="1200" b="1" dirty="0" smtClean="0"/>
          </a:p>
          <a:p>
            <a:pPr lvl="1"/>
            <a:r>
              <a:rPr lang="en-US" altLang="zh-TW" sz="1200" b="1" dirty="0" smtClean="0"/>
              <a:t>TMS320C674x </a:t>
            </a:r>
            <a:r>
              <a:rPr lang="en-US" altLang="zh-TW" sz="1200" b="1" dirty="0"/>
              <a:t>Floating-Point VLIW DSP </a:t>
            </a:r>
            <a:endParaRPr lang="en-US" altLang="zh-TW" sz="1200" b="1" dirty="0" smtClean="0"/>
          </a:p>
          <a:p>
            <a:pPr lvl="1"/>
            <a:r>
              <a:rPr lang="en-US" altLang="zh-TW" sz="1200" b="1" dirty="0"/>
              <a:t>3</a:t>
            </a:r>
            <a:r>
              <a:rPr lang="en-US" altLang="zh-TW" sz="1200" b="1" dirty="0" smtClean="0"/>
              <a:t> </a:t>
            </a:r>
            <a:r>
              <a:rPr lang="en-US" altLang="zh-TW" sz="1200" b="1" dirty="0"/>
              <a:t>Programmable High-Definition Video Image Co-processing Engines</a:t>
            </a:r>
          </a:p>
          <a:p>
            <a:pPr lvl="1"/>
            <a:endParaRPr lang="en-US" altLang="zh-TW" sz="800" dirty="0"/>
          </a:p>
          <a:p>
            <a:pPr algn="ctr"/>
            <a:endParaRPr lang="zh-TW" altLang="en-US" sz="800" dirty="0"/>
          </a:p>
        </p:txBody>
      </p:sp>
      <p:sp>
        <p:nvSpPr>
          <p:cNvPr id="28" name="文字方塊 27"/>
          <p:cNvSpPr txBox="1"/>
          <p:nvPr/>
        </p:nvSpPr>
        <p:spPr>
          <a:xfrm>
            <a:off x="7524328" y="3115617"/>
            <a:ext cx="1010020" cy="276999"/>
          </a:xfrm>
          <a:prstGeom prst="rect">
            <a:avLst/>
          </a:prstGeom>
          <a:solidFill>
            <a:schemeClr val="bg1">
              <a:lumMod val="75000"/>
            </a:schemeClr>
          </a:solidFill>
        </p:spPr>
        <p:txBody>
          <a:bodyPr wrap="none" rtlCol="0">
            <a:spAutoFit/>
          </a:bodyPr>
          <a:lstStyle/>
          <a:p>
            <a:r>
              <a:rPr lang="en-US" altLang="zh-TW" sz="1200" b="1" dirty="0" smtClean="0">
                <a:solidFill>
                  <a:srgbClr val="FF0000"/>
                </a:solidFill>
              </a:rPr>
              <a:t>FW Upgrade </a:t>
            </a:r>
            <a:endParaRPr lang="zh-TW" altLang="en-US" sz="1200" b="1" dirty="0">
              <a:solidFill>
                <a:srgbClr val="FF0000"/>
              </a:solidFill>
            </a:endParaRPr>
          </a:p>
        </p:txBody>
      </p:sp>
      <p:pic>
        <p:nvPicPr>
          <p:cNvPr id="24" name="Picture 54" descr="logitech_mx_400_performance_laser_mou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5395027"/>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7" descr="SJT0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8274" y="5360439"/>
            <a:ext cx="49053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1" descr="209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4952" y="5289961"/>
            <a:ext cx="5603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datasheet\product image\DSC01486.jpg"/>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921432" y="5205645"/>
            <a:ext cx="308806" cy="74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20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mn-lt"/>
                <a:ea typeface="標楷體" pitchFamily="65" charset="-120"/>
              </a:rPr>
              <a:t>SVR-800 Throughput rate</a:t>
            </a:r>
            <a:endParaRPr lang="zh-TW" altLang="en-US" dirty="0">
              <a:latin typeface="+mn-lt"/>
            </a:endParaRPr>
          </a:p>
        </p:txBody>
      </p:sp>
      <p:sp>
        <p:nvSpPr>
          <p:cNvPr id="3" name="內容版面配置區 2"/>
          <p:cNvSpPr>
            <a:spLocks noGrp="1"/>
          </p:cNvSpPr>
          <p:nvPr>
            <p:ph sz="quarter" idx="13"/>
          </p:nvPr>
        </p:nvSpPr>
        <p:spPr/>
        <p:txBody>
          <a:bodyPr/>
          <a:lstStyle/>
          <a:p>
            <a:r>
              <a:rPr lang="en-US" altLang="zh-TW" dirty="0" smtClean="0">
                <a:ea typeface="標楷體" pitchFamily="65" charset="-120"/>
              </a:rPr>
              <a:t>Recording mode:80Mbps</a:t>
            </a:r>
          </a:p>
          <a:p>
            <a:r>
              <a:rPr lang="en-US" altLang="zh-TW" dirty="0" smtClean="0">
                <a:ea typeface="標楷體" pitchFamily="65" charset="-120"/>
              </a:rPr>
              <a:t>Recording and local display are operated simultaneously:</a:t>
            </a:r>
          </a:p>
          <a:p>
            <a:pPr lvl="1"/>
            <a:r>
              <a:rPr lang="en-US" altLang="zh-TW" dirty="0" smtClean="0">
                <a:ea typeface="標楷體" pitchFamily="65" charset="-120"/>
              </a:rPr>
              <a:t>SVR-808</a:t>
            </a:r>
            <a:r>
              <a:rPr lang="zh-TW" altLang="en-US" dirty="0">
                <a:ea typeface="標楷體" pitchFamily="65" charset="-120"/>
              </a:rPr>
              <a:t> </a:t>
            </a:r>
            <a:r>
              <a:rPr lang="en-US" altLang="zh-TW" dirty="0" smtClean="0">
                <a:ea typeface="標楷體" pitchFamily="65" charset="-120"/>
              </a:rPr>
              <a:t>recording performance:</a:t>
            </a:r>
          </a:p>
          <a:p>
            <a:pPr lvl="2"/>
            <a:r>
              <a:rPr lang="en-US" altLang="zh-TW" dirty="0" smtClean="0">
                <a:ea typeface="標楷體" pitchFamily="65" charset="-120"/>
              </a:rPr>
              <a:t>240fps </a:t>
            </a:r>
            <a:r>
              <a:rPr lang="en-US" altLang="zh-TW" dirty="0">
                <a:ea typeface="標楷體" pitchFamily="65" charset="-120"/>
              </a:rPr>
              <a:t>@ 1080p, 4Mbps/CH, total 8CH</a:t>
            </a:r>
          </a:p>
          <a:p>
            <a:pPr lvl="2"/>
            <a:r>
              <a:rPr lang="en-US" altLang="zh-TW" dirty="0">
                <a:ea typeface="標楷體" pitchFamily="65" charset="-120"/>
              </a:rPr>
              <a:t>120fps @ 3MP, 6Mbps/CH, total </a:t>
            </a:r>
            <a:r>
              <a:rPr lang="en-US" altLang="zh-TW" dirty="0" smtClean="0">
                <a:ea typeface="標楷體" pitchFamily="65" charset="-120"/>
              </a:rPr>
              <a:t>8CH</a:t>
            </a:r>
          </a:p>
          <a:p>
            <a:pPr lvl="1"/>
            <a:r>
              <a:rPr lang="en-US" altLang="zh-TW" dirty="0" smtClean="0">
                <a:ea typeface="標楷體" pitchFamily="65" charset="-120"/>
              </a:rPr>
              <a:t>SVR-816</a:t>
            </a:r>
            <a:r>
              <a:rPr lang="zh-TW" altLang="en-US" dirty="0">
                <a:ea typeface="標楷體" pitchFamily="65" charset="-120"/>
              </a:rPr>
              <a:t> </a:t>
            </a:r>
            <a:r>
              <a:rPr lang="en-US" altLang="zh-TW" dirty="0" smtClean="0">
                <a:ea typeface="標楷體" pitchFamily="65" charset="-120"/>
              </a:rPr>
              <a:t>recording performance</a:t>
            </a:r>
          </a:p>
          <a:p>
            <a:pPr lvl="2"/>
            <a:r>
              <a:rPr lang="en-US" altLang="zh-TW" dirty="0" smtClean="0">
                <a:ea typeface="標楷體" pitchFamily="65" charset="-120"/>
              </a:rPr>
              <a:t>480fps@1080p</a:t>
            </a:r>
            <a:r>
              <a:rPr lang="en-US" altLang="zh-TW" dirty="0">
                <a:ea typeface="標楷體" pitchFamily="65" charset="-120"/>
              </a:rPr>
              <a:t>, 3Mbps/CH, total 16CH</a:t>
            </a:r>
            <a:endParaRPr lang="zh-TW" altLang="en-US" dirty="0">
              <a:ea typeface="標楷體" pitchFamily="65" charset="-120"/>
            </a:endParaRPr>
          </a:p>
        </p:txBody>
      </p:sp>
    </p:spTree>
    <p:extLst>
      <p:ext uri="{BB962C8B-B14F-4D97-AF65-F5344CB8AC3E}">
        <p14:creationId xmlns:p14="http://schemas.microsoft.com/office/powerpoint/2010/main" val="42846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smtClean="0">
                <a:effectLst>
                  <a:outerShdw blurRad="38100" dist="38100" dir="2700000" algn="tl">
                    <a:srgbClr val="000000">
                      <a:alpha val="43137"/>
                    </a:srgbClr>
                  </a:outerShdw>
                </a:effectLst>
                <a:latin typeface="+mn-lt"/>
                <a:ea typeface="標楷體" pitchFamily="65" charset="-120"/>
              </a:rPr>
              <a:t>SVR-800</a:t>
            </a:r>
            <a:r>
              <a:rPr lang="zh-TW" altLang="en-US" b="1" dirty="0">
                <a:effectLst>
                  <a:outerShdw blurRad="38100" dist="38100" dir="2700000" algn="tl">
                    <a:srgbClr val="000000">
                      <a:alpha val="43137"/>
                    </a:srgbClr>
                  </a:outerShdw>
                </a:effectLst>
                <a:latin typeface="+mn-lt"/>
                <a:ea typeface="標楷體" pitchFamily="65" charset="-120"/>
              </a:rPr>
              <a:t> </a:t>
            </a:r>
            <a:r>
              <a:rPr lang="en-US" altLang="zh-TW" b="1" dirty="0" smtClean="0">
                <a:effectLst>
                  <a:outerShdw blurRad="38100" dist="38100" dir="2700000" algn="tl">
                    <a:srgbClr val="000000">
                      <a:alpha val="43137"/>
                    </a:srgbClr>
                  </a:outerShdw>
                </a:effectLst>
                <a:latin typeface="+mn-lt"/>
                <a:ea typeface="標楷體" pitchFamily="65" charset="-120"/>
              </a:rPr>
              <a:t>Local Display performance</a:t>
            </a:r>
            <a:endParaRPr lang="zh-TW" altLang="en-US" dirty="0">
              <a:latin typeface="+mn-lt"/>
            </a:endParaRPr>
          </a:p>
        </p:txBody>
      </p:sp>
      <p:sp>
        <p:nvSpPr>
          <p:cNvPr id="3" name="內容版面配置區 2"/>
          <p:cNvSpPr>
            <a:spLocks noGrp="1"/>
          </p:cNvSpPr>
          <p:nvPr>
            <p:ph sz="quarter" idx="13"/>
          </p:nvPr>
        </p:nvSpPr>
        <p:spPr>
          <a:xfrm>
            <a:off x="611560" y="1340768"/>
            <a:ext cx="7992888" cy="4248472"/>
          </a:xfrm>
        </p:spPr>
        <p:txBody>
          <a:bodyPr>
            <a:normAutofit/>
          </a:bodyPr>
          <a:lstStyle/>
          <a:p>
            <a:r>
              <a:rPr lang="en-US" altLang="zh-TW" sz="2000" dirty="0" smtClean="0">
                <a:ea typeface="標楷體" pitchFamily="65" charset="-120"/>
              </a:rPr>
              <a:t>SVR-808</a:t>
            </a:r>
            <a:r>
              <a:rPr lang="zh-TW" altLang="en-US" sz="2000" dirty="0">
                <a:ea typeface="標楷體" pitchFamily="65" charset="-120"/>
              </a:rPr>
              <a:t> </a:t>
            </a:r>
            <a:r>
              <a:rPr lang="en-US" altLang="zh-TW" sz="2000" dirty="0" smtClean="0">
                <a:ea typeface="標楷體" pitchFamily="65" charset="-120"/>
              </a:rPr>
              <a:t>local display</a:t>
            </a:r>
          </a:p>
          <a:p>
            <a:pPr lvl="1"/>
            <a:r>
              <a:rPr lang="en-US" altLang="zh-TW" sz="2000" dirty="0" smtClean="0">
                <a:ea typeface="標楷體" pitchFamily="65" charset="-120"/>
              </a:rPr>
              <a:t>240fps@720p30,120fps@1080p30,80fps@3MP</a:t>
            </a:r>
            <a:endParaRPr lang="en-US" altLang="zh-TW" sz="2000" dirty="0">
              <a:ea typeface="標楷體" pitchFamily="65" charset="-120"/>
            </a:endParaRPr>
          </a:p>
          <a:p>
            <a:pPr lvl="1"/>
            <a:r>
              <a:rPr lang="en-US" altLang="zh-TW" sz="2000" dirty="0" smtClean="0">
                <a:ea typeface="標楷體" pitchFamily="65" charset="-120"/>
              </a:rPr>
              <a:t>Supports 5Mp,1080p60</a:t>
            </a:r>
            <a:endParaRPr lang="en-US" altLang="zh-TW" sz="2000" dirty="0">
              <a:ea typeface="標楷體" pitchFamily="65" charset="-120"/>
            </a:endParaRPr>
          </a:p>
          <a:p>
            <a:pPr lvl="1"/>
            <a:r>
              <a:rPr lang="en-US" altLang="zh-TW" sz="2000" dirty="0" smtClean="0">
                <a:ea typeface="標楷體" pitchFamily="65" charset="-120"/>
              </a:rPr>
              <a:t>Max. display capability: 5Mp X2</a:t>
            </a:r>
            <a:r>
              <a:rPr lang="zh-TW" altLang="en-US" sz="2000" dirty="0">
                <a:ea typeface="標楷體" pitchFamily="65" charset="-120"/>
              </a:rPr>
              <a:t> </a:t>
            </a:r>
            <a:r>
              <a:rPr lang="en-US" altLang="zh-TW" sz="2000" dirty="0" smtClean="0">
                <a:ea typeface="標楷體" pitchFamily="65" charset="-120"/>
              </a:rPr>
              <a:t>&amp; 3Mp x10</a:t>
            </a:r>
            <a:endParaRPr lang="en-US" altLang="zh-TW" sz="2000" dirty="0">
              <a:ea typeface="標楷體" pitchFamily="65" charset="-120"/>
            </a:endParaRPr>
          </a:p>
          <a:p>
            <a:r>
              <a:rPr lang="en-US" altLang="zh-TW" sz="2000" dirty="0" smtClean="0">
                <a:ea typeface="標楷體" pitchFamily="65" charset="-120"/>
              </a:rPr>
              <a:t>SVR-816</a:t>
            </a:r>
          </a:p>
          <a:p>
            <a:pPr lvl="1"/>
            <a:r>
              <a:rPr lang="en-US" altLang="zh-TW" sz="2000" dirty="0">
                <a:ea typeface="標楷體" pitchFamily="65" charset="-120"/>
              </a:rPr>
              <a:t>480fps@D1 </a:t>
            </a:r>
            <a:r>
              <a:rPr lang="en-US" altLang="zh-TW" sz="2000" dirty="0" smtClean="0">
                <a:ea typeface="標楷體" pitchFamily="65" charset="-120"/>
              </a:rPr>
              <a:t>30,360fps@720p30,150fps@1080p30</a:t>
            </a:r>
            <a:endParaRPr lang="en-US" altLang="zh-TW" sz="2000" dirty="0">
              <a:ea typeface="標楷體" pitchFamily="65" charset="-120"/>
            </a:endParaRPr>
          </a:p>
          <a:p>
            <a:pPr lvl="1"/>
            <a:r>
              <a:rPr lang="en-US" altLang="zh-TW" sz="2000" dirty="0">
                <a:ea typeface="標楷體" pitchFamily="65" charset="-120"/>
              </a:rPr>
              <a:t>Supports 5Mp,1080p60</a:t>
            </a:r>
          </a:p>
          <a:p>
            <a:pPr lvl="1"/>
            <a:r>
              <a:rPr lang="en-US" altLang="zh-TW" sz="2000" dirty="0">
                <a:ea typeface="標楷體" pitchFamily="65" charset="-120"/>
              </a:rPr>
              <a:t>Max. display capability: 5Mp </a:t>
            </a:r>
            <a:r>
              <a:rPr lang="en-US" altLang="zh-TW" sz="2000" dirty="0" smtClean="0">
                <a:ea typeface="標楷體" pitchFamily="65" charset="-120"/>
              </a:rPr>
              <a:t>X1</a:t>
            </a:r>
            <a:r>
              <a:rPr lang="zh-TW" altLang="en-US" sz="2000" dirty="0" smtClean="0">
                <a:ea typeface="標楷體" pitchFamily="65" charset="-120"/>
              </a:rPr>
              <a:t>及</a:t>
            </a:r>
            <a:r>
              <a:rPr lang="en-US" altLang="zh-TW" sz="2000" dirty="0" smtClean="0">
                <a:ea typeface="標楷體" pitchFamily="65" charset="-120"/>
              </a:rPr>
              <a:t>1080p x19</a:t>
            </a:r>
            <a:endParaRPr lang="en-US" altLang="zh-TW" sz="2000" dirty="0">
              <a:ea typeface="標楷體" pitchFamily="65" charset="-120"/>
            </a:endParaRPr>
          </a:p>
          <a:p>
            <a:r>
              <a:rPr lang="en-US" altLang="zh-TW" sz="2000" dirty="0" smtClean="0">
                <a:ea typeface="標楷體" pitchFamily="65" charset="-120"/>
              </a:rPr>
              <a:t>Dual monitor</a:t>
            </a:r>
          </a:p>
          <a:p>
            <a:r>
              <a:rPr lang="en-US" altLang="zh-TW" sz="2000" dirty="0" smtClean="0">
                <a:ea typeface="標楷體" pitchFamily="65" charset="-120"/>
              </a:rPr>
              <a:t>Display multi-channels with different video</a:t>
            </a:r>
          </a:p>
          <a:p>
            <a:pPr marL="0" indent="0">
              <a:buNone/>
            </a:pPr>
            <a:r>
              <a:rPr lang="en-US" altLang="zh-TW" sz="2000" dirty="0">
                <a:ea typeface="標楷體" pitchFamily="65" charset="-120"/>
              </a:rPr>
              <a:t> </a:t>
            </a:r>
            <a:r>
              <a:rPr lang="en-US" altLang="zh-TW" sz="2000" dirty="0" smtClean="0">
                <a:ea typeface="標楷體" pitchFamily="65" charset="-120"/>
              </a:rPr>
              <a:t>     format and resolution</a:t>
            </a:r>
            <a:endParaRPr lang="zh-TW" altLang="en-US" sz="2000" dirty="0">
              <a:ea typeface="標楷體" pitchFamily="65" charset="-120"/>
            </a:endParaRPr>
          </a:p>
        </p:txBody>
      </p:sp>
      <p:sp>
        <p:nvSpPr>
          <p:cNvPr id="4" name="矩形 3"/>
          <p:cNvSpPr/>
          <p:nvPr/>
        </p:nvSpPr>
        <p:spPr>
          <a:xfrm>
            <a:off x="6372200" y="3632448"/>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7007896" y="3632448"/>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t>5Mp</a:t>
            </a:r>
          </a:p>
          <a:p>
            <a:pPr algn="ctr"/>
            <a:r>
              <a:rPr lang="en-US" altLang="zh-TW" sz="800" dirty="0" smtClean="0"/>
              <a:t>H.264</a:t>
            </a:r>
            <a:endParaRPr lang="zh-TW" altLang="en-US" sz="800" dirty="0"/>
          </a:p>
        </p:txBody>
      </p:sp>
      <p:sp>
        <p:nvSpPr>
          <p:cNvPr id="6" name="矩形 5"/>
          <p:cNvSpPr/>
          <p:nvPr/>
        </p:nvSpPr>
        <p:spPr>
          <a:xfrm>
            <a:off x="7655968" y="3632448"/>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8304040" y="3632448"/>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72200" y="420851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t>VGA</a:t>
            </a:r>
          </a:p>
          <a:p>
            <a:pPr algn="ctr"/>
            <a:r>
              <a:rPr lang="en-US" altLang="zh-TW" sz="900" dirty="0" smtClean="0"/>
              <a:t>MJPEG</a:t>
            </a:r>
            <a:endParaRPr lang="zh-TW" altLang="en-US" sz="900" dirty="0"/>
          </a:p>
        </p:txBody>
      </p:sp>
      <p:sp>
        <p:nvSpPr>
          <p:cNvPr id="9" name="矩形 8"/>
          <p:cNvSpPr/>
          <p:nvPr/>
        </p:nvSpPr>
        <p:spPr>
          <a:xfrm>
            <a:off x="7007896" y="420851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655968" y="420851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t>720p</a:t>
            </a:r>
          </a:p>
          <a:p>
            <a:pPr algn="ctr"/>
            <a:r>
              <a:rPr lang="en-US" altLang="zh-TW" sz="900" dirty="0" smtClean="0"/>
              <a:t>H.264</a:t>
            </a:r>
            <a:endParaRPr lang="zh-TW" altLang="en-US" sz="900" dirty="0"/>
          </a:p>
        </p:txBody>
      </p:sp>
      <p:sp>
        <p:nvSpPr>
          <p:cNvPr id="11" name="矩形 10"/>
          <p:cNvSpPr/>
          <p:nvPr/>
        </p:nvSpPr>
        <p:spPr>
          <a:xfrm>
            <a:off x="8304040" y="420851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372200" y="4776946"/>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7007896" y="4776946"/>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t>1920X1080</a:t>
            </a:r>
          </a:p>
          <a:p>
            <a:pPr algn="ctr"/>
            <a:r>
              <a:rPr lang="en-US" altLang="zh-TW" sz="900" dirty="0" smtClean="0"/>
              <a:t>H.264</a:t>
            </a:r>
            <a:endParaRPr lang="zh-TW" altLang="en-US" sz="900" dirty="0"/>
          </a:p>
        </p:txBody>
      </p:sp>
      <p:sp>
        <p:nvSpPr>
          <p:cNvPr id="14" name="矩形 13"/>
          <p:cNvSpPr/>
          <p:nvPr/>
        </p:nvSpPr>
        <p:spPr>
          <a:xfrm>
            <a:off x="7655968" y="4776946"/>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8304040" y="4776946"/>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dirty="0" smtClean="0"/>
              <a:t>1280X1024</a:t>
            </a:r>
          </a:p>
          <a:p>
            <a:pPr algn="ctr"/>
            <a:r>
              <a:rPr lang="en-US" altLang="zh-TW" sz="900" dirty="0" smtClean="0"/>
              <a:t>MPEG4</a:t>
            </a:r>
            <a:endParaRPr lang="zh-TW" altLang="en-US" sz="900" dirty="0"/>
          </a:p>
        </p:txBody>
      </p:sp>
      <p:sp>
        <p:nvSpPr>
          <p:cNvPr id="16" name="矩形 15"/>
          <p:cNvSpPr/>
          <p:nvPr/>
        </p:nvSpPr>
        <p:spPr>
          <a:xfrm>
            <a:off x="6372200" y="534955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007896" y="534955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7655968" y="534955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8304040" y="534955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2822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latin typeface="+mn-lt"/>
                <a:ea typeface="標楷體" pitchFamily="65" charset="-120"/>
              </a:rPr>
              <a:t>SVR-800</a:t>
            </a:r>
            <a:r>
              <a:rPr lang="en-US" altLang="zh-TW" b="1" dirty="0">
                <a:effectLst>
                  <a:outerShdw blurRad="38100" dist="38100" dir="2700000" algn="tl">
                    <a:srgbClr val="000000">
                      <a:alpha val="43137"/>
                    </a:srgbClr>
                  </a:outerShdw>
                </a:effectLst>
                <a:latin typeface="+mn-lt"/>
                <a:ea typeface="標楷體" pitchFamily="65" charset="-120"/>
              </a:rPr>
              <a:t> </a:t>
            </a:r>
            <a:r>
              <a:rPr lang="en-US" altLang="zh-TW" b="1" dirty="0" smtClean="0">
                <a:effectLst>
                  <a:outerShdw blurRad="38100" dist="38100" dir="2700000" algn="tl">
                    <a:srgbClr val="000000">
                      <a:alpha val="43137"/>
                    </a:srgbClr>
                  </a:outerShdw>
                </a:effectLst>
                <a:latin typeface="+mn-lt"/>
                <a:ea typeface="標楷體" pitchFamily="65" charset="-120"/>
              </a:rPr>
              <a:t>remote access capability</a:t>
            </a:r>
            <a:endParaRPr lang="zh-TW" altLang="en-US" dirty="0">
              <a:latin typeface="+mn-lt"/>
            </a:endParaRPr>
          </a:p>
        </p:txBody>
      </p:sp>
      <p:sp>
        <p:nvSpPr>
          <p:cNvPr id="3" name="內容版面配置區 2"/>
          <p:cNvSpPr>
            <a:spLocks noGrp="1"/>
          </p:cNvSpPr>
          <p:nvPr>
            <p:ph sz="quarter" idx="13"/>
          </p:nvPr>
        </p:nvSpPr>
        <p:spPr/>
        <p:txBody>
          <a:bodyPr>
            <a:normAutofit fontScale="92500" lnSpcReduction="10000"/>
          </a:bodyPr>
          <a:lstStyle/>
          <a:p>
            <a:r>
              <a:rPr lang="en-US" altLang="zh-TW" dirty="0" smtClean="0">
                <a:ea typeface="標楷體" pitchFamily="65" charset="-120"/>
              </a:rPr>
              <a:t>Max. video session: 68</a:t>
            </a:r>
          </a:p>
          <a:p>
            <a:pPr lvl="1"/>
            <a:r>
              <a:rPr lang="en-US" altLang="zh-TW" dirty="0" smtClean="0">
                <a:ea typeface="標楷體" pitchFamily="65" charset="-120"/>
              </a:rPr>
              <a:t>Display + playback</a:t>
            </a:r>
          </a:p>
          <a:p>
            <a:pPr marL="342900" lvl="1" indent="-342900">
              <a:buFont typeface="Arial" pitchFamily="34" charset="0"/>
              <a:buChar char="•"/>
            </a:pPr>
            <a:r>
              <a:rPr lang="en-US" altLang="zh-TW" dirty="0" smtClean="0"/>
              <a:t>Flexible system </a:t>
            </a:r>
            <a:r>
              <a:rPr lang="en-US" altLang="zh-TW" dirty="0"/>
              <a:t>r</a:t>
            </a:r>
            <a:r>
              <a:rPr lang="en-US" altLang="zh-TW" dirty="0" smtClean="0"/>
              <a:t>esources usage</a:t>
            </a:r>
            <a:endParaRPr lang="en-US" altLang="zh-TW" dirty="0">
              <a:ea typeface="標楷體" pitchFamily="65" charset="-120"/>
            </a:endParaRPr>
          </a:p>
          <a:p>
            <a:pPr lvl="1"/>
            <a:r>
              <a:rPr lang="en-US" altLang="zh-TW" dirty="0" smtClean="0">
                <a:ea typeface="標楷體" pitchFamily="65" charset="-120"/>
              </a:rPr>
              <a:t>Sharing session between local and remote access</a:t>
            </a:r>
          </a:p>
          <a:p>
            <a:pPr lvl="2"/>
            <a:r>
              <a:rPr lang="en-US" altLang="zh-TW" dirty="0" smtClean="0">
                <a:ea typeface="標楷體" pitchFamily="65" charset="-120"/>
              </a:rPr>
              <a:t>For example: 16 session for local display,</a:t>
            </a:r>
            <a:r>
              <a:rPr lang="zh-TW" altLang="en-US" dirty="0" smtClean="0">
                <a:ea typeface="標楷體" pitchFamily="65" charset="-120"/>
              </a:rPr>
              <a:t> </a:t>
            </a:r>
            <a:r>
              <a:rPr lang="en-US" altLang="zh-TW" dirty="0" smtClean="0">
                <a:ea typeface="標楷體" pitchFamily="65" charset="-120"/>
              </a:rPr>
              <a:t>52 sessions for remote access</a:t>
            </a:r>
          </a:p>
          <a:p>
            <a:pPr lvl="1"/>
            <a:r>
              <a:rPr lang="en-US" altLang="zh-TW" dirty="0" smtClean="0">
                <a:ea typeface="標楷體" pitchFamily="65" charset="-120"/>
              </a:rPr>
              <a:t>Sharing session between remote live view and playback</a:t>
            </a:r>
          </a:p>
          <a:p>
            <a:pPr lvl="2"/>
            <a:r>
              <a:rPr lang="en-US" altLang="zh-TW" dirty="0">
                <a:ea typeface="標楷體" pitchFamily="65" charset="-120"/>
              </a:rPr>
              <a:t>For example</a:t>
            </a:r>
            <a:r>
              <a:rPr lang="en-US" altLang="zh-TW" dirty="0" smtClean="0">
                <a:ea typeface="標楷體" pitchFamily="65" charset="-120"/>
              </a:rPr>
              <a:t>: Without local display, each remote site access 2 live and 2 playback sessions. Max. 17 remote sites can connect NVR.</a:t>
            </a:r>
          </a:p>
        </p:txBody>
      </p:sp>
    </p:spTree>
    <p:extLst>
      <p:ext uri="{BB962C8B-B14F-4D97-AF65-F5344CB8AC3E}">
        <p14:creationId xmlns:p14="http://schemas.microsoft.com/office/powerpoint/2010/main" val="133183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2" descr="top_01_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814" y="5034433"/>
            <a:ext cx="1001792" cy="46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mn-lt"/>
                <a:ea typeface="標楷體" pitchFamily="65" charset="-120"/>
              </a:rPr>
              <a:t>SVR-800</a:t>
            </a:r>
            <a:r>
              <a:rPr lang="zh-TW" altLang="en-US" b="1" dirty="0">
                <a:effectLst>
                  <a:outerShdw blurRad="38100" dist="38100" dir="2700000" algn="tl">
                    <a:srgbClr val="000000">
                      <a:alpha val="43137"/>
                    </a:srgbClr>
                  </a:outerShdw>
                </a:effectLst>
                <a:latin typeface="+mn-lt"/>
                <a:ea typeface="標楷體" pitchFamily="65" charset="-120"/>
              </a:rPr>
              <a:t> </a:t>
            </a:r>
            <a:r>
              <a:rPr lang="en-US" altLang="zh-TW" b="1" dirty="0" smtClean="0">
                <a:effectLst>
                  <a:outerShdw blurRad="38100" dist="38100" dir="2700000" algn="tl">
                    <a:srgbClr val="000000">
                      <a:alpha val="43137"/>
                    </a:srgbClr>
                  </a:outerShdw>
                </a:effectLst>
                <a:latin typeface="+mn-lt"/>
                <a:ea typeface="標楷體" pitchFamily="65" charset="-120"/>
              </a:rPr>
              <a:t>Camera Compatibility</a:t>
            </a:r>
            <a:endParaRPr lang="zh-TW" altLang="en-US" dirty="0">
              <a:latin typeface="+mn-lt"/>
            </a:endParaRPr>
          </a:p>
        </p:txBody>
      </p:sp>
      <p:sp>
        <p:nvSpPr>
          <p:cNvPr id="3" name="內容版面配置區 2"/>
          <p:cNvSpPr>
            <a:spLocks noGrp="1"/>
          </p:cNvSpPr>
          <p:nvPr>
            <p:ph sz="quarter" idx="13"/>
          </p:nvPr>
        </p:nvSpPr>
        <p:spPr/>
        <p:txBody>
          <a:bodyPr>
            <a:normAutofit/>
          </a:bodyPr>
          <a:lstStyle/>
          <a:p>
            <a:r>
              <a:rPr lang="en-US" altLang="zh-TW" sz="2800" dirty="0" smtClean="0">
                <a:ea typeface="標楷體" pitchFamily="65" charset="-120"/>
              </a:rPr>
              <a:t>Support </a:t>
            </a:r>
            <a:r>
              <a:rPr lang="en-US" altLang="zh-TW" sz="2800" dirty="0" err="1" smtClean="0">
                <a:ea typeface="標楷體" pitchFamily="65" charset="-120"/>
              </a:rPr>
              <a:t>Onvif</a:t>
            </a:r>
            <a:r>
              <a:rPr lang="zh-TW" altLang="en-US" sz="2800" dirty="0">
                <a:ea typeface="標楷體" pitchFamily="65" charset="-120"/>
              </a:rPr>
              <a:t> </a:t>
            </a:r>
            <a:r>
              <a:rPr lang="en-US" altLang="zh-TW" sz="2800" dirty="0" smtClean="0">
                <a:ea typeface="標楷體" pitchFamily="65" charset="-120"/>
              </a:rPr>
              <a:t>&amp; 40</a:t>
            </a:r>
            <a:r>
              <a:rPr lang="zh-TW" altLang="en-US" sz="2800" dirty="0">
                <a:ea typeface="標楷體" pitchFamily="65" charset="-120"/>
              </a:rPr>
              <a:t> </a:t>
            </a:r>
            <a:r>
              <a:rPr lang="en-US" altLang="zh-TW" sz="2800" dirty="0" smtClean="0">
                <a:ea typeface="標楷體" pitchFamily="65" charset="-120"/>
              </a:rPr>
              <a:t>brands network camera manufacturers.</a:t>
            </a:r>
          </a:p>
          <a:p>
            <a:r>
              <a:rPr lang="en-US" altLang="zh-TW" sz="2800" dirty="0" smtClean="0">
                <a:ea typeface="標楷體" pitchFamily="65" charset="-120"/>
              </a:rPr>
              <a:t>Camera auto-search</a:t>
            </a:r>
          </a:p>
          <a:p>
            <a:r>
              <a:rPr lang="en-US" altLang="zh-TW" sz="2800" dirty="0" smtClean="0">
                <a:ea typeface="標楷體" pitchFamily="65" charset="-120"/>
              </a:rPr>
              <a:t>Configuration of camera video parameter</a:t>
            </a:r>
          </a:p>
          <a:p>
            <a:r>
              <a:rPr lang="en-US" altLang="zh-TW" sz="2800" dirty="0" smtClean="0">
                <a:ea typeface="標楷體" pitchFamily="65" charset="-120"/>
              </a:rPr>
              <a:t>Support multi-stream and two way audio</a:t>
            </a:r>
          </a:p>
          <a:p>
            <a:r>
              <a:rPr lang="en-US" altLang="zh-TW" sz="2800" dirty="0" smtClean="0">
                <a:ea typeface="標楷體" pitchFamily="65" charset="-120"/>
              </a:rPr>
              <a:t>Alarm notification of camera</a:t>
            </a:r>
            <a:endParaRPr lang="zh-TW" altLang="en-US" sz="2800" dirty="0">
              <a:ea typeface="標楷體" pitchFamily="65" charset="-120"/>
            </a:endParaRPr>
          </a:p>
        </p:txBody>
      </p:sp>
      <p:pic>
        <p:nvPicPr>
          <p:cNvPr id="4" name="Picture 73" descr="HIK Vision and Prama Technologies establish a joint venture in In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50" y="5121179"/>
            <a:ext cx="969650" cy="6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5" descr="l_1c383cd30b7c298ab50293adfecb7b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986" y="4766191"/>
            <a:ext cx="11525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6" descr="Black Sony Logo co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9990" y="4864894"/>
            <a:ext cx="1062202" cy="19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7" descr="logo_axis_adm_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7123" y="4634601"/>
            <a:ext cx="863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8" descr="www.zavio.co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6910" y="5361781"/>
            <a:ext cx="764141"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9" descr="ACTi">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82152" y="4989513"/>
            <a:ext cx="143986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0" descr="VIVOTEK Logo">
            <a:hlinkClick r:id="rId13" tooltip="Hom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22014" y="5056982"/>
            <a:ext cx="1223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61"/>
          <p:cNvGraphicFramePr>
            <a:graphicFrameLocks noChangeAspect="1"/>
          </p:cNvGraphicFramePr>
          <p:nvPr>
            <p:extLst>
              <p:ext uri="{D42A27DB-BD31-4B8C-83A1-F6EECF244321}">
                <p14:modId xmlns:p14="http://schemas.microsoft.com/office/powerpoint/2010/main" val="3016931662"/>
              </p:ext>
            </p:extLst>
          </p:nvPr>
        </p:nvGraphicFramePr>
        <p:xfrm>
          <a:off x="899394" y="4874022"/>
          <a:ext cx="576262" cy="230981"/>
        </p:xfrm>
        <a:graphic>
          <a:graphicData uri="http://schemas.openxmlformats.org/presentationml/2006/ole">
            <mc:AlternateContent xmlns:mc="http://schemas.openxmlformats.org/markup-compatibility/2006">
              <mc:Choice xmlns:v="urn:schemas-microsoft-com:vml" Requires="v">
                <p:oleObj spid="_x0000_s1075" name="PBrush" r:id="rId15" imgW="876190" imgH="352474" progId="">
                  <p:embed/>
                </p:oleObj>
              </mc:Choice>
              <mc:Fallback>
                <p:oleObj name="PBrush" r:id="rId15" imgW="876190" imgH="352474"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9394" y="4874022"/>
                        <a:ext cx="576262" cy="230981"/>
                      </a:xfrm>
                      <a:prstGeom prst="rect">
                        <a:avLst/>
                      </a:prstGeom>
                      <a:noFill/>
                      <a:ln>
                        <a:noFill/>
                      </a:ln>
                      <a:effectLst/>
                    </p:spPr>
                  </p:pic>
                </p:oleObj>
              </mc:Fallback>
            </mc:AlternateContent>
          </a:graphicData>
        </a:graphic>
      </p:graphicFrame>
      <p:graphicFrame>
        <p:nvGraphicFramePr>
          <p:cNvPr id="12" name="Object 62"/>
          <p:cNvGraphicFramePr>
            <a:graphicFrameLocks noChangeAspect="1"/>
          </p:cNvGraphicFramePr>
          <p:nvPr>
            <p:extLst>
              <p:ext uri="{D42A27DB-BD31-4B8C-83A1-F6EECF244321}">
                <p14:modId xmlns:p14="http://schemas.microsoft.com/office/powerpoint/2010/main" val="1965144794"/>
              </p:ext>
            </p:extLst>
          </p:nvPr>
        </p:nvGraphicFramePr>
        <p:xfrm>
          <a:off x="2686726" y="4822952"/>
          <a:ext cx="1008658" cy="277348"/>
        </p:xfrm>
        <a:graphic>
          <a:graphicData uri="http://schemas.openxmlformats.org/presentationml/2006/ole">
            <mc:AlternateContent xmlns:mc="http://schemas.openxmlformats.org/markup-compatibility/2006">
              <mc:Choice xmlns:v="urn:schemas-microsoft-com:vml" Requires="v">
                <p:oleObj spid="_x0000_s1076" name="PBrush" r:id="rId17" imgW="1590897" imgH="438095" progId="">
                  <p:embed/>
                </p:oleObj>
              </mc:Choice>
              <mc:Fallback>
                <p:oleObj name="PBrush" r:id="rId17" imgW="1590897" imgH="438095"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6726" y="4822952"/>
                        <a:ext cx="1008658" cy="277348"/>
                      </a:xfrm>
                      <a:prstGeom prst="rect">
                        <a:avLst/>
                      </a:prstGeom>
                      <a:noFill/>
                      <a:ln>
                        <a:noFill/>
                      </a:ln>
                      <a:effectLst/>
                    </p:spPr>
                  </p:pic>
                </p:oleObj>
              </mc:Fallback>
            </mc:AlternateContent>
          </a:graphicData>
        </a:graphic>
      </p:graphicFrame>
      <p:graphicFrame>
        <p:nvGraphicFramePr>
          <p:cNvPr id="13" name="Object 63"/>
          <p:cNvGraphicFramePr>
            <a:graphicFrameLocks noChangeAspect="1"/>
          </p:cNvGraphicFramePr>
          <p:nvPr>
            <p:extLst>
              <p:ext uri="{D42A27DB-BD31-4B8C-83A1-F6EECF244321}">
                <p14:modId xmlns:p14="http://schemas.microsoft.com/office/powerpoint/2010/main" val="2949864171"/>
              </p:ext>
            </p:extLst>
          </p:nvPr>
        </p:nvGraphicFramePr>
        <p:xfrm>
          <a:off x="1391703" y="5929313"/>
          <a:ext cx="1081087" cy="220663"/>
        </p:xfrm>
        <a:graphic>
          <a:graphicData uri="http://schemas.openxmlformats.org/presentationml/2006/ole">
            <mc:AlternateContent xmlns:mc="http://schemas.openxmlformats.org/markup-compatibility/2006">
              <mc:Choice xmlns:v="urn:schemas-microsoft-com:vml" Requires="v">
                <p:oleObj spid="_x0000_s1077" name="PBrush" r:id="rId19" imgW="1123810" imgH="228571" progId="">
                  <p:embed/>
                </p:oleObj>
              </mc:Choice>
              <mc:Fallback>
                <p:oleObj name="PBrush" r:id="rId19" imgW="1123810" imgH="228571"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91703" y="5929313"/>
                        <a:ext cx="1081087"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64"/>
          <p:cNvGraphicFramePr>
            <a:graphicFrameLocks noChangeAspect="1"/>
          </p:cNvGraphicFramePr>
          <p:nvPr>
            <p:extLst>
              <p:ext uri="{D42A27DB-BD31-4B8C-83A1-F6EECF244321}">
                <p14:modId xmlns:p14="http://schemas.microsoft.com/office/powerpoint/2010/main" val="3145598281"/>
              </p:ext>
            </p:extLst>
          </p:nvPr>
        </p:nvGraphicFramePr>
        <p:xfrm>
          <a:off x="5891311" y="4699794"/>
          <a:ext cx="792163" cy="330200"/>
        </p:xfrm>
        <a:graphic>
          <a:graphicData uri="http://schemas.openxmlformats.org/presentationml/2006/ole">
            <mc:AlternateContent xmlns:mc="http://schemas.openxmlformats.org/markup-compatibility/2006">
              <mc:Choice xmlns:v="urn:schemas-microsoft-com:vml" Requires="v">
                <p:oleObj spid="_x0000_s1078" name="PBrush" r:id="rId21" imgW="980952" imgH="409632" progId="">
                  <p:embed/>
                </p:oleObj>
              </mc:Choice>
              <mc:Fallback>
                <p:oleObj name="PBrush" r:id="rId21" imgW="980952" imgH="409632"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91311" y="4699794"/>
                        <a:ext cx="79216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Picture 65" descr="D-Link-LOGO-COLO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51663" y="4766191"/>
            <a:ext cx="912812" cy="18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6" descr="1206603643_mobotix-logo"/>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05184" y="5143699"/>
            <a:ext cx="601137" cy="4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Object 67"/>
          <p:cNvGraphicFramePr>
            <a:graphicFrameLocks noChangeAspect="1"/>
          </p:cNvGraphicFramePr>
          <p:nvPr>
            <p:extLst>
              <p:ext uri="{D42A27DB-BD31-4B8C-83A1-F6EECF244321}">
                <p14:modId xmlns:p14="http://schemas.microsoft.com/office/powerpoint/2010/main" val="3761895175"/>
              </p:ext>
            </p:extLst>
          </p:nvPr>
        </p:nvGraphicFramePr>
        <p:xfrm>
          <a:off x="2652192" y="5882329"/>
          <a:ext cx="939330" cy="193189"/>
        </p:xfrm>
        <a:graphic>
          <a:graphicData uri="http://schemas.openxmlformats.org/presentationml/2006/ole">
            <mc:AlternateContent xmlns:mc="http://schemas.openxmlformats.org/markup-compatibility/2006">
              <mc:Choice xmlns:v="urn:schemas-microsoft-com:vml" Requires="v">
                <p:oleObj spid="_x0000_s1079" name="PBrush" r:id="rId25" imgW="2362530" imgH="485586" progId="">
                  <p:embed/>
                </p:oleObj>
              </mc:Choice>
              <mc:Fallback>
                <p:oleObj name="PBrush" r:id="rId25" imgW="2362530" imgH="485586"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52192" y="5882329"/>
                        <a:ext cx="939330" cy="193189"/>
                      </a:xfrm>
                      <a:prstGeom prst="rect">
                        <a:avLst/>
                      </a:prstGeom>
                      <a:noFill/>
                      <a:ln>
                        <a:noFill/>
                      </a:ln>
                      <a:effectLst/>
                    </p:spPr>
                  </p:pic>
                </p:oleObj>
              </mc:Fallback>
            </mc:AlternateContent>
          </a:graphicData>
        </a:graphic>
      </p:graphicFrame>
      <p:graphicFrame>
        <p:nvGraphicFramePr>
          <p:cNvPr id="18" name="Object 68"/>
          <p:cNvGraphicFramePr>
            <a:graphicFrameLocks noChangeAspect="1"/>
          </p:cNvGraphicFramePr>
          <p:nvPr/>
        </p:nvGraphicFramePr>
        <p:xfrm>
          <a:off x="6084888" y="5734050"/>
          <a:ext cx="1381125" cy="322263"/>
        </p:xfrm>
        <a:graphic>
          <a:graphicData uri="http://schemas.openxmlformats.org/presentationml/2006/ole">
            <mc:AlternateContent xmlns:mc="http://schemas.openxmlformats.org/markup-compatibility/2006">
              <mc:Choice xmlns:v="urn:schemas-microsoft-com:vml" Requires="v">
                <p:oleObj spid="_x0000_s1080" name="PBrush" r:id="rId27" imgW="1752381" imgH="409632" progId="">
                  <p:embed/>
                </p:oleObj>
              </mc:Choice>
              <mc:Fallback>
                <p:oleObj name="PBrush" r:id="rId27" imgW="1752381" imgH="409632" progId="">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84888" y="5734050"/>
                        <a:ext cx="138112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9" name="Picture 69" descr="Abus%20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009917" y="5530729"/>
            <a:ext cx="946758" cy="36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0" descr="toshiba_logo"/>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290325" y="5610860"/>
            <a:ext cx="1239237" cy="27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Object 71"/>
          <p:cNvGraphicFramePr>
            <a:graphicFrameLocks noChangeAspect="1"/>
          </p:cNvGraphicFramePr>
          <p:nvPr>
            <p:extLst>
              <p:ext uri="{D42A27DB-BD31-4B8C-83A1-F6EECF244321}">
                <p14:modId xmlns:p14="http://schemas.microsoft.com/office/powerpoint/2010/main" val="174593018"/>
              </p:ext>
            </p:extLst>
          </p:nvPr>
        </p:nvGraphicFramePr>
        <p:xfrm>
          <a:off x="991317" y="5173563"/>
          <a:ext cx="302104" cy="373261"/>
        </p:xfrm>
        <a:graphic>
          <a:graphicData uri="http://schemas.openxmlformats.org/presentationml/2006/ole">
            <mc:AlternateContent xmlns:mc="http://schemas.openxmlformats.org/markup-compatibility/2006">
              <mc:Choice xmlns:v="urn:schemas-microsoft-com:vml" Requires="v">
                <p:oleObj spid="_x0000_s1081" name="PBrush" r:id="rId31" imgW="4439270" imgH="5485714" progId="">
                  <p:embed/>
                </p:oleObj>
              </mc:Choice>
              <mc:Fallback>
                <p:oleObj name="PBrush" r:id="rId31" imgW="4439270" imgH="5485714" progId="">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91317" y="5173563"/>
                        <a:ext cx="302104" cy="373261"/>
                      </a:xfrm>
                      <a:prstGeom prst="rect">
                        <a:avLst/>
                      </a:prstGeom>
                      <a:noFill/>
                      <a:ln>
                        <a:noFill/>
                      </a:ln>
                      <a:effectLst/>
                    </p:spPr>
                  </p:pic>
                </p:oleObj>
              </mc:Fallback>
            </mc:AlternateContent>
          </a:graphicData>
        </a:graphic>
      </p:graphicFrame>
      <p:pic>
        <p:nvPicPr>
          <p:cNvPr id="23" name="Picture 74" descr="20090918143015760_thumb"/>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01223" y="5707721"/>
            <a:ext cx="989782" cy="37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7" descr="arecontvision"/>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84168" y="5456279"/>
            <a:ext cx="18732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3" descr="logo"/>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683033" y="5769229"/>
            <a:ext cx="846575" cy="25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4" descr="http://t3.gstatic.com/images?q=tbn:ANd9GcRHb4Su9Y20st7708RAr754J9loWBkF-SOWDozKhohNp0YTRCI&amp;t=1&amp;usg=__fSPYl8sWIjEDxXZuSS0dMa_PQdI="/>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475656" y="5268869"/>
            <a:ext cx="849119" cy="2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08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4282" y="4244060"/>
            <a:ext cx="2009851" cy="1283818"/>
          </a:xfrm>
          <a:prstGeom prst="rect">
            <a:avLst/>
          </a:prstGeom>
        </p:spPr>
      </p:pic>
      <p:pic>
        <p:nvPicPr>
          <p:cNvPr id="28" name="Picture 52"/>
          <p:cNvPicPr>
            <a:picLocks noChangeAspect="1" noChangeArrowheads="1"/>
          </p:cNvPicPr>
          <p:nvPr/>
        </p:nvPicPr>
        <p:blipFill>
          <a:blip r:embed="rId3"/>
          <a:srcRect/>
          <a:stretch>
            <a:fillRect/>
          </a:stretch>
        </p:blipFill>
        <p:spPr bwMode="auto">
          <a:xfrm>
            <a:off x="3597626" y="4882532"/>
            <a:ext cx="1133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5" name="Picture 4" descr="HP Pro 3000 小型電腦 - 商用桌上型電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248" y="2300620"/>
            <a:ext cx="19272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mn-lt"/>
                <a:ea typeface="標楷體" pitchFamily="65" charset="-120"/>
              </a:rPr>
              <a:t>SVR-800 Future Expansion</a:t>
            </a:r>
            <a:endParaRPr lang="zh-TW" altLang="en-US" dirty="0">
              <a:latin typeface="+mn-lt"/>
            </a:endParaRP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166" y="4311351"/>
            <a:ext cx="2007871" cy="1338580"/>
          </a:xfrm>
          <a:prstGeom prst="rect">
            <a:avLst/>
          </a:prstGeom>
        </p:spPr>
      </p:pic>
      <p:pic>
        <p:nvPicPr>
          <p:cNvPr id="7" name="Picture 9" descr="SNCCH1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9313" y="5501517"/>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93731-300x2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0036" y="5563743"/>
            <a:ext cx="6842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27"/>
          <p:cNvSpPr>
            <a:spLocks noChangeShapeType="1"/>
          </p:cNvSpPr>
          <p:nvPr/>
        </p:nvSpPr>
        <p:spPr bwMode="auto">
          <a:xfrm flipV="1">
            <a:off x="3139824" y="4908219"/>
            <a:ext cx="6064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pic>
        <p:nvPicPr>
          <p:cNvPr id="26" name="Picture 52"/>
          <p:cNvPicPr>
            <a:picLocks noChangeAspect="1" noChangeArrowheads="1"/>
          </p:cNvPicPr>
          <p:nvPr/>
        </p:nvPicPr>
        <p:blipFill>
          <a:blip r:embed="rId3"/>
          <a:srcRect/>
          <a:stretch>
            <a:fillRect/>
          </a:stretch>
        </p:blipFill>
        <p:spPr bwMode="auto">
          <a:xfrm>
            <a:off x="3618263" y="4053857"/>
            <a:ext cx="1133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 name="Picture 51"/>
          <p:cNvPicPr>
            <a:picLocks noChangeAspect="1" noChangeArrowheads="1"/>
          </p:cNvPicPr>
          <p:nvPr/>
        </p:nvPicPr>
        <p:blipFill>
          <a:blip r:embed="rId8"/>
          <a:srcRect/>
          <a:stretch>
            <a:fillRect/>
          </a:stretch>
        </p:blipFill>
        <p:spPr bwMode="auto">
          <a:xfrm>
            <a:off x="3726213" y="4126882"/>
            <a:ext cx="9572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 name="Picture 51"/>
          <p:cNvPicPr>
            <a:picLocks noChangeAspect="1" noChangeArrowheads="1"/>
          </p:cNvPicPr>
          <p:nvPr/>
        </p:nvPicPr>
        <p:blipFill>
          <a:blip r:embed="rId8"/>
          <a:srcRect/>
          <a:stretch>
            <a:fillRect/>
          </a:stretch>
        </p:blipFill>
        <p:spPr bwMode="auto">
          <a:xfrm>
            <a:off x="3705576" y="4955557"/>
            <a:ext cx="957262"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 name="Picture 5" descr="HP L1710 17 吋 LCD 顯示器 - 商用顯示器"/>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258" y="1217296"/>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HP L1710 17 吋 LCD 顯示器 - 商用顯示器"/>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2958" y="1217296"/>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 descr="HP L1710 17 吋 LCD 顯示器 - 商用顯示器"/>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2546" y="1217296"/>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HP L1710 17 吋 LCD 顯示器 - 商用顯示器"/>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2683" y="1217296"/>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48"/>
          <p:cNvSpPr txBox="1">
            <a:spLocks noChangeArrowheads="1"/>
          </p:cNvSpPr>
          <p:nvPr/>
        </p:nvSpPr>
        <p:spPr bwMode="auto">
          <a:xfrm>
            <a:off x="5562585" y="2682593"/>
            <a:ext cx="1704313" cy="461665"/>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Central management</a:t>
            </a:r>
          </a:p>
          <a:p>
            <a:pPr eaLnBrk="1" hangingPunct="1">
              <a:defRPr/>
            </a:pPr>
            <a:r>
              <a:rPr lang="en-US" altLang="zh-TW" sz="1200" b="1" dirty="0" smtClean="0">
                <a:solidFill>
                  <a:schemeClr val="bg1"/>
                </a:solidFill>
                <a:latin typeface="Arial" charset="0"/>
              </a:rPr>
              <a:t>Pi-Vu central</a:t>
            </a:r>
          </a:p>
        </p:txBody>
      </p:sp>
      <p:sp>
        <p:nvSpPr>
          <p:cNvPr id="35" name="Line 51"/>
          <p:cNvSpPr>
            <a:spLocks noChangeShapeType="1"/>
          </p:cNvSpPr>
          <p:nvPr/>
        </p:nvSpPr>
        <p:spPr bwMode="auto">
          <a:xfrm>
            <a:off x="2450658" y="2657158"/>
            <a:ext cx="4392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sp>
        <p:nvSpPr>
          <p:cNvPr id="36" name="Line 52"/>
          <p:cNvSpPr>
            <a:spLocks noChangeShapeType="1"/>
          </p:cNvSpPr>
          <p:nvPr/>
        </p:nvSpPr>
        <p:spPr bwMode="auto">
          <a:xfrm>
            <a:off x="2450658" y="2487296"/>
            <a:ext cx="3175" cy="16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pic>
        <p:nvPicPr>
          <p:cNvPr id="37" name="Picture 57" descr="Playba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5833" y="1288733"/>
            <a:ext cx="1046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8" descr="EventMonitor-Playbac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7146" y="1288733"/>
            <a:ext cx="10461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9" descr="EMap-Mai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67008" y="1288733"/>
            <a:ext cx="10461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Line 61"/>
          <p:cNvSpPr>
            <a:spLocks noChangeShapeType="1"/>
          </p:cNvSpPr>
          <p:nvPr/>
        </p:nvSpPr>
        <p:spPr bwMode="auto">
          <a:xfrm>
            <a:off x="3961958" y="244125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sp>
        <p:nvSpPr>
          <p:cNvPr id="41" name="Line 62"/>
          <p:cNvSpPr>
            <a:spLocks noChangeShapeType="1"/>
          </p:cNvSpPr>
          <p:nvPr/>
        </p:nvSpPr>
        <p:spPr bwMode="auto">
          <a:xfrm>
            <a:off x="5403408" y="244125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sp>
        <p:nvSpPr>
          <p:cNvPr id="42" name="Line 63"/>
          <p:cNvSpPr>
            <a:spLocks noChangeShapeType="1"/>
          </p:cNvSpPr>
          <p:nvPr/>
        </p:nvSpPr>
        <p:spPr bwMode="auto">
          <a:xfrm>
            <a:off x="6843271" y="244125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sp>
        <p:nvSpPr>
          <p:cNvPr id="43" name="Line 64"/>
          <p:cNvSpPr>
            <a:spLocks noChangeShapeType="1"/>
          </p:cNvSpPr>
          <p:nvPr/>
        </p:nvSpPr>
        <p:spPr bwMode="auto">
          <a:xfrm>
            <a:off x="4611246" y="265715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pic>
        <p:nvPicPr>
          <p:cNvPr id="44" name="Picture 20" descr="VideoWall_Conso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5708" y="1304608"/>
            <a:ext cx="1025525"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9" descr="Smart-Wall-7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4208" y="3092527"/>
            <a:ext cx="256381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531" y="3463474"/>
            <a:ext cx="1119629" cy="6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8" descr="small_hp-mediasmart-server_"/>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286" y="2109798"/>
            <a:ext cx="774607" cy="116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48"/>
          <p:cNvSpPr txBox="1">
            <a:spLocks noChangeArrowheads="1"/>
          </p:cNvSpPr>
          <p:nvPr/>
        </p:nvSpPr>
        <p:spPr bwMode="auto">
          <a:xfrm>
            <a:off x="1619235" y="2669084"/>
            <a:ext cx="1662635" cy="461665"/>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Remote Backup</a:t>
            </a:r>
          </a:p>
          <a:p>
            <a:pPr eaLnBrk="1" hangingPunct="1">
              <a:defRPr/>
            </a:pPr>
            <a:r>
              <a:rPr lang="en-US" altLang="zh-TW" sz="1200" b="1" dirty="0" smtClean="0">
                <a:solidFill>
                  <a:schemeClr val="bg1"/>
                </a:solidFill>
                <a:latin typeface="Arial" charset="0"/>
              </a:rPr>
              <a:t>Pi-VU </a:t>
            </a:r>
            <a:r>
              <a:rPr lang="en-US" altLang="zh-TW" sz="1200" b="1" dirty="0" err="1" smtClean="0">
                <a:solidFill>
                  <a:schemeClr val="bg1"/>
                </a:solidFill>
                <a:latin typeface="Arial" charset="0"/>
              </a:rPr>
              <a:t>Smartbackup</a:t>
            </a:r>
            <a:endParaRPr lang="en-US" altLang="zh-TW" sz="1200" b="1" dirty="0" smtClean="0">
              <a:solidFill>
                <a:schemeClr val="bg1"/>
              </a:solidFill>
              <a:latin typeface="Arial" charset="0"/>
            </a:endParaRPr>
          </a:p>
        </p:txBody>
      </p:sp>
      <p:sp>
        <p:nvSpPr>
          <p:cNvPr id="50" name="Text Box 48"/>
          <p:cNvSpPr txBox="1">
            <a:spLocks noChangeArrowheads="1"/>
          </p:cNvSpPr>
          <p:nvPr/>
        </p:nvSpPr>
        <p:spPr bwMode="auto">
          <a:xfrm>
            <a:off x="547310" y="4195442"/>
            <a:ext cx="1320298" cy="461665"/>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Remote Access</a:t>
            </a:r>
          </a:p>
          <a:p>
            <a:pPr eaLnBrk="1" hangingPunct="1">
              <a:defRPr/>
            </a:pPr>
            <a:r>
              <a:rPr lang="en-US" altLang="zh-TW" sz="1200" b="1" dirty="0" smtClean="0">
                <a:solidFill>
                  <a:schemeClr val="bg1"/>
                </a:solidFill>
                <a:latin typeface="Arial" charset="0"/>
              </a:rPr>
              <a:t>Mobile viewer</a:t>
            </a:r>
          </a:p>
        </p:txBody>
      </p:sp>
      <p:sp>
        <p:nvSpPr>
          <p:cNvPr id="51" name="Text Box 48"/>
          <p:cNvSpPr txBox="1">
            <a:spLocks noChangeArrowheads="1"/>
          </p:cNvSpPr>
          <p:nvPr/>
        </p:nvSpPr>
        <p:spPr bwMode="auto">
          <a:xfrm>
            <a:off x="2881760" y="4426790"/>
            <a:ext cx="508473" cy="276999"/>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NVR</a:t>
            </a:r>
          </a:p>
        </p:txBody>
      </p:sp>
      <p:sp>
        <p:nvSpPr>
          <p:cNvPr id="52" name="Text Box 48"/>
          <p:cNvSpPr txBox="1">
            <a:spLocks noChangeArrowheads="1"/>
          </p:cNvSpPr>
          <p:nvPr/>
        </p:nvSpPr>
        <p:spPr bwMode="auto">
          <a:xfrm>
            <a:off x="6789191" y="4227845"/>
            <a:ext cx="936923" cy="461665"/>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Video wall</a:t>
            </a:r>
          </a:p>
          <a:p>
            <a:pPr eaLnBrk="1" hangingPunct="1">
              <a:defRPr/>
            </a:pPr>
            <a:r>
              <a:rPr lang="en-US" altLang="zh-TW" sz="1200" b="1" dirty="0" smtClean="0">
                <a:solidFill>
                  <a:schemeClr val="bg1"/>
                </a:solidFill>
                <a:latin typeface="Arial" charset="0"/>
              </a:rPr>
              <a:t>SVD-832</a:t>
            </a:r>
          </a:p>
        </p:txBody>
      </p:sp>
      <p:cxnSp>
        <p:nvCxnSpPr>
          <p:cNvPr id="56" name="直線接點 55"/>
          <p:cNvCxnSpPr/>
          <p:nvPr/>
        </p:nvCxnSpPr>
        <p:spPr>
          <a:xfrm>
            <a:off x="1802958" y="3812762"/>
            <a:ext cx="446405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flipH="1">
            <a:off x="4646860" y="3463474"/>
            <a:ext cx="104" cy="3492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1435166" y="3130749"/>
            <a:ext cx="76057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a:off x="2195736" y="3130749"/>
            <a:ext cx="0" cy="6820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4" name="直線接點 63"/>
          <p:cNvCxnSpPr/>
          <p:nvPr/>
        </p:nvCxnSpPr>
        <p:spPr>
          <a:xfrm>
            <a:off x="2555776" y="3812762"/>
            <a:ext cx="0" cy="86259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6267008" y="3812762"/>
            <a:ext cx="0" cy="86259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1297432" y="5373216"/>
            <a:ext cx="21654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2315020" y="5220669"/>
            <a:ext cx="0" cy="1525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a:off x="1297432" y="5373216"/>
            <a:ext cx="0" cy="1508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3462881" y="5373216"/>
            <a:ext cx="0" cy="1125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1979712" y="5373216"/>
            <a:ext cx="0" cy="1508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a:off x="2771800" y="5373216"/>
            <a:ext cx="0" cy="1508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13" descr="13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41686" y="5529140"/>
            <a:ext cx="7683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48"/>
          <p:cNvSpPr txBox="1">
            <a:spLocks noChangeArrowheads="1"/>
          </p:cNvSpPr>
          <p:nvPr/>
        </p:nvSpPr>
        <p:spPr bwMode="auto">
          <a:xfrm>
            <a:off x="3705576" y="5853804"/>
            <a:ext cx="1369286" cy="276999"/>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Network camera</a:t>
            </a:r>
          </a:p>
        </p:txBody>
      </p:sp>
      <p:pic>
        <p:nvPicPr>
          <p:cNvPr id="6" name="Picture 7" descr="PIA00010027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4590" y="5575795"/>
            <a:ext cx="6604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 Box 48"/>
          <p:cNvSpPr txBox="1">
            <a:spLocks noChangeArrowheads="1"/>
          </p:cNvSpPr>
          <p:nvPr/>
        </p:nvSpPr>
        <p:spPr bwMode="auto">
          <a:xfrm>
            <a:off x="3262800" y="3463473"/>
            <a:ext cx="1348446" cy="276999"/>
          </a:xfrm>
          <a:prstGeom prst="rect">
            <a:avLst/>
          </a:prstGeom>
          <a:solidFill>
            <a:srgbClr val="C00000"/>
          </a:solidFill>
          <a:ln>
            <a:noFill/>
          </a:ln>
          <a:effectLst>
            <a:softEdge rad="12700"/>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200" b="1" dirty="0" smtClean="0">
                <a:solidFill>
                  <a:schemeClr val="bg1"/>
                </a:solidFill>
                <a:latin typeface="Arial" charset="0"/>
              </a:rPr>
              <a:t>SDK</a:t>
            </a:r>
            <a:r>
              <a:rPr lang="zh-TW" altLang="en-US" sz="1200" b="1" dirty="0">
                <a:solidFill>
                  <a:schemeClr val="bg1"/>
                </a:solidFill>
                <a:latin typeface="Arial" charset="0"/>
              </a:rPr>
              <a:t> </a:t>
            </a:r>
            <a:r>
              <a:rPr lang="en-US" altLang="zh-TW" sz="1200" b="1" dirty="0" smtClean="0">
                <a:solidFill>
                  <a:schemeClr val="bg1"/>
                </a:solidFill>
                <a:latin typeface="Arial" charset="0"/>
              </a:rPr>
              <a:t>Integration</a:t>
            </a:r>
          </a:p>
        </p:txBody>
      </p:sp>
    </p:spTree>
    <p:extLst>
      <p:ext uri="{BB962C8B-B14F-4D97-AF65-F5344CB8AC3E}">
        <p14:creationId xmlns:p14="http://schemas.microsoft.com/office/powerpoint/2010/main" val="399513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5"/>
          <p:cNvSpPr>
            <a:spLocks noChangeArrowheads="1"/>
          </p:cNvSpPr>
          <p:nvPr/>
        </p:nvSpPr>
        <p:spPr bwMode="auto">
          <a:xfrm>
            <a:off x="5029769" y="2366779"/>
            <a:ext cx="3240087" cy="369190"/>
          </a:xfrm>
          <a:prstGeom prst="rect">
            <a:avLst/>
          </a:prstGeom>
          <a:solidFill>
            <a:schemeClr val="bg1">
              <a:lumMod val="50000"/>
            </a:schemeClr>
          </a:solidFill>
          <a:ln w="19050">
            <a:solidFill>
              <a:schemeClr val="bg1"/>
            </a:solidFill>
            <a:miter lim="800000"/>
            <a:headEnd/>
            <a:tailEnd/>
          </a:ln>
          <a:effectLst/>
          <a:scene3d>
            <a:camera prst="orthographicFront"/>
            <a:lightRig rig="threePt" dir="t"/>
          </a:scene3d>
          <a:sp3d>
            <a:bevelT/>
          </a:sp3d>
          <a:extLst/>
        </p:spPr>
        <p:txBody>
          <a:bodyPr wrap="none" anchor="ctr"/>
          <a:lstStyle/>
          <a:p>
            <a:pPr algn="ctr">
              <a:defRPr/>
            </a:pPr>
            <a:endParaRPr lang="zh-TW" altLang="en-US">
              <a:ea typeface="新細明體" pitchFamily="18" charset="-120"/>
            </a:endParaRPr>
          </a:p>
        </p:txBody>
      </p:sp>
      <p:sp>
        <p:nvSpPr>
          <p:cNvPr id="12" name="Text Box 13"/>
          <p:cNvSpPr txBox="1">
            <a:spLocks noChangeArrowheads="1"/>
          </p:cNvSpPr>
          <p:nvPr/>
        </p:nvSpPr>
        <p:spPr bwMode="auto">
          <a:xfrm>
            <a:off x="5011629" y="2366779"/>
            <a:ext cx="31758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Palace Script MT" pitchFamily="66" charset="0"/>
                <a:ea typeface="新細明體" pitchFamily="18" charset="-120"/>
              </a:defRPr>
            </a:lvl1pPr>
            <a:lvl2pPr marL="742950" indent="-285750" eaLnBrk="0" hangingPunct="0">
              <a:defRPr kumimoji="1" sz="2400">
                <a:solidFill>
                  <a:schemeClr val="tx1"/>
                </a:solidFill>
                <a:latin typeface="Palace Script MT" pitchFamily="66" charset="0"/>
                <a:ea typeface="新細明體" pitchFamily="18" charset="-120"/>
              </a:defRPr>
            </a:lvl2pPr>
            <a:lvl3pPr marL="1143000" indent="-228600" eaLnBrk="0" hangingPunct="0">
              <a:defRPr kumimoji="1" sz="2400">
                <a:solidFill>
                  <a:schemeClr val="tx1"/>
                </a:solidFill>
                <a:latin typeface="Palace Script MT" pitchFamily="66" charset="0"/>
                <a:ea typeface="新細明體" pitchFamily="18" charset="-120"/>
              </a:defRPr>
            </a:lvl3pPr>
            <a:lvl4pPr marL="1600200" indent="-228600" eaLnBrk="0" hangingPunct="0">
              <a:defRPr kumimoji="1" sz="2400">
                <a:solidFill>
                  <a:schemeClr val="tx1"/>
                </a:solidFill>
                <a:latin typeface="Palace Script MT" pitchFamily="66" charset="0"/>
                <a:ea typeface="新細明體" pitchFamily="18" charset="-120"/>
              </a:defRPr>
            </a:lvl4pPr>
            <a:lvl5pPr marL="2057400" indent="-228600" eaLnBrk="0" hangingPunct="0">
              <a:defRPr kumimoji="1" sz="2400">
                <a:solidFill>
                  <a:schemeClr val="tx1"/>
                </a:solidFill>
                <a:latin typeface="Palace Script MT" pitchFamily="66"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9pPr>
          </a:lstStyle>
          <a:p>
            <a:pPr eaLnBrk="1" hangingPunct="1">
              <a:defRPr/>
            </a:pPr>
            <a:r>
              <a:rPr lang="en-US" altLang="zh-TW" sz="1800" b="1" dirty="0" smtClean="0">
                <a:solidFill>
                  <a:schemeClr val="bg1"/>
                </a:solidFill>
                <a:latin typeface="Verdana" pitchFamily="34" charset="0"/>
              </a:rPr>
              <a:t>NVR with Local Display</a:t>
            </a:r>
          </a:p>
        </p:txBody>
      </p:sp>
      <p:sp>
        <p:nvSpPr>
          <p:cNvPr id="25" name="Rectangle 4"/>
          <p:cNvSpPr>
            <a:spLocks noChangeArrowheads="1"/>
          </p:cNvSpPr>
          <p:nvPr/>
        </p:nvSpPr>
        <p:spPr bwMode="auto">
          <a:xfrm>
            <a:off x="1785007" y="2372065"/>
            <a:ext cx="3240088" cy="336460"/>
          </a:xfrm>
          <a:prstGeom prst="rect">
            <a:avLst/>
          </a:prstGeom>
          <a:solidFill>
            <a:srgbClr val="6C2616"/>
          </a:solidFill>
          <a:ln w="19050">
            <a:solidFill>
              <a:srgbClr val="6C2616"/>
            </a:solidFill>
            <a:miter lim="800000"/>
            <a:headEnd/>
            <a:tailEnd/>
          </a:ln>
          <a:effectLst/>
          <a:scene3d>
            <a:camera prst="orthographicFront"/>
            <a:lightRig rig="threePt" dir="t"/>
          </a:scene3d>
          <a:sp3d>
            <a:bevelT/>
          </a:sp3d>
        </p:spPr>
        <p:txBody>
          <a:bodyPr wrap="none" anchor="ctr"/>
          <a:lstStyle/>
          <a:p>
            <a:pPr algn="ctr"/>
            <a:endParaRPr lang="zh-TW" altLang="en-US"/>
          </a:p>
        </p:txBody>
      </p:sp>
      <p:sp>
        <p:nvSpPr>
          <p:cNvPr id="2" name="標題 1"/>
          <p:cNvSpPr>
            <a:spLocks noGrp="1"/>
          </p:cNvSpPr>
          <p:nvPr>
            <p:ph type="title"/>
          </p:nvPr>
        </p:nvSpPr>
        <p:spPr>
          <a:xfrm>
            <a:off x="449476" y="-42257"/>
            <a:ext cx="8229600" cy="1143000"/>
          </a:xfrm>
        </p:spPr>
        <p:txBody>
          <a:bodyPr/>
          <a:lstStyle/>
          <a:p>
            <a:r>
              <a:rPr lang="en-US" altLang="zh-TW" b="1" dirty="0" smtClean="0">
                <a:effectLst>
                  <a:outerShdw blurRad="38100" dist="38100" dir="2700000" algn="tl">
                    <a:srgbClr val="000000">
                      <a:alpha val="43137"/>
                    </a:srgbClr>
                  </a:outerShdw>
                </a:effectLst>
                <a:latin typeface="+mn-lt"/>
                <a:ea typeface="標楷體" pitchFamily="65" charset="-120"/>
              </a:rPr>
              <a:t>NVR</a:t>
            </a:r>
            <a:r>
              <a:rPr lang="zh-TW" altLang="en-US" b="1" dirty="0">
                <a:effectLst>
                  <a:outerShdw blurRad="38100" dist="38100" dir="2700000" algn="tl">
                    <a:srgbClr val="000000">
                      <a:alpha val="43137"/>
                    </a:srgbClr>
                  </a:outerShdw>
                </a:effectLst>
                <a:latin typeface="+mn-lt"/>
                <a:ea typeface="標楷體" pitchFamily="65" charset="-120"/>
              </a:rPr>
              <a:t> </a:t>
            </a:r>
            <a:r>
              <a:rPr lang="en-US" altLang="zh-TW" b="1" dirty="0" smtClean="0">
                <a:effectLst>
                  <a:outerShdw blurRad="38100" dist="38100" dir="2700000" algn="tl">
                    <a:srgbClr val="000000">
                      <a:alpha val="43137"/>
                    </a:srgbClr>
                  </a:outerShdw>
                </a:effectLst>
                <a:latin typeface="+mn-lt"/>
                <a:ea typeface="標楷體" pitchFamily="65" charset="-120"/>
              </a:rPr>
              <a:t>Total Solution</a:t>
            </a:r>
            <a:endParaRPr lang="zh-TW" altLang="en-US" dirty="0">
              <a:latin typeface="+mn-lt"/>
            </a:endParaRPr>
          </a:p>
        </p:txBody>
      </p:sp>
      <p:sp>
        <p:nvSpPr>
          <p:cNvPr id="4" name="Rectangle 4"/>
          <p:cNvSpPr>
            <a:spLocks noChangeArrowheads="1"/>
          </p:cNvSpPr>
          <p:nvPr/>
        </p:nvSpPr>
        <p:spPr bwMode="auto">
          <a:xfrm>
            <a:off x="1785801" y="2723020"/>
            <a:ext cx="3240088" cy="3330661"/>
          </a:xfrm>
          <a:prstGeom prst="rect">
            <a:avLst/>
          </a:prstGeom>
          <a:gradFill flip="none" rotWithShape="1">
            <a:gsLst>
              <a:gs pos="0">
                <a:srgbClr val="6C2616">
                  <a:shade val="30000"/>
                  <a:satMod val="115000"/>
                </a:srgbClr>
              </a:gs>
              <a:gs pos="50000">
                <a:srgbClr val="6C2616">
                  <a:shade val="67500"/>
                  <a:satMod val="115000"/>
                </a:srgbClr>
              </a:gs>
              <a:gs pos="100000">
                <a:srgbClr val="6C2616">
                  <a:shade val="100000"/>
                  <a:satMod val="115000"/>
                </a:srgbClr>
              </a:gs>
            </a:gsLst>
            <a:lin ang="16200000" scaled="1"/>
            <a:tileRect/>
          </a:gradFill>
          <a:ln w="9525">
            <a:solidFill>
              <a:srgbClr val="6C2616"/>
            </a:solidFill>
            <a:miter lim="800000"/>
            <a:headEnd/>
            <a:tailEnd/>
          </a:ln>
          <a:effectLst/>
          <a:scene3d>
            <a:camera prst="orthographicFront"/>
            <a:lightRig rig="threePt" dir="t"/>
          </a:scene3d>
          <a:sp3d>
            <a:bevelT/>
          </a:sp3d>
        </p:spPr>
        <p:txBody>
          <a:bodyPr wrap="none" anchor="ctr"/>
          <a:lstStyle/>
          <a:p>
            <a:pPr algn="ctr"/>
            <a:endParaRPr lang="zh-TW" altLang="en-US"/>
          </a:p>
        </p:txBody>
      </p:sp>
      <p:sp>
        <p:nvSpPr>
          <p:cNvPr id="5" name="Rectangle 5"/>
          <p:cNvSpPr>
            <a:spLocks noChangeArrowheads="1"/>
          </p:cNvSpPr>
          <p:nvPr/>
        </p:nvSpPr>
        <p:spPr bwMode="auto">
          <a:xfrm>
            <a:off x="5029769" y="2723021"/>
            <a:ext cx="3240087" cy="3339536"/>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8900000" scaled="1"/>
            <a:tileRect/>
          </a:gradFill>
          <a:ln w="9525">
            <a:solidFill>
              <a:schemeClr val="bg1">
                <a:lumMod val="85000"/>
              </a:schemeClr>
            </a:solidFill>
            <a:miter lim="800000"/>
            <a:headEnd/>
            <a:tailEnd/>
          </a:ln>
          <a:effectLst/>
          <a:scene3d>
            <a:camera prst="orthographicFront"/>
            <a:lightRig rig="threePt" dir="t"/>
          </a:scene3d>
          <a:sp3d>
            <a:bevelT/>
          </a:sp3d>
          <a:extLst/>
        </p:spPr>
        <p:txBody>
          <a:bodyPr wrap="none" anchor="ctr"/>
          <a:lstStyle/>
          <a:p>
            <a:pPr algn="ctr">
              <a:defRPr/>
            </a:pPr>
            <a:endParaRPr lang="zh-TW" altLang="en-US">
              <a:ea typeface="新細明體" pitchFamily="18" charset="-120"/>
            </a:endParaRPr>
          </a:p>
        </p:txBody>
      </p:sp>
      <p:sp>
        <p:nvSpPr>
          <p:cNvPr id="6" name="Rectangle 6"/>
          <p:cNvSpPr>
            <a:spLocks noChangeArrowheads="1"/>
          </p:cNvSpPr>
          <p:nvPr/>
        </p:nvSpPr>
        <p:spPr bwMode="auto">
          <a:xfrm>
            <a:off x="1774409" y="1025630"/>
            <a:ext cx="6481763" cy="91637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w="9525">
            <a:solidFill>
              <a:srgbClr val="FFFFCC"/>
            </a:solidFill>
            <a:miter lim="800000"/>
            <a:headEnd/>
            <a:tailEnd/>
          </a:ln>
          <a:effectLst/>
          <a:scene3d>
            <a:camera prst="orthographicFront"/>
            <a:lightRig rig="threePt" dir="t"/>
          </a:scene3d>
          <a:sp3d>
            <a:bevelT/>
          </a:sp3d>
          <a:extLst/>
        </p:spPr>
        <p:txBody>
          <a:bodyPr wrap="none" anchor="ctr"/>
          <a:lstStyle/>
          <a:p>
            <a:pPr>
              <a:defRPr/>
            </a:pPr>
            <a:endParaRPr lang="zh-TW" altLang="en-US">
              <a:ea typeface="新細明體" pitchFamily="18" charset="-120"/>
            </a:endParaRPr>
          </a:p>
        </p:txBody>
      </p:sp>
      <p:sp>
        <p:nvSpPr>
          <p:cNvPr id="7" name="Line 7"/>
          <p:cNvSpPr>
            <a:spLocks noChangeShapeType="1"/>
          </p:cNvSpPr>
          <p:nvPr/>
        </p:nvSpPr>
        <p:spPr bwMode="auto">
          <a:xfrm>
            <a:off x="1814711" y="3845593"/>
            <a:ext cx="6481763" cy="0"/>
          </a:xfrm>
          <a:prstGeom prst="line">
            <a:avLst/>
          </a:prstGeom>
          <a:noFill/>
          <a:ln w="19050">
            <a:solidFill>
              <a:schemeClr val="tx1">
                <a:lumMod val="95000"/>
                <a:lumOff val="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sp>
        <p:nvSpPr>
          <p:cNvPr id="8" name="Line 8"/>
          <p:cNvSpPr>
            <a:spLocks noChangeShapeType="1"/>
          </p:cNvSpPr>
          <p:nvPr/>
        </p:nvSpPr>
        <p:spPr bwMode="auto">
          <a:xfrm>
            <a:off x="1788887" y="5251082"/>
            <a:ext cx="6481763"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Palace Script MT" charset="0"/>
              <a:ea typeface="新細明體" charset="0"/>
              <a:cs typeface="新細明體" charset="0"/>
            </a:endParaRPr>
          </a:p>
        </p:txBody>
      </p:sp>
      <p:sp>
        <p:nvSpPr>
          <p:cNvPr id="9" name="Text Box 9"/>
          <p:cNvSpPr txBox="1">
            <a:spLocks noChangeArrowheads="1"/>
          </p:cNvSpPr>
          <p:nvPr/>
        </p:nvSpPr>
        <p:spPr bwMode="auto">
          <a:xfrm>
            <a:off x="433140" y="2976742"/>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Palace Script MT" pitchFamily="66" charset="0"/>
                <a:ea typeface="新細明體" pitchFamily="18" charset="-120"/>
              </a:defRPr>
            </a:lvl1pPr>
            <a:lvl2pPr marL="742950" indent="-285750" eaLnBrk="0" hangingPunct="0">
              <a:defRPr kumimoji="1" sz="2400">
                <a:solidFill>
                  <a:schemeClr val="tx1"/>
                </a:solidFill>
                <a:latin typeface="Palace Script MT" pitchFamily="66" charset="0"/>
                <a:ea typeface="新細明體" pitchFamily="18" charset="-120"/>
              </a:defRPr>
            </a:lvl2pPr>
            <a:lvl3pPr marL="1143000" indent="-228600" eaLnBrk="0" hangingPunct="0">
              <a:defRPr kumimoji="1" sz="2400">
                <a:solidFill>
                  <a:schemeClr val="tx1"/>
                </a:solidFill>
                <a:latin typeface="Palace Script MT" pitchFamily="66" charset="0"/>
                <a:ea typeface="新細明體" pitchFamily="18" charset="-120"/>
              </a:defRPr>
            </a:lvl3pPr>
            <a:lvl4pPr marL="1600200" indent="-228600" eaLnBrk="0" hangingPunct="0">
              <a:defRPr kumimoji="1" sz="2400">
                <a:solidFill>
                  <a:schemeClr val="tx1"/>
                </a:solidFill>
                <a:latin typeface="Palace Script MT" pitchFamily="66" charset="0"/>
                <a:ea typeface="新細明體" pitchFamily="18" charset="-120"/>
              </a:defRPr>
            </a:lvl4pPr>
            <a:lvl5pPr marL="2057400" indent="-228600" eaLnBrk="0" hangingPunct="0">
              <a:defRPr kumimoji="1" sz="2400">
                <a:solidFill>
                  <a:schemeClr val="tx1"/>
                </a:solidFill>
                <a:latin typeface="Palace Script MT" pitchFamily="66"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9pPr>
          </a:lstStyle>
          <a:p>
            <a:pPr eaLnBrk="1" hangingPunct="1">
              <a:defRPr/>
            </a:pPr>
            <a:r>
              <a:rPr lang="en-US" altLang="zh-TW" sz="1800" dirty="0" smtClean="0">
                <a:effectLst>
                  <a:outerShdw blurRad="38100" dist="38100" dir="2700000" algn="tl">
                    <a:srgbClr val="C0C0C0"/>
                  </a:outerShdw>
                </a:effectLst>
                <a:latin typeface="Arial" pitchFamily="34" charset="0"/>
              </a:rPr>
              <a:t>Enterprise</a:t>
            </a:r>
          </a:p>
        </p:txBody>
      </p:sp>
      <p:sp>
        <p:nvSpPr>
          <p:cNvPr id="10" name="Text Box 10"/>
          <p:cNvSpPr txBox="1">
            <a:spLocks noChangeArrowheads="1"/>
          </p:cNvSpPr>
          <p:nvPr/>
        </p:nvSpPr>
        <p:spPr bwMode="auto">
          <a:xfrm>
            <a:off x="449476" y="4073457"/>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Palace Script MT" pitchFamily="66" charset="0"/>
                <a:ea typeface="新細明體" pitchFamily="18" charset="-120"/>
              </a:defRPr>
            </a:lvl1pPr>
            <a:lvl2pPr marL="742950" indent="-285750" eaLnBrk="0" hangingPunct="0">
              <a:defRPr kumimoji="1" sz="2400">
                <a:solidFill>
                  <a:schemeClr val="tx1"/>
                </a:solidFill>
                <a:latin typeface="Palace Script MT" pitchFamily="66" charset="0"/>
                <a:ea typeface="新細明體" pitchFamily="18" charset="-120"/>
              </a:defRPr>
            </a:lvl2pPr>
            <a:lvl3pPr marL="1143000" indent="-228600" eaLnBrk="0" hangingPunct="0">
              <a:defRPr kumimoji="1" sz="2400">
                <a:solidFill>
                  <a:schemeClr val="tx1"/>
                </a:solidFill>
                <a:latin typeface="Palace Script MT" pitchFamily="66" charset="0"/>
                <a:ea typeface="新細明體" pitchFamily="18" charset="-120"/>
              </a:defRPr>
            </a:lvl3pPr>
            <a:lvl4pPr marL="1600200" indent="-228600" eaLnBrk="0" hangingPunct="0">
              <a:defRPr kumimoji="1" sz="2400">
                <a:solidFill>
                  <a:schemeClr val="tx1"/>
                </a:solidFill>
                <a:latin typeface="Palace Script MT" pitchFamily="66" charset="0"/>
                <a:ea typeface="新細明體" pitchFamily="18" charset="-120"/>
              </a:defRPr>
            </a:lvl4pPr>
            <a:lvl5pPr marL="2057400" indent="-228600" eaLnBrk="0" hangingPunct="0">
              <a:defRPr kumimoji="1" sz="2400">
                <a:solidFill>
                  <a:schemeClr val="tx1"/>
                </a:solidFill>
                <a:latin typeface="Palace Script MT" pitchFamily="66"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9pPr>
          </a:lstStyle>
          <a:p>
            <a:pPr eaLnBrk="1" hangingPunct="1">
              <a:defRPr/>
            </a:pPr>
            <a:r>
              <a:rPr lang="en-US" altLang="zh-TW" sz="1800" dirty="0" smtClean="0">
                <a:effectLst>
                  <a:outerShdw blurRad="38100" dist="38100" dir="2700000" algn="tl">
                    <a:srgbClr val="C0C0C0"/>
                  </a:outerShdw>
                </a:effectLst>
                <a:latin typeface="Arial" pitchFamily="34" charset="0"/>
              </a:rPr>
              <a:t>Small office</a:t>
            </a:r>
          </a:p>
        </p:txBody>
      </p:sp>
      <p:sp>
        <p:nvSpPr>
          <p:cNvPr id="11" name="Text Box 12"/>
          <p:cNvSpPr txBox="1">
            <a:spLocks noChangeArrowheads="1"/>
          </p:cNvSpPr>
          <p:nvPr/>
        </p:nvSpPr>
        <p:spPr bwMode="auto">
          <a:xfrm>
            <a:off x="2596340" y="2380140"/>
            <a:ext cx="1669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Palace Script MT" pitchFamily="66" charset="0"/>
                <a:ea typeface="新細明體" pitchFamily="18" charset="-120"/>
              </a:defRPr>
            </a:lvl1pPr>
            <a:lvl2pPr marL="742950" indent="-285750" eaLnBrk="0" hangingPunct="0">
              <a:defRPr kumimoji="1" sz="2400">
                <a:solidFill>
                  <a:schemeClr val="tx1"/>
                </a:solidFill>
                <a:latin typeface="Palace Script MT" pitchFamily="66" charset="0"/>
                <a:ea typeface="新細明體" pitchFamily="18" charset="-120"/>
              </a:defRPr>
            </a:lvl2pPr>
            <a:lvl3pPr marL="1143000" indent="-228600" eaLnBrk="0" hangingPunct="0">
              <a:defRPr kumimoji="1" sz="2400">
                <a:solidFill>
                  <a:schemeClr val="tx1"/>
                </a:solidFill>
                <a:latin typeface="Palace Script MT" pitchFamily="66" charset="0"/>
                <a:ea typeface="新細明體" pitchFamily="18" charset="-120"/>
              </a:defRPr>
            </a:lvl3pPr>
            <a:lvl4pPr marL="1600200" indent="-228600" eaLnBrk="0" hangingPunct="0">
              <a:defRPr kumimoji="1" sz="2400">
                <a:solidFill>
                  <a:schemeClr val="tx1"/>
                </a:solidFill>
                <a:latin typeface="Palace Script MT" pitchFamily="66" charset="0"/>
                <a:ea typeface="新細明體" pitchFamily="18" charset="-120"/>
              </a:defRPr>
            </a:lvl4pPr>
            <a:lvl5pPr marL="2057400" indent="-228600" eaLnBrk="0" hangingPunct="0">
              <a:defRPr kumimoji="1" sz="2400">
                <a:solidFill>
                  <a:schemeClr val="tx1"/>
                </a:solidFill>
                <a:latin typeface="Palace Script MT" pitchFamily="66"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9pPr>
          </a:lstStyle>
          <a:p>
            <a:pPr eaLnBrk="1" hangingPunct="1">
              <a:defRPr/>
            </a:pPr>
            <a:r>
              <a:rPr lang="en-US" altLang="zh-TW" sz="1800" b="1" dirty="0" smtClean="0">
                <a:solidFill>
                  <a:schemeClr val="bg1"/>
                </a:solidFill>
                <a:effectLst>
                  <a:outerShdw blurRad="38100" dist="38100" dir="2700000" algn="tl">
                    <a:srgbClr val="000000">
                      <a:alpha val="43137"/>
                    </a:srgbClr>
                  </a:outerShdw>
                </a:effectLst>
                <a:latin typeface="Verdana" pitchFamily="34" charset="0"/>
              </a:rPr>
              <a:t>NVR Server</a:t>
            </a:r>
          </a:p>
        </p:txBody>
      </p:sp>
      <p:sp>
        <p:nvSpPr>
          <p:cNvPr id="13" name="Text Box 14"/>
          <p:cNvSpPr txBox="1">
            <a:spLocks noChangeArrowheads="1"/>
          </p:cNvSpPr>
          <p:nvPr/>
        </p:nvSpPr>
        <p:spPr bwMode="auto">
          <a:xfrm>
            <a:off x="3054709" y="1068320"/>
            <a:ext cx="3950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sz="2400">
                <a:solidFill>
                  <a:schemeClr val="tx1"/>
                </a:solidFill>
                <a:latin typeface="Palace Script MT" pitchFamily="66" charset="0"/>
                <a:ea typeface="新細明體" pitchFamily="18" charset="-120"/>
              </a:defRPr>
            </a:lvl1pPr>
            <a:lvl2pPr marL="742950" indent="-285750" eaLnBrk="0" hangingPunct="0">
              <a:defRPr kumimoji="1" sz="2400">
                <a:solidFill>
                  <a:schemeClr val="tx1"/>
                </a:solidFill>
                <a:latin typeface="Palace Script MT" pitchFamily="66" charset="0"/>
                <a:ea typeface="新細明體" pitchFamily="18" charset="-120"/>
              </a:defRPr>
            </a:lvl2pPr>
            <a:lvl3pPr marL="1143000" indent="-228600" eaLnBrk="0" hangingPunct="0">
              <a:defRPr kumimoji="1" sz="2400">
                <a:solidFill>
                  <a:schemeClr val="tx1"/>
                </a:solidFill>
                <a:latin typeface="Palace Script MT" pitchFamily="66" charset="0"/>
                <a:ea typeface="新細明體" pitchFamily="18" charset="-120"/>
              </a:defRPr>
            </a:lvl3pPr>
            <a:lvl4pPr marL="1600200" indent="-228600" eaLnBrk="0" hangingPunct="0">
              <a:defRPr kumimoji="1" sz="2400">
                <a:solidFill>
                  <a:schemeClr val="tx1"/>
                </a:solidFill>
                <a:latin typeface="Palace Script MT" pitchFamily="66" charset="0"/>
                <a:ea typeface="新細明體" pitchFamily="18" charset="-120"/>
              </a:defRPr>
            </a:lvl4pPr>
            <a:lvl5pPr marL="2057400" indent="-228600" eaLnBrk="0" hangingPunct="0">
              <a:defRPr kumimoji="1" sz="2400">
                <a:solidFill>
                  <a:schemeClr val="tx1"/>
                </a:solidFill>
                <a:latin typeface="Palace Script MT" pitchFamily="66"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9pPr>
          </a:lstStyle>
          <a:p>
            <a:pPr eaLnBrk="1" hangingPunct="1">
              <a:defRPr/>
            </a:pPr>
            <a:r>
              <a:rPr lang="en-US" altLang="zh-TW" sz="1600" dirty="0" smtClean="0">
                <a:solidFill>
                  <a:srgbClr val="0000FF"/>
                </a:solidFill>
                <a:effectLst>
                  <a:outerShdw blurRad="38100" dist="38100" dir="2700000" algn="tl">
                    <a:srgbClr val="000000">
                      <a:alpha val="43137"/>
                    </a:srgbClr>
                  </a:outerShdw>
                </a:effectLst>
                <a:latin typeface="Verdana" pitchFamily="34" charset="0"/>
              </a:rPr>
              <a:t>Central Management-Pi-Vu central</a:t>
            </a:r>
          </a:p>
          <a:p>
            <a:pPr eaLnBrk="1" hangingPunct="1">
              <a:defRPr/>
            </a:pPr>
            <a:r>
              <a:rPr lang="en-US" altLang="zh-TW" sz="1600" dirty="0" smtClean="0">
                <a:solidFill>
                  <a:srgbClr val="0000FF"/>
                </a:solidFill>
                <a:effectLst>
                  <a:outerShdw blurRad="38100" dist="38100" dir="2700000" algn="tl">
                    <a:srgbClr val="000000">
                      <a:alpha val="43137"/>
                    </a:srgbClr>
                  </a:outerShdw>
                </a:effectLst>
                <a:latin typeface="Verdana" pitchFamily="34" charset="0"/>
              </a:rPr>
              <a:t>Remote Backup-Pi-Vu Smart Backup</a:t>
            </a:r>
          </a:p>
          <a:p>
            <a:pPr eaLnBrk="1" hangingPunct="1">
              <a:defRPr/>
            </a:pPr>
            <a:r>
              <a:rPr lang="en-US" altLang="zh-TW" sz="1600" dirty="0" smtClean="0">
                <a:solidFill>
                  <a:srgbClr val="0000FF"/>
                </a:solidFill>
                <a:effectLst>
                  <a:outerShdw blurRad="38100" dist="38100" dir="2700000" algn="tl">
                    <a:srgbClr val="000000">
                      <a:alpha val="43137"/>
                    </a:srgbClr>
                  </a:outerShdw>
                </a:effectLst>
                <a:latin typeface="Verdana" pitchFamily="34" charset="0"/>
              </a:rPr>
              <a:t>Mobile Access-Mobile Viewer</a:t>
            </a:r>
            <a:endParaRPr lang="en-US" altLang="zh-TW" sz="1600" dirty="0" smtClean="0">
              <a:solidFill>
                <a:srgbClr val="C00000"/>
              </a:solidFill>
              <a:effectLst>
                <a:outerShdw blurRad="38100" dist="38100" dir="2700000" algn="tl">
                  <a:srgbClr val="000000">
                    <a:alpha val="43137"/>
                  </a:srgbClr>
                </a:outerShdw>
              </a:effectLst>
              <a:latin typeface="Arial" pitchFamily="34" charset="0"/>
            </a:endParaRPr>
          </a:p>
        </p:txBody>
      </p:sp>
      <p:sp>
        <p:nvSpPr>
          <p:cNvPr id="14" name="Text Box 15"/>
          <p:cNvSpPr txBox="1">
            <a:spLocks noChangeArrowheads="1"/>
          </p:cNvSpPr>
          <p:nvPr/>
        </p:nvSpPr>
        <p:spPr bwMode="auto">
          <a:xfrm>
            <a:off x="5067125" y="2790766"/>
            <a:ext cx="21367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SVR-632:</a:t>
            </a:r>
            <a:r>
              <a:rPr lang="en-US" altLang="zh-TW" sz="1200" dirty="0" smtClean="0">
                <a:solidFill>
                  <a:schemeClr val="bg1"/>
                </a:solidFill>
                <a:effectLst>
                  <a:outerShdw blurRad="38100" dist="38100" dir="2700000" algn="tl">
                    <a:srgbClr val="000000">
                      <a:alpha val="43137"/>
                    </a:srgbClr>
                  </a:outerShdw>
                </a:effectLst>
                <a:latin typeface="Verdana" charset="0"/>
              </a:rPr>
              <a:t>32CH, 4 bay</a:t>
            </a:r>
          </a:p>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SVR-632U:</a:t>
            </a:r>
            <a:r>
              <a:rPr lang="en-US" altLang="zh-TW" sz="1200" dirty="0" smtClean="0">
                <a:solidFill>
                  <a:schemeClr val="bg1"/>
                </a:solidFill>
                <a:effectLst>
                  <a:outerShdw blurRad="38100" dist="38100" dir="2700000" algn="tl">
                    <a:srgbClr val="000000">
                      <a:alpha val="43137"/>
                    </a:srgbClr>
                  </a:outerShdw>
                </a:effectLst>
                <a:latin typeface="Verdana" charset="0"/>
              </a:rPr>
              <a:t>32CH, 4 bay</a:t>
            </a:r>
          </a:p>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SVR-632S:</a:t>
            </a:r>
            <a:r>
              <a:rPr lang="en-US" altLang="zh-TW" sz="1200" dirty="0" smtClean="0">
                <a:solidFill>
                  <a:schemeClr val="bg1"/>
                </a:solidFill>
                <a:effectLst>
                  <a:outerShdw blurRad="38100" dist="38100" dir="2700000" algn="tl">
                    <a:srgbClr val="000000">
                      <a:alpha val="43137"/>
                    </a:srgbClr>
                  </a:outerShdw>
                </a:effectLst>
                <a:latin typeface="Verdana" charset="0"/>
              </a:rPr>
              <a:t>32CH, 8 bay</a:t>
            </a:r>
          </a:p>
        </p:txBody>
      </p:sp>
      <p:sp>
        <p:nvSpPr>
          <p:cNvPr id="15" name="Text Box 17"/>
          <p:cNvSpPr txBox="1">
            <a:spLocks noChangeArrowheads="1"/>
          </p:cNvSpPr>
          <p:nvPr/>
        </p:nvSpPr>
        <p:spPr bwMode="auto">
          <a:xfrm>
            <a:off x="1822628" y="3779759"/>
            <a:ext cx="26188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SVR-504:</a:t>
            </a:r>
            <a:r>
              <a:rPr lang="en-US" altLang="zh-TW" sz="1200" dirty="0" smtClean="0">
                <a:solidFill>
                  <a:schemeClr val="bg1"/>
                </a:solidFill>
                <a:effectLst>
                  <a:outerShdw blurRad="38100" dist="38100" dir="2700000" algn="tl">
                    <a:srgbClr val="000000">
                      <a:alpha val="43137"/>
                    </a:srgbClr>
                  </a:outerShdw>
                </a:effectLst>
                <a:latin typeface="Verdana" charset="0"/>
              </a:rPr>
              <a:t>4CH</a:t>
            </a:r>
          </a:p>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SVR-508:</a:t>
            </a:r>
            <a:r>
              <a:rPr lang="en-US" altLang="zh-TW" sz="1200" dirty="0" smtClean="0">
                <a:solidFill>
                  <a:schemeClr val="bg1"/>
                </a:solidFill>
                <a:effectLst>
                  <a:outerShdw blurRad="38100" dist="38100" dir="2700000" algn="tl">
                    <a:srgbClr val="000000">
                      <a:alpha val="43137"/>
                    </a:srgbClr>
                  </a:outerShdw>
                </a:effectLst>
                <a:latin typeface="Verdana" charset="0"/>
              </a:rPr>
              <a:t>8CH</a:t>
            </a:r>
            <a:endParaRPr lang="en-US" altLang="zh-TW" sz="1200" dirty="0">
              <a:solidFill>
                <a:schemeClr val="bg1"/>
              </a:solidFill>
              <a:effectLst>
                <a:outerShdw blurRad="38100" dist="38100" dir="2700000" algn="tl">
                  <a:srgbClr val="000000">
                    <a:alpha val="43137"/>
                  </a:srgbClr>
                </a:outerShdw>
              </a:effectLst>
              <a:latin typeface="Verdana" charset="0"/>
            </a:endParaRPr>
          </a:p>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SVR-516:</a:t>
            </a:r>
            <a:r>
              <a:rPr lang="en-US" altLang="zh-TW" sz="1200" dirty="0" smtClean="0">
                <a:solidFill>
                  <a:schemeClr val="bg1"/>
                </a:solidFill>
                <a:effectLst>
                  <a:outerShdw blurRad="38100" dist="38100" dir="2700000" algn="tl">
                    <a:srgbClr val="000000">
                      <a:alpha val="43137"/>
                    </a:srgbClr>
                  </a:outerShdw>
                </a:effectLst>
                <a:latin typeface="Verdana" charset="0"/>
              </a:rPr>
              <a:t>16CH</a:t>
            </a:r>
          </a:p>
          <a:p>
            <a:pPr eaLnBrk="1" hangingPunct="1">
              <a:defRPr/>
            </a:pPr>
            <a:r>
              <a:rPr lang="en-US" altLang="zh-TW" sz="1400" dirty="0">
                <a:solidFill>
                  <a:schemeClr val="bg1"/>
                </a:solidFill>
                <a:effectLst>
                  <a:outerShdw blurRad="38100" dist="38100" dir="2700000" algn="tl">
                    <a:srgbClr val="000000">
                      <a:alpha val="43137"/>
                    </a:srgbClr>
                  </a:outerShdw>
                </a:effectLst>
                <a:latin typeface="Verdana" charset="0"/>
              </a:rPr>
              <a:t>SVR-516+: </a:t>
            </a:r>
            <a:r>
              <a:rPr lang="en-US" altLang="zh-TW" sz="1200" dirty="0">
                <a:solidFill>
                  <a:schemeClr val="bg1"/>
                </a:solidFill>
                <a:effectLst>
                  <a:outerShdw blurRad="38100" dist="38100" dir="2700000" algn="tl">
                    <a:srgbClr val="000000">
                      <a:alpha val="43137"/>
                    </a:srgbClr>
                  </a:outerShdw>
                </a:effectLst>
                <a:latin typeface="Verdana" charset="0"/>
              </a:rPr>
              <a:t>16CH &amp; RAID0/1</a:t>
            </a:r>
            <a:r>
              <a:rPr lang="en-US" altLang="zh-TW" sz="1200" dirty="0">
                <a:solidFill>
                  <a:srgbClr val="0000FF"/>
                </a:solidFill>
                <a:effectLst>
                  <a:outerShdw blurRad="38100" dist="38100" dir="2700000" algn="tl">
                    <a:srgbClr val="000000">
                      <a:alpha val="43137"/>
                    </a:srgbClr>
                  </a:outerShdw>
                </a:effectLst>
                <a:latin typeface="Verdana" charset="0"/>
              </a:rPr>
              <a:t> </a:t>
            </a:r>
            <a:endParaRPr lang="en-US" altLang="zh-TW" sz="1200" dirty="0" smtClean="0">
              <a:solidFill>
                <a:srgbClr val="0000FF"/>
              </a:solidFill>
              <a:effectLst>
                <a:outerShdw blurRad="38100" dist="38100" dir="2700000" algn="tl">
                  <a:srgbClr val="000000">
                    <a:alpha val="43137"/>
                  </a:srgbClr>
                </a:outerShdw>
              </a:effectLst>
              <a:latin typeface="Verdana" charset="0"/>
            </a:endParaRPr>
          </a:p>
        </p:txBody>
      </p:sp>
      <p:sp>
        <p:nvSpPr>
          <p:cNvPr id="16" name="Text Box 19"/>
          <p:cNvSpPr txBox="1">
            <a:spLocks noChangeArrowheads="1"/>
          </p:cNvSpPr>
          <p:nvPr/>
        </p:nvSpPr>
        <p:spPr bwMode="auto">
          <a:xfrm>
            <a:off x="5209709" y="5285502"/>
            <a:ext cx="9709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SVR-204</a:t>
            </a:r>
          </a:p>
        </p:txBody>
      </p:sp>
      <p:pic>
        <p:nvPicPr>
          <p:cNvPr id="18" name="Picture 21" descr="SVR-632 1U front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1960" y="3324919"/>
            <a:ext cx="1078720" cy="72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descr="SVR-516 side_small"/>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64088" y="4440169"/>
            <a:ext cx="1394825" cy="928674"/>
          </a:xfrm>
          <a:prstGeom prst="rect">
            <a:avLst/>
          </a:prstGeom>
          <a:noFill/>
          <a:ln w="9525">
            <a:noFill/>
            <a:miter lim="800000"/>
            <a:headEnd/>
            <a:tailEnd/>
          </a:ln>
        </p:spPr>
      </p:pic>
      <p:pic>
        <p:nvPicPr>
          <p:cNvPr id="20" name="Picture 29" descr="NAS-7850_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296" y="3282118"/>
            <a:ext cx="7905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0"/>
          <p:cNvSpPr txBox="1">
            <a:spLocks noChangeArrowheads="1"/>
          </p:cNvSpPr>
          <p:nvPr/>
        </p:nvSpPr>
        <p:spPr bwMode="auto">
          <a:xfrm>
            <a:off x="1015222" y="5177569"/>
            <a:ext cx="723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Palace Script MT" pitchFamily="66" charset="0"/>
                <a:ea typeface="新細明體" pitchFamily="18" charset="-120"/>
              </a:defRPr>
            </a:lvl1pPr>
            <a:lvl2pPr marL="742950" indent="-285750" eaLnBrk="0" hangingPunct="0">
              <a:defRPr kumimoji="1" sz="2400">
                <a:solidFill>
                  <a:schemeClr val="tx1"/>
                </a:solidFill>
                <a:latin typeface="Palace Script MT" pitchFamily="66" charset="0"/>
                <a:ea typeface="新細明體" pitchFamily="18" charset="-120"/>
              </a:defRPr>
            </a:lvl2pPr>
            <a:lvl3pPr marL="1143000" indent="-228600" eaLnBrk="0" hangingPunct="0">
              <a:defRPr kumimoji="1" sz="2400">
                <a:solidFill>
                  <a:schemeClr val="tx1"/>
                </a:solidFill>
                <a:latin typeface="Palace Script MT" pitchFamily="66" charset="0"/>
                <a:ea typeface="新細明體" pitchFamily="18" charset="-120"/>
              </a:defRPr>
            </a:lvl3pPr>
            <a:lvl4pPr marL="1600200" indent="-228600" eaLnBrk="0" hangingPunct="0">
              <a:defRPr kumimoji="1" sz="2400">
                <a:solidFill>
                  <a:schemeClr val="tx1"/>
                </a:solidFill>
                <a:latin typeface="Palace Script MT" pitchFamily="66" charset="0"/>
                <a:ea typeface="新細明體" pitchFamily="18" charset="-120"/>
              </a:defRPr>
            </a:lvl4pPr>
            <a:lvl5pPr marL="2057400" indent="-228600" eaLnBrk="0" hangingPunct="0">
              <a:defRPr kumimoji="1" sz="2400">
                <a:solidFill>
                  <a:schemeClr val="tx1"/>
                </a:solidFill>
                <a:latin typeface="Palace Script MT" pitchFamily="66"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Palace Script MT" pitchFamily="66" charset="0"/>
                <a:ea typeface="新細明體" pitchFamily="18" charset="-120"/>
              </a:defRPr>
            </a:lvl9pPr>
          </a:lstStyle>
          <a:p>
            <a:pPr eaLnBrk="1" hangingPunct="1">
              <a:defRPr/>
            </a:pPr>
            <a:r>
              <a:rPr lang="en-US" altLang="zh-TW" sz="1800" dirty="0" smtClean="0">
                <a:effectLst>
                  <a:outerShdw blurRad="38100" dist="38100" dir="2700000" algn="tl">
                    <a:srgbClr val="C0C0C0"/>
                  </a:outerShdw>
                </a:effectLst>
                <a:latin typeface="Arial" pitchFamily="34" charset="0"/>
              </a:rPr>
              <a:t>Entry</a:t>
            </a:r>
          </a:p>
          <a:p>
            <a:pPr eaLnBrk="1" hangingPunct="1">
              <a:defRPr/>
            </a:pPr>
            <a:r>
              <a:rPr lang="en-US" altLang="zh-TW" sz="1800" dirty="0" smtClean="0">
                <a:effectLst>
                  <a:outerShdw blurRad="38100" dist="38100" dir="2700000" algn="tl">
                    <a:srgbClr val="C0C0C0"/>
                  </a:outerShdw>
                </a:effectLst>
                <a:latin typeface="Arial" pitchFamily="34" charset="0"/>
              </a:rPr>
              <a:t>level</a:t>
            </a:r>
          </a:p>
        </p:txBody>
      </p:sp>
      <p:sp>
        <p:nvSpPr>
          <p:cNvPr id="23" name="Text Box 17"/>
          <p:cNvSpPr txBox="1">
            <a:spLocks noChangeArrowheads="1"/>
          </p:cNvSpPr>
          <p:nvPr/>
        </p:nvSpPr>
        <p:spPr bwMode="auto">
          <a:xfrm>
            <a:off x="5081419" y="3887697"/>
            <a:ext cx="3188437" cy="954107"/>
          </a:xfrm>
          <a:prstGeom prst="rect">
            <a:avLst/>
          </a:prstGeom>
          <a:noFill/>
          <a:ln>
            <a:noFill/>
          </a:ln>
          <a:effectLst/>
          <a:extLst/>
        </p:spPr>
        <p:txBody>
          <a:bodyPr wrap="none">
            <a:spAutoFit/>
          </a:bodyPr>
          <a:lstStyle>
            <a:lvl1pPr eaLnBrk="0" hangingPunct="0">
              <a:defRPr kumimoji="1">
                <a:solidFill>
                  <a:schemeClr val="tx1"/>
                </a:solidFill>
                <a:latin typeface="Palace Script MT" charset="0"/>
                <a:ea typeface="新細明體" charset="0"/>
                <a:cs typeface="新細明體" charset="0"/>
              </a:defRPr>
            </a:lvl1pPr>
            <a:lvl2pPr marL="742950" indent="-285750" eaLnBrk="0" hangingPunct="0">
              <a:defRPr kumimoji="1">
                <a:solidFill>
                  <a:schemeClr val="tx1"/>
                </a:solidFill>
                <a:latin typeface="Palace Script MT" charset="0"/>
                <a:ea typeface="新細明體" charset="0"/>
                <a:cs typeface="新細明體" charset="0"/>
              </a:defRPr>
            </a:lvl2pPr>
            <a:lvl3pPr marL="1143000" indent="-228600" eaLnBrk="0" hangingPunct="0">
              <a:defRPr kumimoji="1">
                <a:solidFill>
                  <a:schemeClr val="tx1"/>
                </a:solidFill>
                <a:latin typeface="Palace Script MT" charset="0"/>
                <a:ea typeface="新細明體" charset="0"/>
                <a:cs typeface="新細明體" charset="0"/>
              </a:defRPr>
            </a:lvl3pPr>
            <a:lvl4pPr marL="1600200" indent="-228600" eaLnBrk="0" hangingPunct="0">
              <a:defRPr kumimoji="1">
                <a:solidFill>
                  <a:schemeClr val="tx1"/>
                </a:solidFill>
                <a:latin typeface="Palace Script MT" charset="0"/>
                <a:ea typeface="新細明體" charset="0"/>
                <a:cs typeface="新細明體" charset="0"/>
              </a:defRPr>
            </a:lvl4pPr>
            <a:lvl5pPr marL="2057400" indent="-228600" eaLnBrk="0" hangingPunct="0">
              <a:defRPr kumimoji="1">
                <a:solidFill>
                  <a:schemeClr val="tx1"/>
                </a:solidFill>
                <a:latin typeface="Palace Script MT" charset="0"/>
                <a:ea typeface="新細明體" charset="0"/>
                <a:cs typeface="新細明體" charset="0"/>
              </a:defRPr>
            </a:lvl5pPr>
            <a:lvl6pPr marL="25146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6pPr>
            <a:lvl7pPr marL="29718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7pPr>
            <a:lvl8pPr marL="34290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8pPr>
            <a:lvl9pPr marL="3886200" indent="-228600" eaLnBrk="0" fontAlgn="base" hangingPunct="0">
              <a:spcBef>
                <a:spcPct val="0"/>
              </a:spcBef>
              <a:spcAft>
                <a:spcPct val="0"/>
              </a:spcAft>
              <a:defRPr kumimoji="1">
                <a:solidFill>
                  <a:schemeClr val="tx1"/>
                </a:solidFill>
                <a:latin typeface="Palace Script MT" charset="0"/>
                <a:ea typeface="新細明體" charset="0"/>
                <a:cs typeface="新細明體" charset="0"/>
              </a:defRPr>
            </a:lvl9pPr>
          </a:lstStyle>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SVR-808:</a:t>
            </a:r>
            <a:r>
              <a:rPr lang="en-US" altLang="zh-TW" sz="1200" dirty="0" smtClean="0">
                <a:solidFill>
                  <a:schemeClr val="bg1"/>
                </a:solidFill>
                <a:effectLst>
                  <a:outerShdw blurRad="38100" dist="38100" dir="2700000" algn="tl">
                    <a:srgbClr val="000000">
                      <a:alpha val="43137"/>
                    </a:srgbClr>
                  </a:outerShdw>
                </a:effectLst>
                <a:latin typeface="Verdana" charset="0"/>
              </a:rPr>
              <a:t>8CH</a:t>
            </a:r>
          </a:p>
          <a:p>
            <a:pPr eaLnBrk="1" hangingPunct="1">
              <a:defRPr/>
            </a:pPr>
            <a:r>
              <a:rPr lang="en-US" altLang="zh-TW" sz="1400" dirty="0" smtClean="0">
                <a:solidFill>
                  <a:schemeClr val="bg1"/>
                </a:solidFill>
                <a:effectLst>
                  <a:outerShdw blurRad="38100" dist="38100" dir="2700000" algn="tl">
                    <a:srgbClr val="000000">
                      <a:alpha val="43137"/>
                    </a:srgbClr>
                  </a:outerShdw>
                </a:effectLst>
                <a:latin typeface="Verdana" charset="0"/>
              </a:rPr>
              <a:t>SVR-816:</a:t>
            </a:r>
            <a:r>
              <a:rPr lang="en-US" altLang="zh-TW" sz="1200" dirty="0" smtClean="0">
                <a:solidFill>
                  <a:schemeClr val="bg1"/>
                </a:solidFill>
                <a:effectLst>
                  <a:outerShdw blurRad="38100" dist="38100" dir="2700000" algn="tl">
                    <a:srgbClr val="000000">
                      <a:alpha val="43137"/>
                    </a:srgbClr>
                  </a:outerShdw>
                </a:effectLst>
                <a:latin typeface="Verdana" charset="0"/>
              </a:rPr>
              <a:t>16CH</a:t>
            </a:r>
          </a:p>
          <a:p>
            <a:pPr eaLnBrk="1" hangingPunct="1">
              <a:defRPr/>
            </a:pPr>
            <a:r>
              <a:rPr lang="en-US" altLang="zh-TW" sz="1400" dirty="0">
                <a:solidFill>
                  <a:schemeClr val="bg1"/>
                </a:solidFill>
                <a:effectLst>
                  <a:outerShdw blurRad="38100" dist="38100" dir="2700000" algn="tl">
                    <a:srgbClr val="000000">
                      <a:alpha val="43137"/>
                    </a:srgbClr>
                  </a:outerShdw>
                </a:effectLst>
                <a:latin typeface="Verdana" charset="0"/>
              </a:rPr>
              <a:t>SVR-816+: </a:t>
            </a:r>
            <a:r>
              <a:rPr lang="en-US" altLang="zh-TW" sz="1200" dirty="0">
                <a:solidFill>
                  <a:schemeClr val="bg1"/>
                </a:solidFill>
                <a:effectLst>
                  <a:outerShdw blurRad="38100" dist="38100" dir="2700000" algn="tl">
                    <a:srgbClr val="000000">
                      <a:alpha val="43137"/>
                    </a:srgbClr>
                  </a:outerShdw>
                </a:effectLst>
                <a:latin typeface="Verdana" charset="0"/>
              </a:rPr>
              <a:t>16CH &amp; </a:t>
            </a:r>
            <a:r>
              <a:rPr lang="en-US" altLang="zh-TW" sz="1200" dirty="0" smtClean="0">
                <a:solidFill>
                  <a:schemeClr val="bg1"/>
                </a:solidFill>
                <a:effectLst>
                  <a:outerShdw blurRad="38100" dist="38100" dir="2700000" algn="tl">
                    <a:srgbClr val="000000">
                      <a:alpha val="43137"/>
                    </a:srgbClr>
                  </a:outerShdw>
                </a:effectLst>
                <a:latin typeface="Verdana" charset="0"/>
              </a:rPr>
              <a:t>RAID0/1 </a:t>
            </a:r>
            <a:endParaRPr lang="en-US" altLang="zh-TW" sz="1200" dirty="0">
              <a:solidFill>
                <a:schemeClr val="bg1"/>
              </a:solidFill>
              <a:effectLst>
                <a:outerShdw blurRad="38100" dist="38100" dir="2700000" algn="tl">
                  <a:srgbClr val="000000">
                    <a:alpha val="43137"/>
                  </a:srgbClr>
                </a:outerShdw>
              </a:effectLst>
              <a:latin typeface="Verdana" charset="0"/>
            </a:endParaRPr>
          </a:p>
          <a:p>
            <a:pPr eaLnBrk="1" hangingPunct="1">
              <a:defRPr/>
            </a:pPr>
            <a:r>
              <a:rPr lang="en-US" altLang="zh-TW" sz="1400" dirty="0">
                <a:solidFill>
                  <a:schemeClr val="bg1"/>
                </a:solidFill>
                <a:effectLst>
                  <a:outerShdw blurRad="38100" dist="38100" dir="2700000" algn="tl">
                    <a:srgbClr val="000000">
                      <a:alpha val="43137"/>
                    </a:srgbClr>
                  </a:outerShdw>
                </a:effectLst>
                <a:latin typeface="Verdana" charset="0"/>
              </a:rPr>
              <a:t>SVR-816U: </a:t>
            </a:r>
            <a:r>
              <a:rPr lang="en-US" altLang="zh-TW" sz="1200" dirty="0">
                <a:solidFill>
                  <a:schemeClr val="bg1"/>
                </a:solidFill>
                <a:effectLst>
                  <a:outerShdw blurRad="38100" dist="38100" dir="2700000" algn="tl">
                    <a:srgbClr val="000000">
                      <a:alpha val="43137"/>
                    </a:srgbClr>
                  </a:outerShdw>
                </a:effectLst>
                <a:latin typeface="Verdana" charset="0"/>
              </a:rPr>
              <a:t>16CH, 4 bay, RAID0/1/5 </a:t>
            </a:r>
            <a:endParaRPr lang="en-US" altLang="zh-TW" sz="1200" dirty="0" smtClean="0">
              <a:solidFill>
                <a:schemeClr val="bg1"/>
              </a:solidFill>
              <a:effectLst>
                <a:outerShdw blurRad="38100" dist="38100" dir="2700000" algn="tl">
                  <a:srgbClr val="000000">
                    <a:alpha val="43137"/>
                  </a:srgbClr>
                </a:outerShdw>
              </a:effectLst>
              <a:latin typeface="Verdana" charset="0"/>
            </a:endParaRPr>
          </a:p>
        </p:txBody>
      </p:sp>
      <p:pic>
        <p:nvPicPr>
          <p:cNvPr id="24" name="圖片 2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96951" y="4594056"/>
            <a:ext cx="1360017" cy="906678"/>
          </a:xfrm>
          <a:prstGeom prst="rect">
            <a:avLst/>
          </a:prstGeom>
          <a:ln>
            <a:noFill/>
          </a:ln>
        </p:spPr>
      </p:pic>
      <p:pic>
        <p:nvPicPr>
          <p:cNvPr id="27" name="圖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3688" y="5261737"/>
            <a:ext cx="664065" cy="747537"/>
          </a:xfrm>
          <a:prstGeom prst="rect">
            <a:avLst/>
          </a:prstGeom>
          <a:solidFill>
            <a:schemeClr val="bg1">
              <a:lumMod val="85000"/>
            </a:schemeClr>
          </a:solidFill>
        </p:spPr>
      </p:pic>
      <p:pic>
        <p:nvPicPr>
          <p:cNvPr id="28" name="圖片 27"/>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75424" y="2723021"/>
            <a:ext cx="1312317" cy="874155"/>
          </a:xfrm>
          <a:prstGeom prst="rect">
            <a:avLst/>
          </a:prstGeom>
        </p:spPr>
      </p:pic>
      <p:sp>
        <p:nvSpPr>
          <p:cNvPr id="29" name="Rectangle 6"/>
          <p:cNvSpPr>
            <a:spLocks noChangeArrowheads="1"/>
          </p:cNvSpPr>
          <p:nvPr/>
        </p:nvSpPr>
        <p:spPr bwMode="auto">
          <a:xfrm>
            <a:off x="1770747" y="1938932"/>
            <a:ext cx="6499109" cy="44961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w="9525">
            <a:solidFill>
              <a:srgbClr val="FFFFCC"/>
            </a:solidFill>
            <a:miter lim="800000"/>
            <a:headEnd/>
            <a:tailEnd/>
          </a:ln>
          <a:effectLst/>
          <a:scene3d>
            <a:camera prst="orthographicFront"/>
            <a:lightRig rig="threePt" dir="t"/>
          </a:scene3d>
          <a:sp3d>
            <a:bevelT/>
          </a:sp3d>
          <a:extLst/>
        </p:spPr>
        <p:txBody>
          <a:bodyPr wrap="none" anchor="ctr"/>
          <a:lstStyle/>
          <a:p>
            <a:pPr algn="ctr">
              <a:defRPr/>
            </a:pPr>
            <a:r>
              <a:rPr lang="en-US" altLang="zh-TW" dirty="0">
                <a:solidFill>
                  <a:srgbClr val="C00000"/>
                </a:solidFill>
                <a:effectLst>
                  <a:outerShdw blurRad="38100" dist="38100" dir="2700000" algn="tl">
                    <a:srgbClr val="000000">
                      <a:alpha val="43137"/>
                    </a:srgbClr>
                  </a:outerShdw>
                </a:effectLst>
                <a:latin typeface="Verdana" pitchFamily="34" charset="0"/>
              </a:rPr>
              <a:t>Video Decoder-SVD-832</a:t>
            </a:r>
            <a:endParaRPr lang="zh-TW" altLang="en-US" dirty="0">
              <a:ea typeface="新細明體" pitchFamily="18" charset="-120"/>
            </a:endParaRPr>
          </a:p>
        </p:txBody>
      </p:sp>
      <p:pic>
        <p:nvPicPr>
          <p:cNvPr id="30" name="圖片 29"/>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05568" y="1618951"/>
            <a:ext cx="1705757" cy="1089574"/>
          </a:xfrm>
          <a:prstGeom prst="rect">
            <a:avLst/>
          </a:prstGeom>
        </p:spPr>
      </p:pic>
    </p:spTree>
    <p:extLst>
      <p:ext uri="{BB962C8B-B14F-4D97-AF65-F5344CB8AC3E}">
        <p14:creationId xmlns:p14="http://schemas.microsoft.com/office/powerpoint/2010/main" val="86349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C0C0C0"/>
                  </a:outerShdw>
                </a:effectLst>
              </a:rPr>
              <a:t>NVR Performance Index</a:t>
            </a:r>
            <a:endParaRPr lang="zh-TW" altLang="en-US" dirty="0">
              <a:latin typeface="標楷體" pitchFamily="65" charset="-120"/>
              <a:ea typeface="標楷體" pitchFamily="65" charset="-120"/>
            </a:endParaRPr>
          </a:p>
        </p:txBody>
      </p:sp>
      <p:sp>
        <p:nvSpPr>
          <p:cNvPr id="3" name="內容版面配置區 2"/>
          <p:cNvSpPr>
            <a:spLocks noGrp="1"/>
          </p:cNvSpPr>
          <p:nvPr>
            <p:ph sz="quarter" idx="13"/>
          </p:nvPr>
        </p:nvSpPr>
        <p:spPr/>
        <p:txBody>
          <a:bodyPr/>
          <a:lstStyle/>
          <a:p>
            <a:r>
              <a:rPr lang="en-US" altLang="zh-TW" dirty="0" smtClean="0">
                <a:ea typeface="標楷體" pitchFamily="65" charset="-120"/>
              </a:rPr>
              <a:t>Total Throughput rate</a:t>
            </a:r>
          </a:p>
          <a:p>
            <a:r>
              <a:rPr lang="en-US" altLang="zh-TW" dirty="0" smtClean="0">
                <a:ea typeface="標楷體" pitchFamily="65" charset="-120"/>
              </a:rPr>
              <a:t>Local display performance</a:t>
            </a:r>
          </a:p>
          <a:p>
            <a:r>
              <a:rPr lang="en-US" altLang="zh-TW" dirty="0" smtClean="0">
                <a:ea typeface="標楷體" pitchFamily="65" charset="-120"/>
              </a:rPr>
              <a:t>Remote access capability</a:t>
            </a:r>
          </a:p>
          <a:p>
            <a:r>
              <a:rPr lang="en-US" altLang="zh-TW" dirty="0" smtClean="0">
                <a:ea typeface="標楷體" pitchFamily="65" charset="-120"/>
              </a:rPr>
              <a:t>Camera brand compatibility</a:t>
            </a:r>
          </a:p>
          <a:p>
            <a:r>
              <a:rPr lang="en-US" altLang="zh-TW" dirty="0" smtClean="0">
                <a:ea typeface="標楷體" pitchFamily="65" charset="-120"/>
              </a:rPr>
              <a:t>Future expansion</a:t>
            </a:r>
          </a:p>
          <a:p>
            <a:pPr marL="0" indent="0">
              <a:buNone/>
            </a:pPr>
            <a:endParaRPr lang="zh-TW" altLang="en-US" dirty="0">
              <a:ea typeface="標楷體" pitchFamily="65" charset="-120"/>
            </a:endParaRPr>
          </a:p>
        </p:txBody>
      </p:sp>
    </p:spTree>
    <p:extLst>
      <p:ext uri="{BB962C8B-B14F-4D97-AF65-F5344CB8AC3E}">
        <p14:creationId xmlns:p14="http://schemas.microsoft.com/office/powerpoint/2010/main" val="39817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latin typeface="+mn-lt"/>
                <a:ea typeface="標楷體" pitchFamily="65" charset="-120"/>
              </a:rPr>
              <a:t>Throughput Rate</a:t>
            </a:r>
            <a:endParaRPr lang="zh-TW" altLang="en-US" b="1" dirty="0">
              <a:effectLst>
                <a:outerShdw blurRad="38100" dist="38100" dir="2700000" algn="tl">
                  <a:srgbClr val="000000">
                    <a:alpha val="43137"/>
                  </a:srgbClr>
                </a:outerShdw>
              </a:effectLst>
              <a:latin typeface="+mn-lt"/>
              <a:ea typeface="標楷體" pitchFamily="65" charset="-120"/>
            </a:endParaRPr>
          </a:p>
        </p:txBody>
      </p:sp>
      <p:sp>
        <p:nvSpPr>
          <p:cNvPr id="3" name="內容版面配置區 2"/>
          <p:cNvSpPr>
            <a:spLocks noGrp="1"/>
          </p:cNvSpPr>
          <p:nvPr>
            <p:ph sz="quarter" idx="13"/>
          </p:nvPr>
        </p:nvSpPr>
        <p:spPr>
          <a:xfrm>
            <a:off x="570836" y="1196752"/>
            <a:ext cx="8573164" cy="4248472"/>
          </a:xfrm>
        </p:spPr>
        <p:txBody>
          <a:bodyPr>
            <a:normAutofit/>
          </a:bodyPr>
          <a:lstStyle/>
          <a:p>
            <a:r>
              <a:rPr lang="en-US" altLang="zh-TW" sz="2000" dirty="0"/>
              <a:t>The video data is encapsulated and transmitted by the camera on the network, and it needs to be de-capsulated and interpreted by the NVR before it can be used. I</a:t>
            </a:r>
            <a:r>
              <a:rPr lang="en-US" altLang="zh-TW" sz="2000" dirty="0" smtClean="0"/>
              <a:t>f </a:t>
            </a:r>
            <a:r>
              <a:rPr lang="en-US" altLang="zh-TW" sz="2000" dirty="0"/>
              <a:t>an user on the same or remote network requested such data from the </a:t>
            </a:r>
            <a:r>
              <a:rPr lang="en-US" altLang="zh-TW" sz="2000" dirty="0" smtClean="0"/>
              <a:t>NVR, </a:t>
            </a:r>
            <a:r>
              <a:rPr lang="en-US" altLang="zh-TW" sz="2000" dirty="0"/>
              <a:t>it could be live video stream, or data that was already stored on the NVR’s HDD. The NVR then needs to re-package these data for transmission. Such action is done by the CPU inside the NVR, and the amount of data can be transmitted every second, which is normally described as “throughput rate”, is determined by the processing power of the CPU</a:t>
            </a:r>
            <a:r>
              <a:rPr lang="en-US" altLang="zh-TW" sz="2000" dirty="0" smtClean="0"/>
              <a:t>.</a:t>
            </a:r>
            <a:endParaRPr lang="zh-TW" altLang="zh-TW" sz="20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741823"/>
            <a:ext cx="3240360" cy="2393747"/>
          </a:xfrm>
          <a:prstGeom prst="rect">
            <a:avLst/>
          </a:prstGeom>
        </p:spPr>
      </p:pic>
    </p:spTree>
    <p:extLst>
      <p:ext uri="{BB962C8B-B14F-4D97-AF65-F5344CB8AC3E}">
        <p14:creationId xmlns:p14="http://schemas.microsoft.com/office/powerpoint/2010/main" val="246477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effectLst>
                  <a:outerShdw blurRad="38100" dist="38100" dir="2700000" algn="tl">
                    <a:srgbClr val="000000">
                      <a:alpha val="43137"/>
                    </a:srgbClr>
                  </a:outerShdw>
                </a:effectLst>
                <a:ea typeface="標楷體" pitchFamily="65" charset="-120"/>
              </a:rPr>
              <a:t>Throughput Rate</a:t>
            </a:r>
            <a:endParaRPr lang="zh-TW" altLang="en-US" dirty="0"/>
          </a:p>
        </p:txBody>
      </p:sp>
      <p:sp>
        <p:nvSpPr>
          <p:cNvPr id="3" name="內容版面配置區 2"/>
          <p:cNvSpPr>
            <a:spLocks noGrp="1"/>
          </p:cNvSpPr>
          <p:nvPr>
            <p:ph sz="quarter" idx="13"/>
          </p:nvPr>
        </p:nvSpPr>
        <p:spPr/>
        <p:txBody>
          <a:bodyPr>
            <a:normAutofit fontScale="62500" lnSpcReduction="20000"/>
          </a:bodyPr>
          <a:lstStyle/>
          <a:p>
            <a:r>
              <a:rPr lang="en-US" altLang="zh-TW" sz="4000" dirty="0">
                <a:ea typeface="標楷體" pitchFamily="65" charset="-120"/>
              </a:rPr>
              <a:t>NVR has higher throughput rate, means:</a:t>
            </a:r>
          </a:p>
          <a:p>
            <a:pPr lvl="1"/>
            <a:r>
              <a:rPr lang="en-US" altLang="zh-TW" sz="4000" dirty="0">
                <a:ea typeface="標楷體" pitchFamily="65" charset="-120"/>
              </a:rPr>
              <a:t>Higher Input bitrate : camera quantity, total bit rate, picture quality and FPS</a:t>
            </a:r>
          </a:p>
          <a:p>
            <a:pPr lvl="1"/>
            <a:r>
              <a:rPr lang="en-US" altLang="zh-TW" sz="4000" dirty="0">
                <a:ea typeface="標楷體" pitchFamily="65" charset="-120"/>
              </a:rPr>
              <a:t>Higher Output bitrate: Capability of video streaming  for remote </a:t>
            </a:r>
            <a:endParaRPr lang="en-US" altLang="zh-TW" sz="4000" dirty="0">
              <a:latin typeface="新細明體"/>
            </a:endParaRPr>
          </a:p>
          <a:p>
            <a:pPr lvl="1"/>
            <a:r>
              <a:rPr lang="en-US" altLang="zh-TW" sz="4000" dirty="0">
                <a:ea typeface="標楷體" pitchFamily="65" charset="-120"/>
              </a:rPr>
              <a:t>If  NVR throughput rate is 100Mbps, bitrate of each camera </a:t>
            </a:r>
            <a:r>
              <a:rPr lang="en-US" altLang="zh-TW" sz="4000" dirty="0" smtClean="0">
                <a:ea typeface="標楷體" pitchFamily="65" charset="-120"/>
              </a:rPr>
              <a:t>is 6Mbps(30fps@1920x1080</a:t>
            </a:r>
            <a:r>
              <a:rPr lang="en-US" altLang="zh-TW" sz="4000" dirty="0">
                <a:ea typeface="標楷體" pitchFamily="65" charset="-120"/>
              </a:rPr>
              <a:t>), the recording performance is 16</a:t>
            </a:r>
            <a:r>
              <a:rPr lang="zh-TW" altLang="en-US" sz="4000" dirty="0">
                <a:ea typeface="標楷體" pitchFamily="65" charset="-120"/>
              </a:rPr>
              <a:t> </a:t>
            </a:r>
            <a:r>
              <a:rPr lang="en-US" altLang="zh-TW" sz="4000" dirty="0">
                <a:ea typeface="標楷體" pitchFamily="65" charset="-120"/>
              </a:rPr>
              <a:t>channel, real time</a:t>
            </a:r>
          </a:p>
          <a:p>
            <a:pPr lvl="1"/>
            <a:r>
              <a:rPr lang="en-US" altLang="zh-TW" sz="4000" dirty="0">
                <a:ea typeface="標楷體" pitchFamily="65" charset="-120"/>
              </a:rPr>
              <a:t>If NVR runs both recording and remote access, the recording throughput rate will become 50Mps. The recording performance is 8CH(30fps) or 16CH(15fps).</a:t>
            </a:r>
            <a:endParaRPr lang="zh-TW" altLang="en-US" sz="4000" dirty="0">
              <a:ea typeface="標楷體" pitchFamily="65" charset="-120"/>
            </a:endParaRPr>
          </a:p>
          <a:p>
            <a:endParaRPr lang="zh-TW" altLang="en-US" dirty="0"/>
          </a:p>
        </p:txBody>
      </p:sp>
    </p:spTree>
    <p:extLst>
      <p:ext uri="{BB962C8B-B14F-4D97-AF65-F5344CB8AC3E}">
        <p14:creationId xmlns:p14="http://schemas.microsoft.com/office/powerpoint/2010/main" val="203400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latin typeface="+mn-lt"/>
                <a:ea typeface="標楷體" pitchFamily="65" charset="-120"/>
              </a:rPr>
              <a:t>Local display performance</a:t>
            </a:r>
            <a:endParaRPr lang="zh-TW" altLang="en-US" b="1" dirty="0">
              <a:effectLst>
                <a:outerShdw blurRad="38100" dist="38100" dir="2700000" algn="tl">
                  <a:srgbClr val="000000">
                    <a:alpha val="43137"/>
                  </a:srgbClr>
                </a:outerShdw>
              </a:effectLst>
              <a:latin typeface="+mn-lt"/>
              <a:ea typeface="標楷體" pitchFamily="65" charset="-120"/>
            </a:endParaRPr>
          </a:p>
        </p:txBody>
      </p:sp>
      <p:sp>
        <p:nvSpPr>
          <p:cNvPr id="3" name="內容版面配置區 2"/>
          <p:cNvSpPr>
            <a:spLocks noGrp="1"/>
          </p:cNvSpPr>
          <p:nvPr>
            <p:ph sz="quarter" idx="13"/>
          </p:nvPr>
        </p:nvSpPr>
        <p:spPr>
          <a:xfrm>
            <a:off x="683568" y="1268760"/>
            <a:ext cx="8460432" cy="4248472"/>
          </a:xfrm>
        </p:spPr>
        <p:txBody>
          <a:bodyPr>
            <a:noAutofit/>
          </a:bodyPr>
          <a:lstStyle/>
          <a:p>
            <a:r>
              <a:rPr lang="en-US" altLang="zh-TW" sz="2000" dirty="0" smtClean="0"/>
              <a:t>NVR receives </a:t>
            </a:r>
            <a:r>
              <a:rPr lang="en-US" altLang="zh-TW" sz="2000" dirty="0"/>
              <a:t>compressed digital </a:t>
            </a:r>
            <a:r>
              <a:rPr lang="en-US" altLang="zh-TW" sz="2000" dirty="0" smtClean="0"/>
              <a:t>video/audio </a:t>
            </a:r>
            <a:r>
              <a:rPr lang="en-US" altLang="zh-TW" sz="2000" dirty="0"/>
              <a:t>data </a:t>
            </a:r>
            <a:r>
              <a:rPr lang="en-US" altLang="zh-TW" sz="2000" dirty="0" smtClean="0"/>
              <a:t>from network camera, whether </a:t>
            </a:r>
            <a:r>
              <a:rPr lang="en-US" altLang="zh-TW" sz="2000" dirty="0"/>
              <a:t>display live video or </a:t>
            </a:r>
            <a:r>
              <a:rPr lang="en-US" altLang="zh-TW" sz="2000" dirty="0" smtClean="0"/>
              <a:t>video archive on local monitor, the digital data need to be decompressed by </a:t>
            </a:r>
            <a:r>
              <a:rPr lang="en-US" altLang="zh-TW" sz="2000" dirty="0"/>
              <a:t>NVR</a:t>
            </a:r>
            <a:endParaRPr lang="en-US" altLang="zh-TW" sz="2000" dirty="0" smtClean="0">
              <a:ea typeface="標楷體" pitchFamily="65" charset="-120"/>
            </a:endParaRPr>
          </a:p>
          <a:p>
            <a:r>
              <a:rPr lang="en-US" altLang="zh-TW" sz="2000" dirty="0" smtClean="0">
                <a:ea typeface="標楷體" pitchFamily="65" charset="-120"/>
              </a:rPr>
              <a:t>NVR has better video decoder performance means:</a:t>
            </a:r>
          </a:p>
          <a:p>
            <a:pPr lvl="1"/>
            <a:r>
              <a:rPr lang="en-US" altLang="zh-TW" sz="1400" dirty="0" smtClean="0">
                <a:ea typeface="標楷體" pitchFamily="65" charset="-120"/>
              </a:rPr>
              <a:t>Total FPS is higher:</a:t>
            </a:r>
          </a:p>
          <a:p>
            <a:pPr lvl="2"/>
            <a:r>
              <a:rPr lang="en-US" altLang="zh-TW" sz="1400" dirty="0" smtClean="0">
                <a:ea typeface="標楷體" pitchFamily="65" charset="-120"/>
              </a:rPr>
              <a:t>150fps@1920x1080,80fps@3Mp,…</a:t>
            </a:r>
          </a:p>
          <a:p>
            <a:pPr lvl="1"/>
            <a:r>
              <a:rPr lang="en-US" altLang="zh-TW" sz="1400" dirty="0" smtClean="0">
                <a:ea typeface="標楷體" pitchFamily="65" charset="-120"/>
              </a:rPr>
              <a:t>Support high resolution video stream, such as</a:t>
            </a:r>
            <a:r>
              <a:rPr lang="zh-TW" altLang="en-US" sz="1400" dirty="0">
                <a:ea typeface="標楷體" pitchFamily="65" charset="-120"/>
              </a:rPr>
              <a:t> </a:t>
            </a:r>
            <a:r>
              <a:rPr lang="en-US" altLang="zh-TW" sz="1400" dirty="0" smtClean="0">
                <a:ea typeface="標楷體" pitchFamily="65" charset="-120"/>
              </a:rPr>
              <a:t>5Mp,3Mp</a:t>
            </a:r>
          </a:p>
          <a:p>
            <a:pPr lvl="2"/>
            <a:r>
              <a:rPr lang="en-US" altLang="zh-TW" sz="1400" dirty="0" smtClean="0">
                <a:ea typeface="標楷體" pitchFamily="65" charset="-120"/>
              </a:rPr>
              <a:t>If NVR performance is limited, can not decode higher resolution than 1920x1080.</a:t>
            </a:r>
          </a:p>
          <a:p>
            <a:pPr lvl="1"/>
            <a:r>
              <a:rPr lang="en-US" altLang="zh-TW" sz="1400" dirty="0" smtClean="0">
                <a:ea typeface="標楷體" pitchFamily="65" charset="-120"/>
              </a:rPr>
              <a:t>Can display multi channels with high resolution, such as 16CH 1080p, 8CH 3Mp</a:t>
            </a:r>
          </a:p>
          <a:p>
            <a:pPr lvl="2"/>
            <a:r>
              <a:rPr lang="en-US" altLang="zh-TW" sz="1400" dirty="0">
                <a:ea typeface="標楷體" pitchFamily="65" charset="-120"/>
              </a:rPr>
              <a:t>If NVR performance is limited, </a:t>
            </a:r>
            <a:r>
              <a:rPr lang="en-US" altLang="zh-TW" sz="1400" dirty="0" smtClean="0">
                <a:ea typeface="標楷體" pitchFamily="65" charset="-120"/>
              </a:rPr>
              <a:t>need use dual stream with special</a:t>
            </a:r>
          </a:p>
          <a:p>
            <a:pPr lvl="1"/>
            <a:r>
              <a:rPr lang="en-US" altLang="zh-TW" sz="1400" dirty="0" smtClean="0">
                <a:ea typeface="標楷體" pitchFamily="65" charset="-120"/>
              </a:rPr>
              <a:t>Can display multi-channel with different video format and resolution</a:t>
            </a:r>
            <a:r>
              <a:rPr lang="zh-TW" altLang="en-US" sz="1400" dirty="0" smtClean="0">
                <a:ea typeface="標楷體" pitchFamily="65" charset="-120"/>
              </a:rPr>
              <a:t>:</a:t>
            </a:r>
            <a:endParaRPr lang="en-US" altLang="zh-TW" sz="1400" dirty="0" smtClean="0">
              <a:ea typeface="標楷體" pitchFamily="65" charset="-120"/>
            </a:endParaRPr>
          </a:p>
          <a:p>
            <a:pPr lvl="2"/>
            <a:r>
              <a:rPr lang="en-US" altLang="zh-TW" sz="1400" dirty="0" smtClean="0">
                <a:ea typeface="標楷體" pitchFamily="65" charset="-120"/>
              </a:rPr>
              <a:t>For example:16CH, each channel isn’t limited by video format(MJPEG/MPEG4/H.264)</a:t>
            </a:r>
            <a:r>
              <a:rPr lang="zh-TW" altLang="en-US" sz="1400" dirty="0">
                <a:ea typeface="標楷體" pitchFamily="65" charset="-120"/>
              </a:rPr>
              <a:t> </a:t>
            </a:r>
            <a:r>
              <a:rPr lang="en-US" altLang="zh-TW" sz="1400" dirty="0" smtClean="0">
                <a:ea typeface="標楷體" pitchFamily="65" charset="-120"/>
              </a:rPr>
              <a:t>and resolution(CIF</a:t>
            </a:r>
            <a:r>
              <a:rPr lang="en-US" altLang="zh-TW" sz="1400" dirty="0">
                <a:ea typeface="標楷體" pitchFamily="65" charset="-120"/>
              </a:rPr>
              <a:t>, VGA, D1, 720P, </a:t>
            </a:r>
            <a:r>
              <a:rPr lang="en-US" altLang="zh-TW" sz="1400" dirty="0" smtClean="0">
                <a:ea typeface="標楷體" pitchFamily="65" charset="-120"/>
              </a:rPr>
              <a:t>1080P)</a:t>
            </a:r>
          </a:p>
          <a:p>
            <a:pPr lvl="1"/>
            <a:r>
              <a:rPr lang="en-US" altLang="zh-TW" sz="1400" dirty="0" smtClean="0">
                <a:ea typeface="標楷體" pitchFamily="65" charset="-120"/>
              </a:rPr>
              <a:t>Support 1080p 60fps</a:t>
            </a:r>
          </a:p>
          <a:p>
            <a:pPr lvl="1"/>
            <a:r>
              <a:rPr lang="en-US" altLang="zh-TW" sz="1400" dirty="0" smtClean="0">
                <a:ea typeface="標楷體" pitchFamily="65" charset="-120"/>
              </a:rPr>
              <a:t>Dual monitor output</a:t>
            </a:r>
          </a:p>
          <a:p>
            <a:pPr lvl="2"/>
            <a:r>
              <a:rPr lang="en-US" altLang="zh-TW" sz="1400" dirty="0" smtClean="0">
                <a:ea typeface="標楷體" pitchFamily="65" charset="-120"/>
              </a:rPr>
              <a:t>Display video on both monitors</a:t>
            </a:r>
          </a:p>
          <a:p>
            <a:pPr marL="914400" lvl="2" indent="0">
              <a:buNone/>
            </a:pPr>
            <a:r>
              <a:rPr lang="en-US" altLang="zh-TW" sz="1400" dirty="0">
                <a:ea typeface="標楷體" pitchFamily="65" charset="-120"/>
              </a:rPr>
              <a:t> </a:t>
            </a:r>
            <a:r>
              <a:rPr lang="en-US" altLang="zh-TW" sz="1400" dirty="0" smtClean="0">
                <a:ea typeface="標楷體" pitchFamily="65" charset="-120"/>
              </a:rPr>
              <a:t>     </a:t>
            </a:r>
            <a:r>
              <a:rPr lang="en-US" altLang="zh-TW" sz="1400" dirty="0">
                <a:ea typeface="標楷體" pitchFamily="65" charset="-120"/>
              </a:rPr>
              <a:t>F</a:t>
            </a:r>
            <a:r>
              <a:rPr lang="en-US" altLang="zh-TW" sz="1400" dirty="0" smtClean="0">
                <a:ea typeface="標楷體" pitchFamily="65" charset="-120"/>
              </a:rPr>
              <a:t>or example: 1</a:t>
            </a:r>
            <a:r>
              <a:rPr lang="en-US" altLang="zh-TW" sz="1400" baseline="30000" dirty="0" smtClean="0">
                <a:ea typeface="標楷體" pitchFamily="65" charset="-120"/>
              </a:rPr>
              <a:t>st</a:t>
            </a:r>
            <a:r>
              <a:rPr lang="en-US" altLang="zh-TW" sz="1400" dirty="0" smtClean="0">
                <a:ea typeface="標楷體" pitchFamily="65" charset="-120"/>
              </a:rPr>
              <a:t> monitor: 16CH for live, 2</a:t>
            </a:r>
            <a:r>
              <a:rPr lang="en-US" altLang="zh-TW" sz="1400" baseline="30000" dirty="0" smtClean="0">
                <a:ea typeface="標楷體" pitchFamily="65" charset="-120"/>
              </a:rPr>
              <a:t>nd</a:t>
            </a:r>
            <a:r>
              <a:rPr lang="en-US" altLang="zh-TW" sz="1400" dirty="0" smtClean="0">
                <a:ea typeface="標楷體" pitchFamily="65" charset="-120"/>
              </a:rPr>
              <a:t> monitor: 4CH for playback</a:t>
            </a:r>
          </a:p>
        </p:txBody>
      </p:sp>
    </p:spTree>
    <p:extLst>
      <p:ext uri="{BB962C8B-B14F-4D97-AF65-F5344CB8AC3E}">
        <p14:creationId xmlns:p14="http://schemas.microsoft.com/office/powerpoint/2010/main" val="59364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latin typeface="+mn-lt"/>
                <a:ea typeface="標楷體" pitchFamily="65" charset="-120"/>
              </a:rPr>
              <a:t>Remote Access Capability</a:t>
            </a:r>
            <a:endParaRPr lang="zh-TW" altLang="en-US" b="1" dirty="0">
              <a:effectLst>
                <a:outerShdw blurRad="38100" dist="38100" dir="2700000" algn="tl">
                  <a:srgbClr val="000000">
                    <a:alpha val="43137"/>
                  </a:srgbClr>
                </a:outerShdw>
              </a:effectLst>
              <a:latin typeface="+mn-lt"/>
              <a:ea typeface="標楷體" pitchFamily="65" charset="-120"/>
            </a:endParaRPr>
          </a:p>
        </p:txBody>
      </p:sp>
      <p:sp>
        <p:nvSpPr>
          <p:cNvPr id="3" name="內容版面配置區 2"/>
          <p:cNvSpPr>
            <a:spLocks noGrp="1"/>
          </p:cNvSpPr>
          <p:nvPr>
            <p:ph sz="quarter" idx="13"/>
          </p:nvPr>
        </p:nvSpPr>
        <p:spPr>
          <a:xfrm>
            <a:off x="611560" y="1556792"/>
            <a:ext cx="7992888" cy="4248472"/>
          </a:xfrm>
        </p:spPr>
        <p:txBody>
          <a:bodyPr>
            <a:normAutofit fontScale="92500" lnSpcReduction="20000"/>
          </a:bodyPr>
          <a:lstStyle/>
          <a:p>
            <a:r>
              <a:rPr lang="en-US" altLang="zh-TW" dirty="0" smtClean="0">
                <a:ea typeface="標楷體" pitchFamily="65" charset="-120"/>
              </a:rPr>
              <a:t>Internet is popular, except feature of local display, playback and recording. Remote access and configuration is key feature of NVR</a:t>
            </a:r>
            <a:r>
              <a:rPr lang="en-US" altLang="zh-TW" dirty="0" smtClean="0">
                <a:latin typeface="新細明體"/>
                <a:ea typeface="標楷體" pitchFamily="65" charset="-120"/>
              </a:rPr>
              <a:t>.</a:t>
            </a:r>
          </a:p>
          <a:p>
            <a:r>
              <a:rPr lang="en-US" altLang="zh-TW" dirty="0" smtClean="0">
                <a:ea typeface="標楷體" pitchFamily="65" charset="-120"/>
              </a:rPr>
              <a:t>NVR needs support</a:t>
            </a:r>
          </a:p>
          <a:p>
            <a:pPr lvl="1"/>
            <a:r>
              <a:rPr lang="en-US" altLang="zh-TW" dirty="0" smtClean="0">
                <a:ea typeface="標楷體" pitchFamily="65" charset="-120"/>
              </a:rPr>
              <a:t>Set up and control NVR through browser, don’t need install extra application software on PC</a:t>
            </a:r>
            <a:r>
              <a:rPr lang="en-US" altLang="zh-TW" dirty="0">
                <a:latin typeface="新細明體"/>
              </a:rPr>
              <a:t>.</a:t>
            </a:r>
            <a:endParaRPr lang="en-US" altLang="zh-TW" dirty="0">
              <a:ea typeface="標楷體" pitchFamily="65" charset="-120"/>
            </a:endParaRPr>
          </a:p>
          <a:p>
            <a:pPr lvl="1"/>
            <a:r>
              <a:rPr lang="en-US" altLang="zh-TW" dirty="0" smtClean="0">
                <a:ea typeface="標楷體" pitchFamily="65" charset="-120"/>
              </a:rPr>
              <a:t>Multiple live and playback video streams can be accessed through internet. NVR has higher performance means it can support more video stream for remote access, for example: 48 live video streams and 16 playback video streams.</a:t>
            </a:r>
            <a:endParaRPr lang="zh-TW" altLang="en-US" dirty="0"/>
          </a:p>
        </p:txBody>
      </p:sp>
    </p:spTree>
    <p:extLst>
      <p:ext uri="{BB962C8B-B14F-4D97-AF65-F5344CB8AC3E}">
        <p14:creationId xmlns:p14="http://schemas.microsoft.com/office/powerpoint/2010/main" val="141706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ea typeface="標楷體" pitchFamily="65" charset="-120"/>
              </a:rPr>
              <a:t>Compatibility of </a:t>
            </a:r>
            <a:r>
              <a:rPr lang="en-US" altLang="zh-TW" b="1" dirty="0" smtClean="0">
                <a:effectLst>
                  <a:outerShdw blurRad="38100" dist="38100" dir="2700000" algn="tl">
                    <a:srgbClr val="000000">
                      <a:alpha val="43137"/>
                    </a:srgbClr>
                  </a:outerShdw>
                </a:effectLst>
                <a:latin typeface="+mn-lt"/>
                <a:ea typeface="標楷體" pitchFamily="65" charset="-120"/>
              </a:rPr>
              <a:t>Camera</a:t>
            </a:r>
            <a:endParaRPr lang="zh-TW" altLang="en-US" b="1" dirty="0">
              <a:effectLst>
                <a:outerShdw blurRad="38100" dist="38100" dir="2700000" algn="tl">
                  <a:srgbClr val="000000">
                    <a:alpha val="43137"/>
                  </a:srgbClr>
                </a:outerShdw>
              </a:effectLst>
              <a:latin typeface="+mn-lt"/>
              <a:ea typeface="標楷體" pitchFamily="65" charset="-120"/>
            </a:endParaRPr>
          </a:p>
        </p:txBody>
      </p:sp>
      <p:sp>
        <p:nvSpPr>
          <p:cNvPr id="3" name="內容版面配置區 2"/>
          <p:cNvSpPr>
            <a:spLocks noGrp="1"/>
          </p:cNvSpPr>
          <p:nvPr>
            <p:ph sz="quarter" idx="13"/>
          </p:nvPr>
        </p:nvSpPr>
        <p:spPr>
          <a:xfrm>
            <a:off x="611560" y="1412776"/>
            <a:ext cx="7992888" cy="4248472"/>
          </a:xfrm>
        </p:spPr>
        <p:txBody>
          <a:bodyPr>
            <a:normAutofit/>
          </a:bodyPr>
          <a:lstStyle/>
          <a:p>
            <a:r>
              <a:rPr lang="en-US" altLang="zh-TW" sz="2800" dirty="0" smtClean="0">
                <a:ea typeface="標楷體" pitchFamily="65" charset="-120"/>
              </a:rPr>
              <a:t>Each camera manufacturers have different ways to control system, get status, notify event and setup multi-stream of video. </a:t>
            </a:r>
          </a:p>
          <a:p>
            <a:r>
              <a:rPr lang="en-US" altLang="zh-TW" sz="2800" dirty="0" smtClean="0">
                <a:ea typeface="標楷體" pitchFamily="65" charset="-120"/>
              </a:rPr>
              <a:t>Though there is a standard - </a:t>
            </a:r>
            <a:r>
              <a:rPr lang="en-US" altLang="zh-TW" sz="2800" dirty="0" err="1" smtClean="0">
                <a:ea typeface="標楷體" pitchFamily="65" charset="-120"/>
              </a:rPr>
              <a:t>Onvif</a:t>
            </a:r>
            <a:r>
              <a:rPr lang="zh-TW" altLang="en-US" sz="2800" dirty="0">
                <a:ea typeface="標楷體" pitchFamily="65" charset="-120"/>
              </a:rPr>
              <a:t> </a:t>
            </a:r>
            <a:r>
              <a:rPr lang="en-US" altLang="zh-TW" sz="2800" dirty="0" smtClean="0">
                <a:ea typeface="標楷體" pitchFamily="65" charset="-120"/>
              </a:rPr>
              <a:t>protocol: But compatibility is still limited by camera hardware and technical ability of manufacturer.</a:t>
            </a:r>
          </a:p>
          <a:p>
            <a:r>
              <a:rPr lang="en-US" altLang="zh-TW" sz="2800" dirty="0" smtClean="0">
                <a:ea typeface="標楷體" pitchFamily="65" charset="-120"/>
              </a:rPr>
              <a:t>NVR can support more brands, means it has higher flexible for application, is not limited to special cameras.</a:t>
            </a:r>
            <a:endParaRPr lang="zh-TW" altLang="en-US" sz="2800" dirty="0">
              <a:ea typeface="標楷體" pitchFamily="65" charset="-120"/>
            </a:endParaRPr>
          </a:p>
        </p:txBody>
      </p:sp>
    </p:spTree>
    <p:extLst>
      <p:ext uri="{BB962C8B-B14F-4D97-AF65-F5344CB8AC3E}">
        <p14:creationId xmlns:p14="http://schemas.microsoft.com/office/powerpoint/2010/main" val="306249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effectLst>
                  <a:outerShdw blurRad="38100" dist="38100" dir="2700000" algn="tl">
                    <a:srgbClr val="000000">
                      <a:alpha val="43137"/>
                    </a:srgbClr>
                  </a:outerShdw>
                </a:effectLst>
                <a:ea typeface="標楷體" pitchFamily="65" charset="-120"/>
              </a:rPr>
              <a:t>Future Expansion</a:t>
            </a:r>
            <a:endParaRPr lang="zh-TW" altLang="en-US" b="1" dirty="0">
              <a:effectLst>
                <a:outerShdw blurRad="38100" dist="38100" dir="2700000" algn="tl">
                  <a:srgbClr val="000000">
                    <a:alpha val="43137"/>
                  </a:srgbClr>
                </a:outerShdw>
              </a:effectLst>
            </a:endParaRPr>
          </a:p>
        </p:txBody>
      </p:sp>
      <p:sp>
        <p:nvSpPr>
          <p:cNvPr id="3" name="內容版面配置區 2"/>
          <p:cNvSpPr>
            <a:spLocks noGrp="1"/>
          </p:cNvSpPr>
          <p:nvPr>
            <p:ph sz="quarter" idx="13"/>
          </p:nvPr>
        </p:nvSpPr>
        <p:spPr>
          <a:xfrm>
            <a:off x="611560" y="1556792"/>
            <a:ext cx="7992888" cy="4248472"/>
          </a:xfrm>
        </p:spPr>
        <p:txBody>
          <a:bodyPr>
            <a:normAutofit fontScale="77500" lnSpcReduction="20000"/>
          </a:bodyPr>
          <a:lstStyle/>
          <a:p>
            <a:r>
              <a:rPr lang="en-US" altLang="zh-TW" dirty="0" smtClean="0">
                <a:ea typeface="標楷體" pitchFamily="65" charset="-120"/>
              </a:rPr>
              <a:t>NVR can be used as a standalone equipment. Application software increase solution value of NVR.</a:t>
            </a:r>
            <a:r>
              <a:rPr lang="en-US" altLang="zh-TW" dirty="0"/>
              <a:t> In addition to native applications, </a:t>
            </a:r>
            <a:r>
              <a:rPr lang="en-US" altLang="zh-TW" dirty="0" smtClean="0"/>
              <a:t>the need </a:t>
            </a:r>
            <a:r>
              <a:rPr lang="en-US" altLang="zh-TW" dirty="0"/>
              <a:t>to expand the system with application software applications, increase system </a:t>
            </a:r>
            <a:r>
              <a:rPr lang="en-US" altLang="zh-TW" dirty="0" smtClean="0"/>
              <a:t>ROI</a:t>
            </a:r>
          </a:p>
          <a:p>
            <a:r>
              <a:rPr lang="en-US" altLang="zh-TW" dirty="0" smtClean="0">
                <a:ea typeface="標楷體" pitchFamily="65" charset="-120"/>
              </a:rPr>
              <a:t>NVR </a:t>
            </a:r>
            <a:r>
              <a:rPr lang="en-US" altLang="zh-TW" dirty="0" smtClean="0"/>
              <a:t>supports more </a:t>
            </a:r>
            <a:r>
              <a:rPr lang="en-US" altLang="zh-TW" dirty="0"/>
              <a:t>variety of application software, system </a:t>
            </a:r>
            <a:r>
              <a:rPr lang="en-US" altLang="zh-TW" dirty="0" smtClean="0"/>
              <a:t>expandability is </a:t>
            </a:r>
            <a:r>
              <a:rPr lang="en-US" altLang="zh-TW" dirty="0"/>
              <a:t>the stronger</a:t>
            </a:r>
            <a:endParaRPr lang="en-US" altLang="zh-TW" dirty="0" smtClean="0">
              <a:ea typeface="標楷體" pitchFamily="65" charset="-120"/>
            </a:endParaRPr>
          </a:p>
          <a:p>
            <a:pPr lvl="1"/>
            <a:r>
              <a:rPr lang="en-US" altLang="zh-TW" dirty="0" smtClean="0"/>
              <a:t>management</a:t>
            </a:r>
            <a:r>
              <a:rPr lang="en-US" altLang="zh-TW" dirty="0"/>
              <a:t>: central management software </a:t>
            </a:r>
            <a:r>
              <a:rPr lang="en-US" altLang="zh-TW" dirty="0" smtClean="0"/>
              <a:t>is used to </a:t>
            </a:r>
            <a:r>
              <a:rPr lang="en-US" altLang="zh-TW" dirty="0"/>
              <a:t>manage multiple NVR, such </a:t>
            </a:r>
            <a:r>
              <a:rPr lang="en-US" altLang="zh-TW" dirty="0" smtClean="0"/>
              <a:t>as, a </a:t>
            </a:r>
            <a:r>
              <a:rPr lang="en-US" altLang="zh-TW" dirty="0"/>
              <a:t>NVR </a:t>
            </a:r>
            <a:r>
              <a:rPr lang="en-US" altLang="zh-TW" dirty="0" smtClean="0"/>
              <a:t>manage 16CH, </a:t>
            </a:r>
            <a:r>
              <a:rPr lang="en-US" altLang="zh-TW" dirty="0"/>
              <a:t>through 16 NVR management </a:t>
            </a:r>
            <a:r>
              <a:rPr lang="en-US" altLang="zh-TW" dirty="0" smtClean="0"/>
              <a:t>software, we can </a:t>
            </a:r>
            <a:r>
              <a:rPr lang="en-US" altLang="zh-TW" dirty="0"/>
              <a:t>expand the system for up to </a:t>
            </a:r>
            <a:r>
              <a:rPr lang="en-US" altLang="zh-TW" dirty="0" smtClean="0"/>
              <a:t>256.</a:t>
            </a:r>
            <a:endParaRPr lang="en-US" altLang="zh-TW" dirty="0" smtClean="0">
              <a:ea typeface="標楷體" pitchFamily="65" charset="-120"/>
            </a:endParaRPr>
          </a:p>
          <a:p>
            <a:pPr lvl="1"/>
            <a:r>
              <a:rPr lang="en-US" altLang="zh-TW" dirty="0" smtClean="0"/>
              <a:t>Remote </a:t>
            </a:r>
            <a:r>
              <a:rPr lang="en-US" altLang="zh-TW" dirty="0"/>
              <a:t>Backup: Using </a:t>
            </a:r>
            <a:r>
              <a:rPr lang="en-US" altLang="zh-TW" dirty="0" smtClean="0"/>
              <a:t>remote </a:t>
            </a:r>
            <a:r>
              <a:rPr lang="en-US" altLang="zh-TW" dirty="0"/>
              <a:t>backup server software to store data backed up </a:t>
            </a:r>
            <a:r>
              <a:rPr lang="en-US" altLang="zh-TW" dirty="0" smtClean="0"/>
              <a:t>regularly.</a:t>
            </a:r>
            <a:endParaRPr lang="zh-TW" altLang="en-US" dirty="0">
              <a:ea typeface="標楷體" pitchFamily="65" charset="-120"/>
            </a:endParaRPr>
          </a:p>
        </p:txBody>
      </p:sp>
    </p:spTree>
    <p:extLst>
      <p:ext uri="{BB962C8B-B14F-4D97-AF65-F5344CB8AC3E}">
        <p14:creationId xmlns:p14="http://schemas.microsoft.com/office/powerpoint/2010/main" val="385932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effectLst>
                  <a:outerShdw blurRad="38100" dist="38100" dir="2700000" algn="tl">
                    <a:srgbClr val="000000">
                      <a:alpha val="43137"/>
                    </a:srgbClr>
                  </a:outerShdw>
                </a:effectLst>
                <a:ea typeface="標楷體" pitchFamily="65" charset="-120"/>
              </a:rPr>
              <a:t>NVR Hardware Platform</a:t>
            </a:r>
            <a:endParaRPr lang="zh-TW" altLang="en-US" dirty="0"/>
          </a:p>
        </p:txBody>
      </p:sp>
      <p:sp>
        <p:nvSpPr>
          <p:cNvPr id="3" name="內容版面配置區 2"/>
          <p:cNvSpPr>
            <a:spLocks noGrp="1"/>
          </p:cNvSpPr>
          <p:nvPr>
            <p:ph sz="quarter" idx="13"/>
          </p:nvPr>
        </p:nvSpPr>
        <p:spPr>
          <a:xfrm>
            <a:off x="683568" y="1124744"/>
            <a:ext cx="7992888" cy="4248472"/>
          </a:xfrm>
        </p:spPr>
        <p:txBody>
          <a:bodyPr>
            <a:normAutofit/>
          </a:bodyPr>
          <a:lstStyle/>
          <a:p>
            <a:r>
              <a:rPr lang="en-US" altLang="zh-TW" sz="2800" dirty="0" smtClean="0">
                <a:ea typeface="標楷體" pitchFamily="65" charset="-120"/>
              </a:rPr>
              <a:t>Main hardware of :</a:t>
            </a:r>
          </a:p>
          <a:p>
            <a:pPr lvl="1"/>
            <a:r>
              <a:rPr lang="en-US" altLang="zh-TW" sz="2400" dirty="0" smtClean="0">
                <a:ea typeface="標楷體" pitchFamily="65" charset="-120"/>
              </a:rPr>
              <a:t>X86(Intel i7/i5), ARM+DSP, SOC</a:t>
            </a:r>
          </a:p>
          <a:p>
            <a:r>
              <a:rPr lang="en-US" altLang="zh-TW" sz="2800" dirty="0" smtClean="0">
                <a:ea typeface="標楷體" pitchFamily="65" charset="-120"/>
              </a:rPr>
              <a:t>OS: Linux</a:t>
            </a:r>
            <a:endParaRPr lang="zh-TW" altLang="en-US" sz="2800" dirty="0">
              <a:ea typeface="標楷體" pitchFamily="65" charset="-120"/>
            </a:endParaRPr>
          </a:p>
        </p:txBody>
      </p:sp>
      <p:graphicFrame>
        <p:nvGraphicFramePr>
          <p:cNvPr id="5" name="圖表 4"/>
          <p:cNvGraphicFramePr/>
          <p:nvPr>
            <p:extLst>
              <p:ext uri="{D42A27DB-BD31-4B8C-83A1-F6EECF244321}">
                <p14:modId xmlns:p14="http://schemas.microsoft.com/office/powerpoint/2010/main" val="3487185607"/>
              </p:ext>
            </p:extLst>
          </p:nvPr>
        </p:nvGraphicFramePr>
        <p:xfrm>
          <a:off x="2843808" y="198884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766580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1019</Words>
  <Application>Microsoft Office PowerPoint</Application>
  <PresentationFormat>如螢幕大小 (4:3)</PresentationFormat>
  <Paragraphs>167</Paragraphs>
  <Slides>16</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16</vt:i4>
      </vt:variant>
    </vt:vector>
  </HeadingPairs>
  <TitlesOfParts>
    <vt:vector size="18" baseType="lpstr">
      <vt:lpstr>Office 佈景主題</vt:lpstr>
      <vt:lpstr>PBrush</vt:lpstr>
      <vt:lpstr>Network Video Recorder Performance </vt:lpstr>
      <vt:lpstr>NVR Performance Index</vt:lpstr>
      <vt:lpstr>Throughput Rate</vt:lpstr>
      <vt:lpstr>Throughput Rate</vt:lpstr>
      <vt:lpstr>Local display performance</vt:lpstr>
      <vt:lpstr>Remote Access Capability</vt:lpstr>
      <vt:lpstr>Compatibility of Camera</vt:lpstr>
      <vt:lpstr>Future Expansion</vt:lpstr>
      <vt:lpstr>NVR Hardware Platform</vt:lpstr>
      <vt:lpstr>SVR-800 series</vt:lpstr>
      <vt:lpstr>SVR-800 Throughput rate</vt:lpstr>
      <vt:lpstr>SVR-800 Local Display performance</vt:lpstr>
      <vt:lpstr>SVR-800 remote access capability</vt:lpstr>
      <vt:lpstr>SVR-800 Camera Compatibility</vt:lpstr>
      <vt:lpstr>SVR-800 Future Expansion</vt:lpstr>
      <vt:lpstr>NVR Total 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Gordon</dc:creator>
  <cp:lastModifiedBy>Gordon</cp:lastModifiedBy>
  <cp:revision>97</cp:revision>
  <dcterms:created xsi:type="dcterms:W3CDTF">2013-07-15T01:53:23Z</dcterms:created>
  <dcterms:modified xsi:type="dcterms:W3CDTF">2013-10-23T07:08:14Z</dcterms:modified>
</cp:coreProperties>
</file>