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0" r:id="rId2"/>
  </p:sldMasterIdLst>
  <p:notesMasterIdLst>
    <p:notesMasterId r:id="rId27"/>
  </p:notesMasterIdLst>
  <p:handoutMasterIdLst>
    <p:handoutMasterId r:id="rId28"/>
  </p:handoutMasterIdLst>
  <p:sldIdLst>
    <p:sldId id="589" r:id="rId3"/>
    <p:sldId id="663" r:id="rId4"/>
    <p:sldId id="600" r:id="rId5"/>
    <p:sldId id="664" r:id="rId6"/>
    <p:sldId id="665" r:id="rId7"/>
    <p:sldId id="693" r:id="rId8"/>
    <p:sldId id="699" r:id="rId9"/>
    <p:sldId id="679" r:id="rId10"/>
    <p:sldId id="694" r:id="rId11"/>
    <p:sldId id="676" r:id="rId12"/>
    <p:sldId id="655" r:id="rId13"/>
    <p:sldId id="653" r:id="rId14"/>
    <p:sldId id="654" r:id="rId15"/>
    <p:sldId id="677" r:id="rId16"/>
    <p:sldId id="637" r:id="rId17"/>
    <p:sldId id="696" r:id="rId18"/>
    <p:sldId id="695" r:id="rId19"/>
    <p:sldId id="678" r:id="rId20"/>
    <p:sldId id="692" r:id="rId21"/>
    <p:sldId id="697" r:id="rId22"/>
    <p:sldId id="698" r:id="rId23"/>
    <p:sldId id="689" r:id="rId24"/>
    <p:sldId id="690" r:id="rId25"/>
    <p:sldId id="687" r:id="rId2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5pPr>
    <a:lvl6pPr marL="22860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6pPr>
    <a:lvl7pPr marL="27432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7pPr>
    <a:lvl8pPr marL="32004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8pPr>
    <a:lvl9pPr marL="36576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84CC"/>
    <a:srgbClr val="B1DBFD"/>
    <a:srgbClr val="79C0FB"/>
    <a:srgbClr val="599AD5"/>
    <a:srgbClr val="0000CC"/>
    <a:srgbClr val="FFFFFF"/>
    <a:srgbClr val="307CC2"/>
    <a:srgbClr val="5EA4F8"/>
    <a:srgbClr val="2965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3267" autoAdjust="0"/>
  </p:normalViewPr>
  <p:slideViewPr>
    <p:cSldViewPr>
      <p:cViewPr>
        <p:scale>
          <a:sx n="60" d="100"/>
          <a:sy n="60" d="100"/>
        </p:scale>
        <p:origin x="-234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1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612D7FF3-2983-4FAE-A35D-8B2B4EFACA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39317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07" cy="5170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6793" y="0"/>
            <a:ext cx="2918567" cy="5170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6600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339" y="4729392"/>
            <a:ext cx="5036683" cy="443444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8785"/>
            <a:ext cx="2920107" cy="44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73358326-597B-486A-8931-CC251525C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309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32A6F124-733C-4BC6-AD33-77879137DD5F}" type="slidenum">
              <a:rPr lang="en-US" altLang="zh-TW" sz="1200" b="1">
                <a:latin typeface="Book Antiqua" pitchFamily="18" charset="0"/>
              </a:rPr>
              <a:pPr algn="r" defTabSz="879475"/>
              <a:t>1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0294" y="9429384"/>
            <a:ext cx="2945862" cy="4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98" tIns="44849" rIns="89698" bIns="44849" anchor="b"/>
          <a:lstStyle/>
          <a:p>
            <a:pPr algn="r" defTabSz="897415"/>
            <a:fld id="{C9C39443-84CB-41B2-8CAB-42B91971F8F8}" type="slidenum">
              <a:rPr lang="en-US" altLang="zh-TW" sz="1200">
                <a:solidFill>
                  <a:schemeClr val="tx1"/>
                </a:solidFill>
              </a:rPr>
              <a:pPr algn="r" defTabSz="897415"/>
              <a:t>10</a:t>
            </a:fld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3923"/>
            <a:ext cx="5438748" cy="4467603"/>
          </a:xfrm>
          <a:noFill/>
          <a:ln/>
        </p:spPr>
        <p:txBody>
          <a:bodyPr lIns="89698" tIns="44849" rIns="89698" bIns="44849"/>
          <a:lstStyle/>
          <a:p>
            <a:pPr marL="228600" indent="-228600" eaLnBrk="1" hangingPunct="1">
              <a:buAutoNum type="arabicPeriod"/>
            </a:pPr>
            <a:r>
              <a:rPr lang="en-US" altLang="zh-TW" dirty="0" smtClean="0"/>
              <a:t>Position: Providing Superb</a:t>
            </a:r>
            <a:r>
              <a:rPr lang="en-US" altLang="zh-TW" baseline="0" dirty="0" smtClean="0"/>
              <a:t> &amp; Detailed Image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Product : specs &amp; features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Target Applications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Price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Place : project type ( list potential applications) ?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Promotion ? </a:t>
            </a:r>
          </a:p>
          <a:p>
            <a:pPr marL="228600" indent="-228600" eaLnBrk="1" hangingPunct="1">
              <a:buAutoNum type="arabicPeriod"/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2CE629AC-187B-44A7-9088-2FC4C5C84D5F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11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2CE629AC-187B-44A7-9088-2FC4C5C84D5F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12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2CE629AC-187B-44A7-9088-2FC4C5C84D5F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13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0294" y="9429384"/>
            <a:ext cx="2945862" cy="4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98" tIns="44849" rIns="89698" bIns="44849" anchor="b"/>
          <a:lstStyle/>
          <a:p>
            <a:pPr algn="r" defTabSz="897415"/>
            <a:fld id="{C9C39443-84CB-41B2-8CAB-42B91971F8F8}" type="slidenum">
              <a:rPr lang="en-US" altLang="zh-TW" sz="1200">
                <a:solidFill>
                  <a:schemeClr val="tx1"/>
                </a:solidFill>
              </a:rPr>
              <a:pPr algn="r" defTabSz="897415"/>
              <a:t>14</a:t>
            </a:fld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3923"/>
            <a:ext cx="5438748" cy="4467603"/>
          </a:xfrm>
          <a:noFill/>
          <a:ln/>
        </p:spPr>
        <p:txBody>
          <a:bodyPr lIns="89698" tIns="44849" rIns="89698" bIns="44849"/>
          <a:lstStyle/>
          <a:p>
            <a:pPr marL="228600" indent="-228600" eaLnBrk="1" hangingPunct="1">
              <a:buAutoNum type="arabicPeriod"/>
            </a:pPr>
            <a:r>
              <a:rPr lang="en-US" altLang="zh-TW" dirty="0" smtClean="0"/>
              <a:t>Position: Providing Superb</a:t>
            </a:r>
            <a:r>
              <a:rPr lang="en-US" altLang="zh-TW" baseline="0" dirty="0" smtClean="0"/>
              <a:t> &amp; Detailed Image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Product : specs &amp; features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Target Applications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Price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Place : project type ( list potential applications) ?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Promotion ? </a:t>
            </a:r>
          </a:p>
          <a:p>
            <a:pPr marL="228600" indent="-228600" eaLnBrk="1" hangingPunct="1">
              <a:buAutoNum type="arabicPeriod"/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Check Samsung Bullet </a:t>
            </a:r>
            <a:r>
              <a:rPr lang="zh-TW" altLang="en-US" baseline="0" dirty="0" smtClean="0"/>
              <a:t>競品分析 </a:t>
            </a:r>
            <a:r>
              <a:rPr lang="en-US" altLang="zh-TW" baseline="0" dirty="0" smtClean="0"/>
              <a:t>report </a:t>
            </a:r>
          </a:p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Check Samsung Bullet </a:t>
            </a:r>
            <a:r>
              <a:rPr lang="zh-TW" altLang="en-US" baseline="0" dirty="0" smtClean="0"/>
              <a:t>競品分析 </a:t>
            </a:r>
            <a:r>
              <a:rPr lang="en-US" altLang="zh-TW" baseline="0" dirty="0" smtClean="0"/>
              <a:t>report </a:t>
            </a:r>
          </a:p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TW" baseline="0" dirty="0" smtClean="0"/>
              <a:t>Check Samsung Bullet </a:t>
            </a:r>
            <a:r>
              <a:rPr lang="zh-TW" altLang="en-US" baseline="0" dirty="0" smtClean="0"/>
              <a:t>競品分析 </a:t>
            </a:r>
            <a:r>
              <a:rPr lang="en-US" altLang="zh-TW" baseline="0" dirty="0" smtClean="0"/>
              <a:t>report </a:t>
            </a:r>
          </a:p>
          <a:p>
            <a:pPr marL="228600" indent="-22860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0294" y="9429384"/>
            <a:ext cx="2945862" cy="4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98" tIns="44849" rIns="89698" bIns="44849" anchor="b"/>
          <a:lstStyle/>
          <a:p>
            <a:pPr algn="r" defTabSz="897415"/>
            <a:fld id="{C9C39443-84CB-41B2-8CAB-42B91971F8F8}" type="slidenum">
              <a:rPr lang="en-US" altLang="zh-TW" sz="1200">
                <a:solidFill>
                  <a:schemeClr val="tx1"/>
                </a:solidFill>
              </a:rPr>
              <a:pPr algn="r" defTabSz="897415"/>
              <a:t>18</a:t>
            </a:fld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4" y="4713923"/>
            <a:ext cx="5438748" cy="4467603"/>
          </a:xfrm>
          <a:noFill/>
          <a:ln/>
        </p:spPr>
        <p:txBody>
          <a:bodyPr lIns="89698" tIns="44849" rIns="89698" bIns="44849"/>
          <a:lstStyle/>
          <a:p>
            <a:pPr marL="228600" indent="-228600" eaLnBrk="1" hangingPunct="1">
              <a:buAutoNum type="arabicPeriod"/>
            </a:pPr>
            <a:r>
              <a:rPr lang="en-US" altLang="zh-TW" dirty="0" smtClean="0"/>
              <a:t>Position: Providing Superb</a:t>
            </a:r>
            <a:r>
              <a:rPr lang="en-US" altLang="zh-TW" baseline="0" dirty="0" smtClean="0"/>
              <a:t> &amp; Detailed Image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Product : specs &amp; features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Target Applications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Price 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Place : project type ( list potential applications) ?</a:t>
            </a:r>
          </a:p>
          <a:p>
            <a:pPr marL="228600" indent="-228600" eaLnBrk="1" hangingPunct="1">
              <a:buAutoNum type="arabicPeriod"/>
            </a:pPr>
            <a:r>
              <a:rPr lang="en-US" altLang="zh-TW" baseline="0" dirty="0" smtClean="0"/>
              <a:t>Promotion ? </a:t>
            </a:r>
          </a:p>
          <a:p>
            <a:pPr marL="228600" indent="-228600" eaLnBrk="1" hangingPunct="1">
              <a:buAutoNum type="arabicPeriod"/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21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22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23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66793" y="9458785"/>
            <a:ext cx="2918567" cy="4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CE55745E-F860-4A87-BF8F-3CB1C79DADBE}" type="slidenum">
              <a:rPr lang="en-US" altLang="zh-TW" sz="1200" b="1">
                <a:latin typeface="Book Antiqua" pitchFamily="18" charset="0"/>
              </a:rPr>
              <a:pPr algn="r" defTabSz="879475"/>
              <a:t>24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3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4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We</a:t>
            </a:r>
            <a:r>
              <a:rPr lang="en-US" altLang="zh-TW" baseline="0" dirty="0" smtClean="0"/>
              <a:t> planned three phases here to implement different features on our 3mp cameras . </a:t>
            </a:r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5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6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67014" y="9458632"/>
            <a:ext cx="2918501" cy="4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7EB886B7-4773-4D13-B654-AD49AEC826E3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7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/>
              <a:t>Highlight Benefit</a:t>
            </a:r>
            <a:r>
              <a:rPr lang="en-US" altLang="zh-TW" baseline="0" dirty="0" smtClean="0"/>
              <a:t> of 60fps 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58326-597B-486A-8931-CC251525CB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903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987C56-E00D-4CFF-B28D-3656205243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VIVOTEK-BACK2013-1.jp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4" r:id="rId4"/>
    <p:sldLayoutId id="214748370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B4B0-B8C4-4B9F-BBFD-CC34433F908B}" type="datetimeFigureOut">
              <a:rPr lang="zh-TW" altLang="en-US" smtClean="0"/>
              <a:pPr/>
              <a:t>2014/3/6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VIVOTEK-BACK2013-1.jpg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qa02/projects/dqa-test-1-bugvvtk-xarina/documen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VIVOTEK-BACK-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44878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47202" name="AutoShape 1122"/>
          <p:cNvSpPr>
            <a:spLocks noChangeArrowheads="1"/>
          </p:cNvSpPr>
          <p:nvPr/>
        </p:nvSpPr>
        <p:spPr bwMode="auto">
          <a:xfrm rot="10800000">
            <a:off x="0" y="4473112"/>
            <a:ext cx="9144000" cy="883602"/>
          </a:xfrm>
          <a:prstGeom prst="homePlate">
            <a:avLst>
              <a:gd name="adj" fmla="val 52219"/>
            </a:avLst>
          </a:prstGeom>
          <a:solidFill>
            <a:srgbClr val="3E7AC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>
            <a:off x="0" y="4473113"/>
            <a:ext cx="7651630" cy="883602"/>
          </a:xfrm>
          <a:prstGeom prst="homePlate">
            <a:avLst>
              <a:gd name="adj" fmla="val 4577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0825" y="4653136"/>
            <a:ext cx="6621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 dirty="0" err="1" smtClean="0">
                <a:solidFill>
                  <a:srgbClr val="307CC2"/>
                </a:solidFill>
                <a:ea typeface="新細明體" charset="-120"/>
              </a:rPr>
              <a:t>Xarina</a:t>
            </a:r>
            <a:r>
              <a:rPr lang="en-US" altLang="zh-TW" sz="2800" b="1" i="1" dirty="0" smtClean="0">
                <a:solidFill>
                  <a:srgbClr val="307CC2"/>
                </a:solidFill>
                <a:ea typeface="新細明體" charset="-120"/>
              </a:rPr>
              <a:t> Series Product Announcement</a:t>
            </a:r>
            <a:endParaRPr lang="en-US" altLang="zh-TW" dirty="0">
              <a:solidFill>
                <a:srgbClr val="2C6CB2"/>
              </a:solidFill>
              <a:ea typeface="SimSun" pitchFamily="2" charset="-122"/>
            </a:endParaRPr>
          </a:p>
        </p:txBody>
      </p:sp>
      <p:pic>
        <p:nvPicPr>
          <p:cNvPr id="11" name="圖片 10" descr="VIVOTEK-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332656"/>
            <a:ext cx="2260349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2" grpId="0" animBg="1"/>
      <p:bldP spid="47200" grpId="0" animBg="1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052512"/>
            <a:ext cx="9144000" cy="4320703"/>
          </a:xfrm>
          <a:prstGeom prst="rect">
            <a:avLst/>
          </a:prstGeom>
          <a:solidFill>
            <a:srgbClr val="D7E5F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573016"/>
            <a:ext cx="9144000" cy="576262"/>
          </a:xfrm>
          <a:prstGeom prst="rect">
            <a:avLst/>
          </a:prstGeom>
          <a:solidFill>
            <a:srgbClr val="6E9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8175" y="1341438"/>
            <a:ext cx="7235825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400" b="1" i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Position </a:t>
            </a: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Introduction 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Features &amp; Advantages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Specification  </a:t>
            </a:r>
          </a:p>
          <a:p>
            <a:pPr>
              <a:spcBef>
                <a:spcPct val="50000"/>
              </a:spcBef>
              <a:buSzPct val="65000"/>
              <a:buNone/>
            </a:pPr>
            <a:r>
              <a:rPr lang="en-US" altLang="zh-TW" sz="2400" b="1" i="1" dirty="0" smtClean="0">
                <a:solidFill>
                  <a:schemeClr val="bg1"/>
                </a:solidFill>
              </a:rPr>
              <a:t>Target Application </a:t>
            </a:r>
          </a:p>
          <a:p>
            <a:pPr eaLnBrk="1" hangingPunct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Comparison</a:t>
            </a:r>
          </a:p>
          <a:p>
            <a:pPr eaLnBrk="1" hangingPunct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Information</a:t>
            </a:r>
          </a:p>
        </p:txBody>
      </p:sp>
      <p:pic>
        <p:nvPicPr>
          <p:cNvPr id="47105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24944"/>
            <a:ext cx="1143876" cy="866726"/>
          </a:xfrm>
          <a:prstGeom prst="rect">
            <a:avLst/>
          </a:prstGeom>
          <a:noFill/>
        </p:spPr>
      </p:pic>
      <p:pic>
        <p:nvPicPr>
          <p:cNvPr id="11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717032"/>
            <a:ext cx="735914" cy="687806"/>
          </a:xfrm>
          <a:prstGeom prst="rect">
            <a:avLst/>
          </a:prstGeom>
          <a:noFill/>
        </p:spPr>
      </p:pic>
      <p:pic>
        <p:nvPicPr>
          <p:cNvPr id="9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5" cstate="print"/>
          <a:srcRect l="11165" t="17753" r="12055" b="25390"/>
          <a:stretch>
            <a:fillRect/>
          </a:stretch>
        </p:blipFill>
        <p:spPr bwMode="auto">
          <a:xfrm>
            <a:off x="827584" y="3861048"/>
            <a:ext cx="104011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179388" y="116632"/>
            <a:ext cx="5976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/>
              <a:t>Banking </a:t>
            </a:r>
            <a:endParaRPr lang="en-US" altLang="zh-TW" sz="3200" b="1" i="1" dirty="0"/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4572000" y="1196975"/>
          <a:ext cx="4176713" cy="1445514"/>
        </p:xfrm>
        <a:graphic>
          <a:graphicData uri="http://schemas.openxmlformats.org/drawingml/2006/table">
            <a:tbl>
              <a:tblPr/>
              <a:tblGrid>
                <a:gridCol w="1008063"/>
                <a:gridCol w="31686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Value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Crime prevention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Evidence provider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Entrance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0" name="Group 32"/>
          <p:cNvGraphicFramePr>
            <a:graphicFrameLocks noGrp="1"/>
          </p:cNvGraphicFramePr>
          <p:nvPr/>
        </p:nvGraphicFramePr>
        <p:xfrm>
          <a:off x="539750" y="4653136"/>
          <a:ext cx="7775575" cy="1700657"/>
        </p:xfrm>
        <a:graphic>
          <a:graphicData uri="http://schemas.openxmlformats.org/drawingml/2006/table">
            <a:tbl>
              <a:tblPr/>
              <a:tblGrid>
                <a:gridCol w="1727200"/>
                <a:gridCol w="60483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WDR Pro II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140dB WDR provide more details in front of bank  counters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IR Illuminators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24/7 day and night security for 24h monitor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SD/SDHC/SDXC recording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Save bandwidth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System Redundancy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77" name="Picture 1" descr="D:\V-series\Xarina Series\IP83X5EH應用圖\Lobby\19688905-entrance-and-reception-in-a-new-contemporary-office-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769482" cy="2512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ig5.china.com/gate/big5/images2.china.com/auto/zh_cn/carman/yongc/11021022/20130204/2013020410255588975400.jpg"/>
          <p:cNvPicPr>
            <a:picLocks noChangeAspect="1" noChangeArrowheads="1"/>
          </p:cNvPicPr>
          <p:nvPr/>
        </p:nvPicPr>
        <p:blipFill>
          <a:blip r:embed="rId3" cstate="print"/>
          <a:srcRect r="14827" b="16925"/>
          <a:stretch>
            <a:fillRect/>
          </a:stretch>
        </p:blipFill>
        <p:spPr bwMode="auto">
          <a:xfrm>
            <a:off x="3779912" y="2261882"/>
            <a:ext cx="3456384" cy="2117142"/>
          </a:xfrm>
          <a:prstGeom prst="rect">
            <a:avLst/>
          </a:prstGeom>
          <a:noFill/>
        </p:spPr>
      </p:pic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179388" y="116632"/>
            <a:ext cx="5976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/>
              <a:t>Night View </a:t>
            </a:r>
            <a:endParaRPr lang="en-US" altLang="zh-TW" sz="3200" b="1" i="1" dirty="0"/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4572000" y="836712"/>
          <a:ext cx="4176713" cy="1377696"/>
        </p:xfrm>
        <a:graphic>
          <a:graphicData uri="http://schemas.openxmlformats.org/drawingml/2006/table">
            <a:tbl>
              <a:tblPr/>
              <a:tblGrid>
                <a:gridCol w="1008063"/>
                <a:gridCol w="31686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Value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Road way Security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Community Surveillance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Roadway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Crossroad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0" name="Group 32"/>
          <p:cNvGraphicFramePr>
            <a:graphicFrameLocks noGrp="1"/>
          </p:cNvGraphicFramePr>
          <p:nvPr/>
        </p:nvGraphicFramePr>
        <p:xfrm>
          <a:off x="684857" y="4437112"/>
          <a:ext cx="7775575" cy="2392807"/>
        </p:xfrm>
        <a:graphic>
          <a:graphicData uri="http://schemas.openxmlformats.org/drawingml/2006/table">
            <a:tbl>
              <a:tblPr/>
              <a:tblGrid>
                <a:gridCol w="1727200"/>
                <a:gridCol w="60483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Low </a:t>
                      </a: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Lux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detail image at night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3DNR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Eliminate the noise for night visibility  with lower bandwidth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IR Illuminators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24/7 day and night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SD/SDHC/SDXC recording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Save bandwidth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System Redundancy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IP66, IP67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Weather-proof housing for outdoor application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http://www.taipei.gov.tw/site/tcg/public/MMO/DSR/%E5%BD%A9%E8%99%B9%E6%A9%8B%E5%A4%9C%E9%96%93LED%E6%99%AF%E8%A7%80%E7%87%88%E6%9F%B11.jpg"/>
          <p:cNvPicPr>
            <a:picLocks noChangeAspect="1" noChangeArrowheads="1"/>
          </p:cNvPicPr>
          <p:nvPr/>
        </p:nvPicPr>
        <p:blipFill>
          <a:blip r:embed="rId4" cstate="print"/>
          <a:srcRect r="14853" b="18989"/>
          <a:stretch>
            <a:fillRect/>
          </a:stretch>
        </p:blipFill>
        <p:spPr bwMode="auto">
          <a:xfrm>
            <a:off x="0" y="764704"/>
            <a:ext cx="3888432" cy="2774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179388" y="116632"/>
            <a:ext cx="5976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/>
              <a:t>Traffic Monitoring</a:t>
            </a:r>
            <a:endParaRPr lang="en-US" altLang="zh-TW" sz="3200" b="1" i="1" dirty="0"/>
          </a:p>
        </p:txBody>
      </p:sp>
      <p:graphicFrame>
        <p:nvGraphicFramePr>
          <p:cNvPr id="150532" name="Group 4"/>
          <p:cNvGraphicFramePr>
            <a:graphicFrameLocks noGrp="1"/>
          </p:cNvGraphicFramePr>
          <p:nvPr/>
        </p:nvGraphicFramePr>
        <p:xfrm>
          <a:off x="4572000" y="1196975"/>
          <a:ext cx="4176713" cy="1889760"/>
        </p:xfrm>
        <a:graphic>
          <a:graphicData uri="http://schemas.openxmlformats.org/drawingml/2006/table">
            <a:tbl>
              <a:tblPr/>
              <a:tblGrid>
                <a:gridCol w="1008063"/>
                <a:gridCol w="31686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Value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Vehicle tracking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Accident monitoring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Violation monitoring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Highways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Crossroads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0560" name="Group 32"/>
          <p:cNvGraphicFramePr>
            <a:graphicFrameLocks noGrp="1"/>
          </p:cNvGraphicFramePr>
          <p:nvPr/>
        </p:nvGraphicFramePr>
        <p:xfrm>
          <a:off x="539750" y="3933056"/>
          <a:ext cx="7775575" cy="2228342"/>
        </p:xfrm>
        <a:graphic>
          <a:graphicData uri="http://schemas.openxmlformats.org/drawingml/2006/table">
            <a:tbl>
              <a:tblPr/>
              <a:tblGrid>
                <a:gridCol w="1727200"/>
                <a:gridCol w="60483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60fps 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more details for fast moving objects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Snapshoot Focus*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more convenient way to adjust focus while installing  on  the highway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IR Illuminators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Provide 24/7 day and night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3D Noise Reduction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Better night visibility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Lower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28" name="Picture 4" descr="https://encrypted-tbn3.gstatic.com/images?q=tbn:ANd9GcSb95T-eN3T0pwVjMetXLiXtlOetDYrSZbW0ZPGU6pMbH5SOz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980728"/>
            <a:ext cx="3616619" cy="237626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539552" y="6309320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* Will be available in the 2</a:t>
            </a:r>
            <a:r>
              <a:rPr lang="en-US" altLang="zh-TW" sz="12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 phase for project based demand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052512"/>
            <a:ext cx="9144000" cy="4320703"/>
          </a:xfrm>
          <a:prstGeom prst="rect">
            <a:avLst/>
          </a:prstGeom>
          <a:solidFill>
            <a:srgbClr val="D7E5F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005064"/>
            <a:ext cx="9144000" cy="576262"/>
          </a:xfrm>
          <a:prstGeom prst="rect">
            <a:avLst/>
          </a:prstGeom>
          <a:solidFill>
            <a:srgbClr val="6E9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8175" y="1341438"/>
            <a:ext cx="7235825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400" b="1" i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Position </a:t>
            </a: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Introduction 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Features &amp; Advantages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Specification  </a:t>
            </a: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Target Application </a:t>
            </a:r>
          </a:p>
          <a:p>
            <a:pPr>
              <a:spcBef>
                <a:spcPct val="50000"/>
              </a:spcBef>
              <a:buSzPct val="65000"/>
              <a:buNone/>
            </a:pPr>
            <a:r>
              <a:rPr lang="en-US" altLang="zh-TW" sz="2400" b="1" i="1" dirty="0" smtClean="0">
                <a:solidFill>
                  <a:schemeClr val="bg1"/>
                </a:solidFill>
              </a:rPr>
              <a:t>Competitor Comparison</a:t>
            </a:r>
          </a:p>
          <a:p>
            <a:pPr eaLnBrk="1" hangingPunct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Information</a:t>
            </a:r>
          </a:p>
        </p:txBody>
      </p:sp>
      <p:pic>
        <p:nvPicPr>
          <p:cNvPr id="9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677298"/>
            <a:ext cx="1143876" cy="866726"/>
          </a:xfrm>
          <a:prstGeom prst="rect">
            <a:avLst/>
          </a:prstGeom>
          <a:noFill/>
        </p:spPr>
      </p:pic>
      <p:pic>
        <p:nvPicPr>
          <p:cNvPr id="10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9386"/>
            <a:ext cx="735914" cy="687806"/>
          </a:xfrm>
          <a:prstGeom prst="rect">
            <a:avLst/>
          </a:prstGeom>
          <a:noFill/>
        </p:spPr>
      </p:pic>
      <p:pic>
        <p:nvPicPr>
          <p:cNvPr id="12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5" cstate="print"/>
          <a:srcRect l="11165" t="17753" r="12055" b="25390"/>
          <a:stretch>
            <a:fillRect/>
          </a:stretch>
        </p:blipFill>
        <p:spPr bwMode="auto">
          <a:xfrm>
            <a:off x="827584" y="4613402"/>
            <a:ext cx="104011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1347263"/>
              </p:ext>
            </p:extLst>
          </p:nvPr>
        </p:nvGraphicFramePr>
        <p:xfrm>
          <a:off x="179512" y="681256"/>
          <a:ext cx="8784976" cy="6132120"/>
        </p:xfrm>
        <a:graphic>
          <a:graphicData uri="http://schemas.openxmlformats.org/drawingml/2006/table">
            <a:tbl>
              <a:tblPr/>
              <a:tblGrid>
                <a:gridCol w="1666884"/>
                <a:gridCol w="2015357"/>
                <a:gridCol w="1700912"/>
                <a:gridCol w="1700911"/>
                <a:gridCol w="1700912"/>
              </a:tblGrid>
              <a:tr h="303705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359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1.3MP </a:t>
                      </a:r>
                      <a:endParaRPr lang="en-US" altLang="zh-T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2MP</a:t>
                      </a:r>
                      <a:endParaRPr lang="zh-TW" altLang="en-US" sz="1200" dirty="0"/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759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FD8355EH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SNC-VM601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SNC-VM601B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FD8365EH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SNC-VM631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6960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20m 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3-10mm 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Remote Focus 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 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3-9mm</a:t>
                      </a: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Easy focus </a:t>
                      </a: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 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3-10mm 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Focus </a:t>
                      </a:r>
                    </a:p>
                    <a:p>
                      <a:pPr algn="ctr" fontAlgn="ctr"/>
                      <a:r>
                        <a:rPr lang="fr-FR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P-iiris </a:t>
                      </a:r>
                      <a:endParaRPr lang="fr-FR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3-9mm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Easy focus 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 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60fps (VM601B)</a:t>
                      </a: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(VM601)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60fps 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0.08lux @1/30 s</a:t>
                      </a:r>
                      <a:endParaRPr lang="en-US" altLang="zh-TW" sz="12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lux @1/30s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(AGC on) </a:t>
                      </a:r>
                      <a:endParaRPr lang="en-US" altLang="zh-TW" sz="1200" b="1" i="0" u="none" strike="noStrike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0.42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@1/30s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lux @1/30s  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(AGC on)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130dB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3DNR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3DNR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-50°C ~ 50°C 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-50°C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Housing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IP66, IK10 </a:t>
                      </a:r>
                      <a:endParaRPr lang="zh-TW" alt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IK10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IP66, IK10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IK10 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I/O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RJ-45 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Audio in/out,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AV output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AC 24V /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DC 12V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DI/DO *1 </a:t>
                      </a:r>
                      <a:endParaRPr lang="zh-TW" alt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RJ45, AV out, 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Phono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jack*1,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, Sensor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in*2, Alarm out*2,  Line in/ out ( mini Jack),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RJ-45 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Audio in/out,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AV output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AC 24V /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 12V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DI/DO *1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RJ45, AV out, 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Phono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jack*1,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, Sensor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in*2, Alarm out*2,  Line in/ out ( mini Jack), 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66" name="Rectangle 10"/>
          <p:cNvSpPr>
            <a:spLocks noChangeArrowheads="1"/>
          </p:cNvSpPr>
          <p:nvPr/>
        </p:nvSpPr>
        <p:spPr bwMode="auto">
          <a:xfrm>
            <a:off x="211138" y="144463"/>
            <a:ext cx="6585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ea typeface="SimHei" pitchFamily="49" charset="-122"/>
              </a:rPr>
              <a:t>Competitor Comparison – Dome </a:t>
            </a:r>
          </a:p>
        </p:txBody>
      </p:sp>
      <p:pic>
        <p:nvPicPr>
          <p:cNvPr id="5" name="Picture 13" descr="SNC-VM630-HD IP Camera"/>
          <p:cNvPicPr>
            <a:picLocks noChangeAspect="1" noChangeArrowheads="1"/>
          </p:cNvPicPr>
          <p:nvPr/>
        </p:nvPicPr>
        <p:blipFill>
          <a:blip r:embed="rId3" cstate="print"/>
          <a:srcRect l="17755" t="13647" r="16797" b="11529"/>
          <a:stretch>
            <a:fillRect/>
          </a:stretch>
        </p:blipFill>
        <p:spPr bwMode="auto">
          <a:xfrm>
            <a:off x="4355976" y="1667569"/>
            <a:ext cx="681133" cy="576065"/>
          </a:xfrm>
          <a:prstGeom prst="rect">
            <a:avLst/>
          </a:prstGeom>
          <a:noFill/>
        </p:spPr>
      </p:pic>
      <p:pic>
        <p:nvPicPr>
          <p:cNvPr id="7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636574"/>
            <a:ext cx="618069" cy="576064"/>
          </a:xfrm>
          <a:prstGeom prst="rect">
            <a:avLst/>
          </a:prstGeom>
          <a:noFill/>
        </p:spPr>
      </p:pic>
      <p:pic>
        <p:nvPicPr>
          <p:cNvPr id="10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830" y="1643785"/>
            <a:ext cx="670410" cy="624849"/>
          </a:xfrm>
          <a:prstGeom prst="rect">
            <a:avLst/>
          </a:prstGeom>
          <a:noFill/>
        </p:spPr>
      </p:pic>
      <p:pic>
        <p:nvPicPr>
          <p:cNvPr id="11" name="Picture 13" descr="SNC-VM630-HD IP Camera"/>
          <p:cNvPicPr>
            <a:picLocks noChangeAspect="1" noChangeArrowheads="1"/>
          </p:cNvPicPr>
          <p:nvPr/>
        </p:nvPicPr>
        <p:blipFill>
          <a:blip r:embed="rId3" cstate="print"/>
          <a:srcRect l="17755" t="13647" r="16797" b="11529"/>
          <a:stretch>
            <a:fillRect/>
          </a:stretch>
        </p:blipFill>
        <p:spPr bwMode="auto">
          <a:xfrm>
            <a:off x="7812360" y="1684422"/>
            <a:ext cx="576064" cy="487203"/>
          </a:xfrm>
          <a:prstGeom prst="rect">
            <a:avLst/>
          </a:prstGeom>
          <a:noFill/>
        </p:spPr>
      </p:pic>
      <p:pic>
        <p:nvPicPr>
          <p:cNvPr id="8" name="Picture 6" descr="http://www.e-cshk.com/images/stories/_pic_/vivotek_white.jpg"/>
          <p:cNvPicPr>
            <a:picLocks noChangeAspect="1" noChangeArrowheads="1"/>
          </p:cNvPicPr>
          <p:nvPr/>
        </p:nvPicPr>
        <p:blipFill>
          <a:blip r:embed="rId5" cstate="print"/>
          <a:srcRect l="4705" t="7681" r="8840" b="6977"/>
          <a:stretch>
            <a:fillRect/>
          </a:stretch>
        </p:blipFill>
        <p:spPr bwMode="auto">
          <a:xfrm>
            <a:off x="2483768" y="686818"/>
            <a:ext cx="1080120" cy="29391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692696"/>
            <a:ext cx="936104" cy="288032"/>
          </a:xfrm>
          <a:prstGeom prst="rect">
            <a:avLst/>
          </a:prstGeom>
          <a:noFill/>
        </p:spPr>
      </p:pic>
      <p:pic>
        <p:nvPicPr>
          <p:cNvPr id="12" name="Picture 6" descr="http://www.e-cshk.com/images/stories/_pic_/vivotek_white.jpg"/>
          <p:cNvPicPr>
            <a:picLocks noChangeAspect="1" noChangeArrowheads="1"/>
          </p:cNvPicPr>
          <p:nvPr/>
        </p:nvPicPr>
        <p:blipFill>
          <a:blip r:embed="rId5" cstate="print"/>
          <a:srcRect l="4705" t="7681" r="8840" b="6977"/>
          <a:stretch>
            <a:fillRect/>
          </a:stretch>
        </p:blipFill>
        <p:spPr bwMode="auto">
          <a:xfrm>
            <a:off x="5940152" y="692696"/>
            <a:ext cx="1080120" cy="293910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98574"/>
            <a:ext cx="936104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1347263"/>
              </p:ext>
            </p:extLst>
          </p:nvPr>
        </p:nvGraphicFramePr>
        <p:xfrm>
          <a:off x="179512" y="548680"/>
          <a:ext cx="8352929" cy="6283202"/>
        </p:xfrm>
        <a:graphic>
          <a:graphicData uri="http://schemas.openxmlformats.org/drawingml/2006/table">
            <a:tbl>
              <a:tblPr/>
              <a:tblGrid>
                <a:gridCol w="1643741"/>
                <a:gridCol w="1677297"/>
                <a:gridCol w="1677297"/>
                <a:gridCol w="1677297"/>
                <a:gridCol w="1677297"/>
              </a:tblGrid>
              <a:tr h="303705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359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2MP</a:t>
                      </a:r>
                      <a:endParaRPr lang="zh-TW" altLang="en-US" sz="1200" dirty="0"/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759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FD8365EH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XA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series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6960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20m 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25m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3-10mm 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Focus </a:t>
                      </a:r>
                    </a:p>
                    <a:p>
                      <a:pPr algn="ctr" fontAlgn="ctr"/>
                      <a:r>
                        <a:rPr lang="fr-FR" sz="1200" b="1" i="0" u="none" strike="noStrike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P-iiris </a:t>
                      </a:r>
                      <a:endParaRPr lang="fr-FR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3-9mm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Manual </a:t>
                      </a:r>
                      <a:r>
                        <a:rPr lang="en-US" altLang="zh-TW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Vari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-Focal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3-9mm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Motorized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3-9mm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DC-iris 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3x Zoom Lens 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 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0.42 </a:t>
                      </a:r>
                      <a:r>
                        <a:rPr lang="en-US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@1/30s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3DNR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-50°C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Housing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IP66, IK10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IP66 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I/O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RJ-45 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Audio in/out,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AV output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AC 24V /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DC 12V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DI/DO *1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RJ-45 for Network/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connection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Alarm:4 of 9 Pin Terminal Block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Power:4 Pin Terminal Block (male)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Analog Video:1.0 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Vp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-p / 75 Ω, BNC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Audio: 5 of 9 Pin Terminal Block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66" name="Rectangle 10"/>
          <p:cNvSpPr>
            <a:spLocks noChangeArrowheads="1"/>
          </p:cNvSpPr>
          <p:nvPr/>
        </p:nvSpPr>
        <p:spPr bwMode="auto">
          <a:xfrm>
            <a:off x="211138" y="144463"/>
            <a:ext cx="6585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ea typeface="SimHei" pitchFamily="49" charset="-122"/>
              </a:rPr>
              <a:t>Competitor Comparison – Dome </a:t>
            </a:r>
          </a:p>
        </p:txBody>
      </p:sp>
      <p:pic>
        <p:nvPicPr>
          <p:cNvPr id="7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618069" cy="576064"/>
          </a:xfrm>
          <a:prstGeom prst="rect">
            <a:avLst/>
          </a:prstGeom>
          <a:noFill/>
        </p:spPr>
      </p:pic>
      <p:pic>
        <p:nvPicPr>
          <p:cNvPr id="8" name="Picture 9" descr="DynaColor, Inc."/>
          <p:cNvPicPr>
            <a:picLocks noChangeAspect="1" noChangeArrowheads="1"/>
          </p:cNvPicPr>
          <p:nvPr/>
        </p:nvPicPr>
        <p:blipFill>
          <a:blip r:embed="rId4" cstate="print"/>
          <a:srcRect t="9253" b="19365"/>
          <a:stretch>
            <a:fillRect/>
          </a:stretch>
        </p:blipFill>
        <p:spPr bwMode="auto">
          <a:xfrm>
            <a:off x="5580112" y="548680"/>
            <a:ext cx="1368152" cy="342832"/>
          </a:xfrm>
          <a:prstGeom prst="rect">
            <a:avLst/>
          </a:prstGeom>
          <a:noFill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648072" cy="578781"/>
          </a:xfrm>
          <a:prstGeom prst="rect">
            <a:avLst/>
          </a:prstGeom>
          <a:noFill/>
        </p:spPr>
      </p:pic>
      <p:pic>
        <p:nvPicPr>
          <p:cNvPr id="12" name="Picture 6" descr="http://www.e-cshk.com/images/stories/_pic_/vivotek_white.jpg"/>
          <p:cNvPicPr>
            <a:picLocks noChangeAspect="1" noChangeArrowheads="1"/>
          </p:cNvPicPr>
          <p:nvPr/>
        </p:nvPicPr>
        <p:blipFill>
          <a:blip r:embed="rId6" cstate="print"/>
          <a:srcRect l="4705" t="7681" r="8840" b="6977"/>
          <a:stretch>
            <a:fillRect/>
          </a:stretch>
        </p:blipFill>
        <p:spPr bwMode="auto">
          <a:xfrm>
            <a:off x="2123728" y="548680"/>
            <a:ext cx="1080120" cy="29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4744210"/>
              </p:ext>
            </p:extLst>
          </p:nvPr>
        </p:nvGraphicFramePr>
        <p:xfrm>
          <a:off x="179512" y="913805"/>
          <a:ext cx="8784976" cy="5371968"/>
        </p:xfrm>
        <a:graphic>
          <a:graphicData uri="http://schemas.openxmlformats.org/drawingml/2006/table">
            <a:tbl>
              <a:tblPr/>
              <a:tblGrid>
                <a:gridCol w="1666884"/>
                <a:gridCol w="2015357"/>
                <a:gridCol w="1700912"/>
                <a:gridCol w="1700911"/>
                <a:gridCol w="1700912"/>
              </a:tblGrid>
              <a:tr h="303705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200" b="1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359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1.3MP </a:t>
                      </a:r>
                      <a:endParaRPr lang="en-US" altLang="zh-TW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2MP</a:t>
                      </a:r>
                      <a:endParaRPr lang="zh-TW" altLang="en-US" sz="1200" dirty="0"/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759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IP8155HP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SNC-VB600/ VB600B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IP8165HP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SNC-VB630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6960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2.8mm-8mm</a:t>
                      </a:r>
                      <a:r>
                        <a:rPr lang="fr-FR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ABF </a:t>
                      </a:r>
                    </a:p>
                    <a:p>
                      <a:pPr algn="ctr" fontAlgn="ctr"/>
                      <a:r>
                        <a:rPr lang="fr-FR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P-iris </a:t>
                      </a:r>
                      <a:endParaRPr lang="fr-FR" altLang="zh-TW" sz="12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2.8mm-8mm </a:t>
                      </a: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Easy Focus </a:t>
                      </a: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DC-iris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2.8mm-8mm</a:t>
                      </a:r>
                      <a:r>
                        <a:rPr lang="fr-FR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ABF </a:t>
                      </a:r>
                    </a:p>
                    <a:p>
                      <a:pPr algn="ctr" fontAlgn="ctr"/>
                      <a:r>
                        <a:rPr lang="fr-FR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P-iris 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2.8mm-8mm 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Easy Focus </a:t>
                      </a:r>
                    </a:p>
                    <a:p>
                      <a:pPr algn="ctr" fontAlgn="ctr"/>
                      <a:r>
                        <a:rPr lang="fr-FR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DC-iris</a:t>
                      </a:r>
                      <a:r>
                        <a:rPr lang="fr-FR" altLang="zh-TW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altLang="zh-TW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30fps 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VB600: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60fps/ </a:t>
                      </a: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VB600B: 30fps 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30fps 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60fps</a:t>
                      </a:r>
                      <a:r>
                        <a:rPr lang="fr-FR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0.05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1/30s</a:t>
                      </a:r>
                    </a:p>
                    <a:p>
                      <a:pPr algn="ctr" fontAlgn="ctr"/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(AGC on) </a:t>
                      </a:r>
                      <a:endParaRPr lang="en-US" altLang="zh-TW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0.4Lux @1/30s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TW" sz="1200" b="0" i="0" u="none" strike="noStrike" baseline="0" dirty="0" err="1" smtClean="0"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@ 1/30s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(AGC on) </a:t>
                      </a:r>
                      <a:endParaRPr lang="en-US" altLang="zh-TW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130dB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90dB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XDNR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-20°C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-20°C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-10°C ~ 50°C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I/O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RJ45, 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DI*3, DO*1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AV out,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Audio in/ out </a:t>
                      </a:r>
                      <a:endParaRPr lang="zh-TW" altLang="en-US" sz="12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RJ45, Sensor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in*2, Alarm out*2, AV out, Audio in/ out </a:t>
                      </a:r>
                      <a:endParaRPr lang="zh-TW" altLang="en-US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RJ45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, DI*3, DO*1</a:t>
                      </a:r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AV out, 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Audio in/ out </a:t>
                      </a:r>
                      <a:endParaRPr lang="zh-TW" altLang="en-US" sz="12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RJ45, Sensor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in*2, Alarm out*2, AV out, Audio in/ out 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66" name="Rectangle 10"/>
          <p:cNvSpPr>
            <a:spLocks noChangeArrowheads="1"/>
          </p:cNvSpPr>
          <p:nvPr/>
        </p:nvSpPr>
        <p:spPr bwMode="auto">
          <a:xfrm>
            <a:off x="211138" y="144463"/>
            <a:ext cx="6219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>
                <a:ea typeface="SimHei" pitchFamily="49" charset="-122"/>
              </a:rPr>
              <a:t>Competitor Comparison – Box </a:t>
            </a:r>
          </a:p>
        </p:txBody>
      </p:sp>
      <p:pic>
        <p:nvPicPr>
          <p:cNvPr id="17410" name="Picture 2" descr="SNC-VB630-HD IP Camera"/>
          <p:cNvPicPr>
            <a:picLocks noChangeAspect="1" noChangeArrowheads="1"/>
          </p:cNvPicPr>
          <p:nvPr/>
        </p:nvPicPr>
        <p:blipFill>
          <a:blip r:embed="rId3" cstate="print"/>
          <a:srcRect l="9182" t="2112" r="5119" b="42984"/>
          <a:stretch>
            <a:fillRect/>
          </a:stretch>
        </p:blipFill>
        <p:spPr bwMode="auto">
          <a:xfrm>
            <a:off x="4139952" y="1878256"/>
            <a:ext cx="1224136" cy="568349"/>
          </a:xfrm>
          <a:prstGeom prst="rect">
            <a:avLst/>
          </a:prstGeom>
          <a:noFill/>
        </p:spPr>
      </p:pic>
      <p:pic>
        <p:nvPicPr>
          <p:cNvPr id="5" name="Picture 2" descr="SNC-VB630-HD IP Camera"/>
          <p:cNvPicPr>
            <a:picLocks noChangeAspect="1" noChangeArrowheads="1"/>
          </p:cNvPicPr>
          <p:nvPr/>
        </p:nvPicPr>
        <p:blipFill>
          <a:blip r:embed="rId3" cstate="print"/>
          <a:srcRect l="9182" t="2112" r="5119" b="42984"/>
          <a:stretch>
            <a:fillRect/>
          </a:stretch>
        </p:blipFill>
        <p:spPr bwMode="auto">
          <a:xfrm>
            <a:off x="7596336" y="1878256"/>
            <a:ext cx="1224136" cy="568349"/>
          </a:xfrm>
          <a:prstGeom prst="rect">
            <a:avLst/>
          </a:prstGeom>
          <a:noFill/>
        </p:spPr>
      </p:pic>
      <p:pic>
        <p:nvPicPr>
          <p:cNvPr id="7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4" cstate="print"/>
          <a:srcRect l="11165" t="17753" r="12055" b="25390"/>
          <a:stretch>
            <a:fillRect/>
          </a:stretch>
        </p:blipFill>
        <p:spPr bwMode="auto">
          <a:xfrm>
            <a:off x="2267744" y="1916832"/>
            <a:ext cx="1224136" cy="508488"/>
          </a:xfrm>
          <a:prstGeom prst="rect">
            <a:avLst/>
          </a:prstGeom>
          <a:noFill/>
        </p:spPr>
      </p:pic>
      <p:pic>
        <p:nvPicPr>
          <p:cNvPr id="8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4" cstate="print"/>
          <a:srcRect l="11165" t="17753" r="12055" b="25390"/>
          <a:stretch>
            <a:fillRect/>
          </a:stretch>
        </p:blipFill>
        <p:spPr bwMode="auto">
          <a:xfrm>
            <a:off x="5796136" y="1916832"/>
            <a:ext cx="1213468" cy="504056"/>
          </a:xfrm>
          <a:prstGeom prst="rect">
            <a:avLst/>
          </a:prstGeom>
          <a:noFill/>
        </p:spPr>
      </p:pic>
      <p:pic>
        <p:nvPicPr>
          <p:cNvPr id="9" name="Picture 6" descr="http://www.e-cshk.com/images/stories/_pic_/vivotek_white.jpg"/>
          <p:cNvPicPr>
            <a:picLocks noChangeAspect="1" noChangeArrowheads="1"/>
          </p:cNvPicPr>
          <p:nvPr/>
        </p:nvPicPr>
        <p:blipFill>
          <a:blip r:embed="rId5" cstate="print"/>
          <a:srcRect l="4705" t="7681" r="8840" b="6977"/>
          <a:stretch>
            <a:fillRect/>
          </a:stretch>
        </p:blipFill>
        <p:spPr bwMode="auto">
          <a:xfrm>
            <a:off x="2483768" y="908720"/>
            <a:ext cx="1080120" cy="29391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914598"/>
            <a:ext cx="936104" cy="288032"/>
          </a:xfrm>
          <a:prstGeom prst="rect">
            <a:avLst/>
          </a:prstGeom>
          <a:noFill/>
        </p:spPr>
      </p:pic>
      <p:pic>
        <p:nvPicPr>
          <p:cNvPr id="11" name="Picture 6" descr="http://www.e-cshk.com/images/stories/_pic_/vivotek_white.jpg"/>
          <p:cNvPicPr>
            <a:picLocks noChangeAspect="1" noChangeArrowheads="1"/>
          </p:cNvPicPr>
          <p:nvPr/>
        </p:nvPicPr>
        <p:blipFill>
          <a:blip r:embed="rId5" cstate="print"/>
          <a:srcRect l="4705" t="7681" r="8840" b="6977"/>
          <a:stretch>
            <a:fillRect/>
          </a:stretch>
        </p:blipFill>
        <p:spPr bwMode="auto">
          <a:xfrm>
            <a:off x="5940152" y="908720"/>
            <a:ext cx="1080120" cy="293910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914598"/>
            <a:ext cx="93610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96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052512"/>
            <a:ext cx="9144000" cy="4320703"/>
          </a:xfrm>
          <a:prstGeom prst="rect">
            <a:avLst/>
          </a:prstGeom>
          <a:solidFill>
            <a:srgbClr val="D7E5F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437112"/>
            <a:ext cx="9144000" cy="576262"/>
          </a:xfrm>
          <a:prstGeom prst="rect">
            <a:avLst/>
          </a:prstGeom>
          <a:solidFill>
            <a:srgbClr val="6E9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8175" y="1341438"/>
            <a:ext cx="7235825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400" b="1" i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Position </a:t>
            </a: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Introduction 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Features &amp; Advantages</a:t>
            </a:r>
          </a:p>
          <a:p>
            <a:pPr lvl="1"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400" dirty="0" smtClean="0">
                <a:solidFill>
                  <a:srgbClr val="5484B0"/>
                </a:solidFill>
              </a:rPr>
              <a:t>Product Specification  </a:t>
            </a: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Target Application </a:t>
            </a:r>
          </a:p>
          <a:p>
            <a:pPr>
              <a:spcBef>
                <a:spcPct val="50000"/>
              </a:spcBef>
              <a:buSzPct val="65000"/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5484B0"/>
                </a:solidFill>
              </a:rPr>
              <a:t>Product Comparison</a:t>
            </a:r>
          </a:p>
          <a:p>
            <a:pPr>
              <a:spcBef>
                <a:spcPct val="50000"/>
              </a:spcBef>
              <a:buSzPct val="65000"/>
              <a:buNone/>
            </a:pPr>
            <a:r>
              <a:rPr lang="en-US" altLang="zh-TW" sz="2400" b="1" i="1" dirty="0" smtClean="0">
                <a:solidFill>
                  <a:schemeClr val="bg1"/>
                </a:solidFill>
              </a:rPr>
              <a:t>Product Information</a:t>
            </a:r>
          </a:p>
        </p:txBody>
      </p:sp>
      <p:pic>
        <p:nvPicPr>
          <p:cNvPr id="9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37338"/>
            <a:ext cx="1143876" cy="866726"/>
          </a:xfrm>
          <a:prstGeom prst="rect">
            <a:avLst/>
          </a:prstGeom>
          <a:noFill/>
        </p:spPr>
      </p:pic>
      <p:pic>
        <p:nvPicPr>
          <p:cNvPr id="10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829426"/>
            <a:ext cx="735914" cy="687806"/>
          </a:xfrm>
          <a:prstGeom prst="rect">
            <a:avLst/>
          </a:prstGeom>
          <a:noFill/>
        </p:spPr>
      </p:pic>
      <p:pic>
        <p:nvPicPr>
          <p:cNvPr id="12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5" cstate="print"/>
          <a:srcRect l="11165" t="17753" r="12055" b="25390"/>
          <a:stretch>
            <a:fillRect/>
          </a:stretch>
        </p:blipFill>
        <p:spPr bwMode="auto">
          <a:xfrm>
            <a:off x="827584" y="4973442"/>
            <a:ext cx="104011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54" name="Group 46"/>
          <p:cNvGraphicFramePr>
            <a:graphicFrameLocks noGrp="1"/>
          </p:cNvGraphicFramePr>
          <p:nvPr>
            <p:ph/>
          </p:nvPr>
        </p:nvGraphicFramePr>
        <p:xfrm>
          <a:off x="685800" y="2276475"/>
          <a:ext cx="7847013" cy="2858232"/>
        </p:xfrm>
        <a:graphic>
          <a:graphicData uri="http://schemas.openxmlformats.org/drawingml/2006/table">
            <a:tbl>
              <a:tblPr/>
              <a:tblGrid>
                <a:gridCol w="3814192"/>
                <a:gridCol w="4032821"/>
              </a:tblGrid>
              <a:tr h="952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Official Website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IP835(6)5EH: March 31</a:t>
                      </a:r>
                      <a:r>
                        <a:rPr kumimoji="1" lang="en-US" altLang="zh-TW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st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  <a:endParaRPr kumimoji="1" lang="en-US" altLang="zh-TW" sz="17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FD825(6)5EHV: March 31</a:t>
                      </a:r>
                      <a:r>
                        <a:rPr kumimoji="1" lang="en-US" altLang="zh-TW" sz="17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st</a:t>
                      </a: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Press Release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Mar, 2014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Video (WDR Pro II)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Arial" pitchFamily="34" charset="0"/>
                        </a:rPr>
                        <a:t>April, 2014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4" name="Rectangle 10"/>
          <p:cNvSpPr>
            <a:spLocks noChangeArrowheads="1"/>
          </p:cNvSpPr>
          <p:nvPr/>
        </p:nvSpPr>
        <p:spPr bwMode="auto">
          <a:xfrm>
            <a:off x="211138" y="144463"/>
            <a:ext cx="5162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>
                <a:ea typeface="SimHei" pitchFamily="49" charset="-122"/>
              </a:rPr>
              <a:t>Official Release 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475" t="33200" r="34287" b="30050"/>
          <a:stretch>
            <a:fillRect/>
          </a:stretch>
        </p:blipFill>
        <p:spPr bwMode="auto">
          <a:xfrm>
            <a:off x="4644008" y="3573016"/>
            <a:ext cx="44706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3462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/>
              <a:t>Product </a:t>
            </a:r>
            <a:r>
              <a:rPr lang="en-US" altLang="zh-TW" sz="3200" b="1" i="1" dirty="0" smtClean="0"/>
              <a:t>Position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229240" y="692696"/>
            <a:ext cx="83752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</a:rPr>
              <a:t>A Series of Cameras to Provide Clear Details in Extreme Environment &amp; Special Applications </a:t>
            </a:r>
            <a:endParaRPr lang="en-US" altLang="zh-TW" sz="3200" b="1" dirty="0">
              <a:solidFill>
                <a:srgbClr val="0000CC"/>
              </a:solidFill>
              <a:latin typeface="Verdana" pitchFamily="34" charset="0"/>
            </a:endParaRPr>
          </a:p>
          <a:p>
            <a:pPr algn="ctr">
              <a:buFont typeface="Wingdings" pitchFamily="2" charset="2"/>
              <a:buChar char="n"/>
            </a:pPr>
            <a:endParaRPr lang="en-US" altLang="zh-TW" sz="3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16794" t="10626" r="16794" b="18500"/>
          <a:stretch>
            <a:fillRect/>
          </a:stretch>
        </p:blipFill>
        <p:spPr bwMode="auto">
          <a:xfrm>
            <a:off x="179512" y="2276872"/>
            <a:ext cx="47365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圓角矩形 19"/>
          <p:cNvSpPr/>
          <p:nvPr/>
        </p:nvSpPr>
        <p:spPr>
          <a:xfrm>
            <a:off x="3995936" y="2204864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Extreme Bright</a:t>
            </a:r>
            <a:endParaRPr lang="zh-TW" altLang="en-US" sz="2800" dirty="0"/>
          </a:p>
        </p:txBody>
      </p:sp>
      <p:sp>
        <p:nvSpPr>
          <p:cNvPr id="22" name="圓角矩形 21"/>
          <p:cNvSpPr/>
          <p:nvPr/>
        </p:nvSpPr>
        <p:spPr>
          <a:xfrm>
            <a:off x="3203848" y="6021288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Night View </a:t>
            </a:r>
            <a:endParaRPr lang="zh-TW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Questions &amp; Backup 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2300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Question 2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1325667"/>
            <a:ext cx="83752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Q2:  There seems to be some limitations on </a:t>
            </a:r>
            <a:r>
              <a:rPr lang="en-US" altLang="zh-TW" sz="1800" b="1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Xarina</a:t>
            </a:r>
            <a:r>
              <a:rPr lang="en-US" altLang="zh-TW" sz="18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series products, where to learn this information. </a:t>
            </a:r>
          </a:p>
          <a:p>
            <a:endParaRPr lang="en-US" altLang="zh-TW" sz="1800" b="1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TW" sz="18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A:  There is a link where we summarize the limitations: </a:t>
            </a:r>
            <a:r>
              <a:rPr lang="en-US" altLang="zh-TW" sz="1800" u="sng" dirty="0" smtClean="0">
                <a:hlinkClick r:id="rId3"/>
              </a:rPr>
              <a:t>http://dqa02/projects/dqa-test-1-bugvvtk-xarina/documents</a:t>
            </a:r>
            <a:endParaRPr lang="en-US" altLang="zh-TW" sz="1800" b="1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TW" sz="1800" b="1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724128" y="4149080"/>
            <a:ext cx="3173684" cy="2441904"/>
            <a:chOff x="5724129" y="4221088"/>
            <a:chExt cx="3173684" cy="2441904"/>
          </a:xfrm>
        </p:grpSpPr>
        <p:grpSp>
          <p:nvGrpSpPr>
            <p:cNvPr id="15" name="群組 7"/>
            <p:cNvGrpSpPr/>
            <p:nvPr/>
          </p:nvGrpSpPr>
          <p:grpSpPr>
            <a:xfrm>
              <a:off x="5724129" y="4221088"/>
              <a:ext cx="2127379" cy="2441904"/>
              <a:chOff x="5379588" y="4087792"/>
              <a:chExt cx="2367300" cy="2725263"/>
            </a:xfrm>
          </p:grpSpPr>
          <p:pic>
            <p:nvPicPr>
              <p:cNvPr id="17" name="Picture 1" descr="C:\Users\Ray Chuang\Dropbox\Works\Product Announcement\IP8371E\IP8371E-S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860361" y="4087792"/>
                <a:ext cx="1886527" cy="1429440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\\athena\行銷企劃處\行銷企劃部\行銷企劃資料分享\03_圖庫\VIVOTEK產品圖\IP Camera\8000 series\FD83558365EHV\FD83558365EHV-S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9588" y="5534341"/>
                <a:ext cx="1368152" cy="1278714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23" descr="D:\V-series\Xarina Series\IP8165-55HP_ID\untitled.161.jpg"/>
            <p:cNvPicPr>
              <a:picLocks noChangeAspect="1" noChangeArrowheads="1"/>
            </p:cNvPicPr>
            <p:nvPr/>
          </p:nvPicPr>
          <p:blipFill>
            <a:blip r:embed="rId6" cstate="print"/>
            <a:srcRect l="11165" t="17753" r="12055" b="25390"/>
            <a:stretch>
              <a:fillRect/>
            </a:stretch>
          </p:blipFill>
          <p:spPr bwMode="auto">
            <a:xfrm>
              <a:off x="7164288" y="5661248"/>
              <a:ext cx="1733525" cy="7200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5375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Backup– Product Features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836712"/>
            <a:ext cx="83752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8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 I </a:t>
            </a:r>
          </a:p>
          <a:p>
            <a:endParaRPr lang="en-US" altLang="zh-TW" sz="1800" b="1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30 fps@ 1.3MP, 30fps@ 2MP</a:t>
            </a:r>
            <a:endParaRPr lang="en-US" altLang="zh-TW"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Supreme Night Visibility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WDR Pro II &amp; WDR Pro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Built-in IR illuminators with Smart IR technology, effective up to 30 meters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3D Noise Reduction</a:t>
            </a:r>
          </a:p>
          <a:p>
            <a:endParaRPr lang="en-US" altLang="zh-TW" sz="1800" b="1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TW" sz="18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Phase II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60fps  </a:t>
            </a: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Video Rotation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Snapshoot Focus </a:t>
            </a: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724129" y="4221088"/>
            <a:ext cx="3173684" cy="2441904"/>
            <a:chOff x="5724129" y="4221088"/>
            <a:chExt cx="3173684" cy="2441904"/>
          </a:xfrm>
        </p:grpSpPr>
        <p:grpSp>
          <p:nvGrpSpPr>
            <p:cNvPr id="2" name="群組 7"/>
            <p:cNvGrpSpPr/>
            <p:nvPr/>
          </p:nvGrpSpPr>
          <p:grpSpPr>
            <a:xfrm>
              <a:off x="5724129" y="4221088"/>
              <a:ext cx="2127379" cy="2441904"/>
              <a:chOff x="5379588" y="4087792"/>
              <a:chExt cx="2367300" cy="2725263"/>
            </a:xfrm>
          </p:grpSpPr>
          <p:pic>
            <p:nvPicPr>
              <p:cNvPr id="5" name="Picture 1" descr="C:\Users\Ray Chuang\Dropbox\Works\Product Announcement\IP8371E\IP8371E-S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860361" y="4087792"/>
                <a:ext cx="1886527" cy="1429440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\\athena\行銷企劃處\行銷企劃部\行銷企劃資料分享\03_圖庫\VIVOTEK產品圖\IP Camera\8000 series\FD83558365EHV\FD83558365EHV-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9588" y="5534341"/>
                <a:ext cx="1368152" cy="1278714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23" descr="D:\V-series\Xarina Series\IP8165-55HP_ID\untitled.161.jpg"/>
            <p:cNvPicPr>
              <a:picLocks noChangeAspect="1" noChangeArrowheads="1"/>
            </p:cNvPicPr>
            <p:nvPr/>
          </p:nvPicPr>
          <p:blipFill>
            <a:blip r:embed="rId5" cstate="print"/>
            <a:srcRect l="11165" t="17753" r="12055" b="25390"/>
            <a:stretch>
              <a:fillRect/>
            </a:stretch>
          </p:blipFill>
          <p:spPr bwMode="auto">
            <a:xfrm>
              <a:off x="7164288" y="5661248"/>
              <a:ext cx="1733525" cy="7200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7318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Back up – Product Series Schedule </a:t>
            </a:r>
            <a:endParaRPr lang="en-US" altLang="zh-TW" sz="3200" b="1" i="1" dirty="0"/>
          </a:p>
        </p:txBody>
      </p:sp>
      <p:pic>
        <p:nvPicPr>
          <p:cNvPr id="5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72816"/>
            <a:ext cx="1143749" cy="864096"/>
          </a:xfrm>
          <a:prstGeom prst="rect">
            <a:avLst/>
          </a:prstGeom>
          <a:noFill/>
        </p:spPr>
      </p:pic>
      <p:pic>
        <p:nvPicPr>
          <p:cNvPr id="7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963626" cy="898000"/>
          </a:xfrm>
          <a:prstGeom prst="rect">
            <a:avLst/>
          </a:prstGeom>
          <a:noFill/>
        </p:spPr>
      </p:pic>
      <p:graphicFrame>
        <p:nvGraphicFramePr>
          <p:cNvPr id="8" name="Group 6"/>
          <p:cNvGraphicFramePr>
            <a:graphicFrameLocks noGrp="1"/>
          </p:cNvGraphicFramePr>
          <p:nvPr/>
        </p:nvGraphicFramePr>
        <p:xfrm>
          <a:off x="71499" y="908720"/>
          <a:ext cx="8955996" cy="396875"/>
        </p:xfrm>
        <a:graphic>
          <a:graphicData uri="http://schemas.openxmlformats.org/drawingml/2006/table">
            <a:tbl>
              <a:tblPr/>
              <a:tblGrid>
                <a:gridCol w="2385266"/>
                <a:gridCol w="2160241"/>
                <a:gridCol w="2700299"/>
                <a:gridCol w="171019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2014 Q1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+mn-cs"/>
                        </a:rPr>
                        <a:t>2014 April 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2014 May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2014 June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標楷體" pitchFamily="65" charset="-12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11560" y="2636912"/>
            <a:ext cx="4968552" cy="27699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/>
            <a:r>
              <a:rPr lang="en-US" altLang="zh-TW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Phase II</a:t>
            </a:r>
            <a:endParaRPr lang="zh-TW" alt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4149080"/>
            <a:ext cx="5040560" cy="2880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/>
            <a:r>
              <a:rPr lang="en-US" altLang="zh-TW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Phase II</a:t>
            </a:r>
            <a:endParaRPr lang="zh-TW" alt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71800" y="6309320"/>
            <a:ext cx="6372200" cy="2880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/>
            <a:r>
              <a:rPr lang="en-US" altLang="zh-TW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Phase II</a:t>
            </a:r>
            <a:endParaRPr lang="zh-TW" alt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0"/>
          <p:cNvSpPr txBox="1">
            <a:spLocks noChangeArrowheads="1"/>
          </p:cNvSpPr>
          <p:nvPr/>
        </p:nvSpPr>
        <p:spPr bwMode="auto">
          <a:xfrm>
            <a:off x="2771800" y="6309320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  <a:cs typeface="Arial" pitchFamily="34" charset="0"/>
                <a:sym typeface="Wingdings" pitchFamily="2" charset="2"/>
              </a:rPr>
              <a:t>IP815(6)5HP</a:t>
            </a:r>
            <a:endParaRPr lang="en-US" altLang="zh-TW" sz="1400" b="1" dirty="0">
              <a:solidFill>
                <a:srgbClr val="000000"/>
              </a:solidFill>
              <a:latin typeface="Calibri" pitchFamily="34" charset="0"/>
              <a:ea typeface="新細明體" pitchFamily="18" charset="-12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Text Box 90"/>
          <p:cNvSpPr txBox="1">
            <a:spLocks noChangeArrowheads="1"/>
          </p:cNvSpPr>
          <p:nvPr/>
        </p:nvSpPr>
        <p:spPr bwMode="auto">
          <a:xfrm>
            <a:off x="539552" y="4149080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  <a:cs typeface="Arial" pitchFamily="34" charset="0"/>
                <a:sym typeface="Wingdings" pitchFamily="2" charset="2"/>
              </a:rPr>
              <a:t>FD835(6)5EHV</a:t>
            </a:r>
            <a:endParaRPr lang="en-US" altLang="zh-TW" sz="1400" b="1" dirty="0">
              <a:solidFill>
                <a:srgbClr val="000000"/>
              </a:solidFill>
              <a:latin typeface="Calibri" pitchFamily="34" charset="0"/>
              <a:ea typeface="新細明體" pitchFamily="18" charset="-12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611560" y="2636912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  <a:cs typeface="Arial" pitchFamily="34" charset="0"/>
                <a:sym typeface="Wingdings" pitchFamily="2" charset="2"/>
              </a:rPr>
              <a:t>IP835(6)5EH</a:t>
            </a:r>
            <a:endParaRPr lang="en-US" altLang="zh-TW" sz="1400" b="1" dirty="0">
              <a:solidFill>
                <a:srgbClr val="000000"/>
              </a:solidFill>
              <a:latin typeface="Calibri" pitchFamily="34" charset="0"/>
              <a:ea typeface="新細明體" pitchFamily="18" charset="-12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08304" y="57861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- Snapshoot Focus</a:t>
            </a:r>
          </a:p>
          <a:p>
            <a:r>
              <a:rPr lang="en-US" altLang="zh-TW" sz="1400" b="1" dirty="0" smtClean="0">
                <a:solidFill>
                  <a:srgbClr val="FF0000"/>
                </a:solidFill>
              </a:rPr>
              <a:t>- Face Detection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932040" y="227687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zh-TW" sz="1400" b="1" dirty="0" smtClean="0">
                <a:solidFill>
                  <a:srgbClr val="0000CC"/>
                </a:solidFill>
              </a:rPr>
              <a:t> 60fps 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860032" y="36258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zh-TW" sz="1400" b="1" dirty="0" smtClean="0">
                <a:solidFill>
                  <a:srgbClr val="0000CC"/>
                </a:solidFill>
              </a:rPr>
              <a:t>60fps </a:t>
            </a:r>
          </a:p>
          <a:p>
            <a:pPr>
              <a:buFontTx/>
              <a:buChar char="-"/>
            </a:pPr>
            <a:r>
              <a:rPr lang="en-US" altLang="zh-TW" sz="1400" b="1" dirty="0" smtClean="0">
                <a:solidFill>
                  <a:srgbClr val="0000CC"/>
                </a:solidFill>
              </a:rPr>
              <a:t> Video Rotation 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259632" y="60741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zh-TW" sz="1400" b="1" dirty="0" smtClean="0">
                <a:solidFill>
                  <a:srgbClr val="0000FF"/>
                </a:solidFill>
              </a:rPr>
              <a:t>60fps </a:t>
            </a:r>
          </a:p>
          <a:p>
            <a:pPr>
              <a:buFontTx/>
              <a:buChar char="-"/>
            </a:pPr>
            <a:r>
              <a:rPr lang="en-US" altLang="zh-TW" sz="1400" b="1" dirty="0" smtClean="0">
                <a:solidFill>
                  <a:srgbClr val="0000FF"/>
                </a:solidFill>
              </a:rPr>
              <a:t>Video Rotation </a:t>
            </a:r>
          </a:p>
        </p:txBody>
      </p:sp>
      <p:pic>
        <p:nvPicPr>
          <p:cNvPr id="22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6" cstate="print"/>
          <a:srcRect l="11165" t="17753" r="12055" b="25390"/>
          <a:stretch>
            <a:fillRect/>
          </a:stretch>
        </p:blipFill>
        <p:spPr bwMode="auto">
          <a:xfrm>
            <a:off x="2729129" y="5531634"/>
            <a:ext cx="1698855" cy="7056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473075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80907" name="Rectangle 3"/>
          <p:cNvSpPr>
            <a:spLocks noChangeArrowheads="1"/>
          </p:cNvSpPr>
          <p:nvPr/>
        </p:nvSpPr>
        <p:spPr bwMode="auto">
          <a:xfrm>
            <a:off x="0" y="1585063"/>
            <a:ext cx="9144000" cy="3959225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80908" name="Picture 17" descr="THANK YO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85913"/>
            <a:ext cx="7092950" cy="3960812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</p:pic>
      <p:sp>
        <p:nvSpPr>
          <p:cNvPr id="80909" name="Text Box 4"/>
          <p:cNvSpPr txBox="1">
            <a:spLocks noChangeArrowheads="1"/>
          </p:cNvSpPr>
          <p:nvPr/>
        </p:nvSpPr>
        <p:spPr bwMode="auto">
          <a:xfrm>
            <a:off x="539750" y="1808163"/>
            <a:ext cx="51847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b="1" i="1" dirty="0">
                <a:solidFill>
                  <a:srgbClr val="3484CC"/>
                </a:solidFill>
                <a:ea typeface="SimSun" pitchFamily="2" charset="-122"/>
              </a:rPr>
              <a:t>Thank you</a:t>
            </a:r>
            <a:endParaRPr lang="en-US" altLang="zh-TW" sz="4000" dirty="0">
              <a:solidFill>
                <a:srgbClr val="3484CC"/>
              </a:solidFill>
              <a:ea typeface="SimSun" pitchFamily="2" charset="-122"/>
            </a:endParaRPr>
          </a:p>
          <a:p>
            <a:r>
              <a:rPr lang="en-US" altLang="zh-TW" sz="2800" dirty="0">
                <a:solidFill>
                  <a:srgbClr val="3484CC"/>
                </a:solidFill>
                <a:ea typeface="SimSun" pitchFamily="2" charset="-122"/>
              </a:rPr>
              <a:t>             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for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y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our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a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ttention</a:t>
            </a:r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 rot="10800000">
            <a:off x="6012160" y="1585592"/>
            <a:ext cx="3131839" cy="3959924"/>
          </a:xfrm>
          <a:prstGeom prst="homePlate">
            <a:avLst>
              <a:gd name="adj" fmla="val 27727"/>
            </a:avLst>
          </a:prstGeom>
          <a:solidFill>
            <a:srgbClr val="599AD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 sz="4000">
              <a:ea typeface="SimHei" pitchFamily="2" charset="-122"/>
            </a:endParaRPr>
          </a:p>
        </p:txBody>
      </p:sp>
      <p:sp>
        <p:nvSpPr>
          <p:cNvPr id="80911" name="Text Box 3"/>
          <p:cNvSpPr txBox="1">
            <a:spLocks noChangeArrowheads="1"/>
          </p:cNvSpPr>
          <p:nvPr/>
        </p:nvSpPr>
        <p:spPr bwMode="auto">
          <a:xfrm>
            <a:off x="7019925" y="4903788"/>
            <a:ext cx="158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/>
              <a:t>The End</a:t>
            </a:r>
            <a:endParaRPr lang="en-US" altLang="zh-TW" sz="2800" b="1">
              <a:ea typeface="SimHe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47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4349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/>
              <a:t>Product </a:t>
            </a:r>
            <a:r>
              <a:rPr lang="en-US" altLang="zh-TW" sz="3200" b="1" i="1" dirty="0" smtClean="0"/>
              <a:t>Introduction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764704"/>
            <a:ext cx="87129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Sony </a:t>
            </a:r>
            <a:r>
              <a:rPr lang="en-US" altLang="zh-TW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Xarina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Platform with 1.3 &amp; 2-Megapixel </a:t>
            </a:r>
            <a:r>
              <a:rPr lang="en-US" altLang="zh-TW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CMOS Sensor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30 fps @ 1.3MP &amp; 2MP</a:t>
            </a:r>
            <a:endParaRPr lang="en-US" altLang="zh-TW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~ 10mm(FD835(6)5) &amp; 3~9mm(IP835(6)5), </a:t>
            </a:r>
            <a:r>
              <a:rPr lang="en-US" altLang="zh-TW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-focal, </a:t>
            </a:r>
            <a:b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Remote focus, P-Iris Lens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WDR Pro &amp; WDR Pro II ( up to 140dB)  </a:t>
            </a: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Supreme Night Visibility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Built-in IR illuminators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with Smart IR technology</a:t>
            </a:r>
            <a:r>
              <a:rPr lang="en-US" altLang="zh-TW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effective up to 30 meters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3D Noise Reduction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228184" y="4293096"/>
            <a:ext cx="2915816" cy="2289854"/>
            <a:chOff x="6228184" y="4293096"/>
            <a:chExt cx="2915816" cy="2289854"/>
          </a:xfrm>
        </p:grpSpPr>
        <p:grpSp>
          <p:nvGrpSpPr>
            <p:cNvPr id="8" name="群組 7"/>
            <p:cNvGrpSpPr/>
            <p:nvPr/>
          </p:nvGrpSpPr>
          <p:grpSpPr>
            <a:xfrm>
              <a:off x="6228184" y="4293096"/>
              <a:ext cx="2381720" cy="2065825"/>
              <a:chOff x="5096563" y="4087792"/>
              <a:chExt cx="2650325" cy="2305544"/>
            </a:xfrm>
          </p:grpSpPr>
          <p:pic>
            <p:nvPicPr>
              <p:cNvPr id="5" name="Picture 1" descr="C:\Users\Ray Chuang\Dropbox\Works\Product Announcement\IP8371E\IP8371E-S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860361" y="4087792"/>
                <a:ext cx="1886527" cy="1429440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\\athena\行銷企劃處\行銷企劃部\行銷企劃資料分享\03_圖庫\VIVOTEK產品圖\IP Camera\8000 series\FD83558365EHV\FD83558365EHV-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96563" y="5132522"/>
                <a:ext cx="1348999" cy="1260814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3" descr="D:\V-series\Xarina Series\IP8165-55HP_ID\untitled.161.jpg"/>
            <p:cNvPicPr>
              <a:picLocks noChangeAspect="1" noChangeArrowheads="1"/>
            </p:cNvPicPr>
            <p:nvPr/>
          </p:nvPicPr>
          <p:blipFill>
            <a:blip r:embed="rId5" cstate="print"/>
            <a:srcRect l="11165" t="17753" r="12055" b="25390"/>
            <a:stretch>
              <a:fillRect/>
            </a:stretch>
          </p:blipFill>
          <p:spPr bwMode="auto">
            <a:xfrm>
              <a:off x="7445145" y="5877272"/>
              <a:ext cx="1698855" cy="7056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6498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/>
              <a:t>Product </a:t>
            </a:r>
            <a:r>
              <a:rPr lang="en-US" altLang="zh-TW" sz="3200" b="1" i="1" dirty="0" smtClean="0"/>
              <a:t>Features &amp; Advantages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836712"/>
            <a:ext cx="837520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fps @1.3MP &amp; 2MP</a:t>
            </a: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60fps @ 1.3MP &amp; 2MP with limitation </a:t>
            </a:r>
            <a:endParaRPr lang="en-US" altLang="zh-TW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WDR Pro (100dB) &amp; WDR Pro II (140dB)  </a:t>
            </a: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Supreme Night Visibility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Built-in IR illuminators with Smart IR technology, effective up to 30 meters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3D Noise Reduction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Video Rotation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Snapshoot Focus ( Box only)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ABF support ( Box only) </a:t>
            </a:r>
          </a:p>
          <a:p>
            <a:pPr>
              <a:buFont typeface="Wingdings" pitchFamily="2" charset="2"/>
              <a:buChar char="n"/>
            </a:pP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Two-Way audio </a:t>
            </a:r>
          </a:p>
          <a:p>
            <a:endParaRPr lang="en-US" altLang="zh-TW" sz="1800" b="1" i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120680" y="4451514"/>
            <a:ext cx="2915816" cy="2289854"/>
            <a:chOff x="6228184" y="4293096"/>
            <a:chExt cx="2915816" cy="2289854"/>
          </a:xfrm>
        </p:grpSpPr>
        <p:grpSp>
          <p:nvGrpSpPr>
            <p:cNvPr id="18" name="群組 7"/>
            <p:cNvGrpSpPr/>
            <p:nvPr/>
          </p:nvGrpSpPr>
          <p:grpSpPr>
            <a:xfrm>
              <a:off x="6228184" y="4293096"/>
              <a:ext cx="2381720" cy="2065825"/>
              <a:chOff x="5096563" y="4087792"/>
              <a:chExt cx="2650325" cy="2305544"/>
            </a:xfrm>
          </p:grpSpPr>
          <p:pic>
            <p:nvPicPr>
              <p:cNvPr id="20" name="Picture 1" descr="C:\Users\Ray Chuang\Dropbox\Works\Product Announcement\IP8371E\IP8371E-S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860361" y="4087792"/>
                <a:ext cx="1886527" cy="1429440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\\athena\行銷企劃處\行銷企劃部\行銷企劃資料分享\03_圖庫\VIVOTEK產品圖\IP Camera\8000 series\FD83558365EHV\FD83558365EHV-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96563" y="5132522"/>
                <a:ext cx="1348999" cy="1260814"/>
              </a:xfrm>
              <a:prstGeom prst="rect">
                <a:avLst/>
              </a:prstGeom>
              <a:noFill/>
            </p:spPr>
          </p:pic>
        </p:grpSp>
        <p:pic>
          <p:nvPicPr>
            <p:cNvPr id="19" name="Picture 23" descr="D:\V-series\Xarina Series\IP8165-55HP_ID\untitled.161.jpg"/>
            <p:cNvPicPr>
              <a:picLocks noChangeAspect="1" noChangeArrowheads="1"/>
            </p:cNvPicPr>
            <p:nvPr/>
          </p:nvPicPr>
          <p:blipFill>
            <a:blip r:embed="rId5" cstate="print"/>
            <a:srcRect l="11165" t="17753" r="12055" b="25390"/>
            <a:stretch>
              <a:fillRect/>
            </a:stretch>
          </p:blipFill>
          <p:spPr bwMode="auto">
            <a:xfrm>
              <a:off x="7445145" y="5877272"/>
              <a:ext cx="1698855" cy="7056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WDR Pro II 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9369" t="5815" r="19001" b="11317"/>
          <a:stretch>
            <a:fillRect/>
          </a:stretch>
        </p:blipFill>
        <p:spPr bwMode="auto">
          <a:xfrm>
            <a:off x="238887" y="980728"/>
            <a:ext cx="4477129" cy="364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177" t="6265" r="24269" b="12289"/>
          <a:stretch>
            <a:fillRect/>
          </a:stretch>
        </p:blipFill>
        <p:spPr bwMode="auto">
          <a:xfrm>
            <a:off x="4355976" y="3068960"/>
            <a:ext cx="4572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圓角矩形 10"/>
          <p:cNvSpPr/>
          <p:nvPr/>
        </p:nvSpPr>
        <p:spPr>
          <a:xfrm>
            <a:off x="3851920" y="1052736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WDR Off </a:t>
            </a:r>
            <a:endParaRPr lang="zh-TW" altLang="en-US" sz="2800" dirty="0"/>
          </a:p>
        </p:txBody>
      </p:sp>
      <p:sp>
        <p:nvSpPr>
          <p:cNvPr id="15" name="圓角矩形 14"/>
          <p:cNvSpPr/>
          <p:nvPr/>
        </p:nvSpPr>
        <p:spPr>
          <a:xfrm>
            <a:off x="2411760" y="6165304"/>
            <a:ext cx="30243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WDR Pro II </a:t>
            </a:r>
            <a:endParaRPr lang="zh-TW" altLang="en-US" sz="2800" dirty="0"/>
          </a:p>
        </p:txBody>
      </p:sp>
      <p:sp>
        <p:nvSpPr>
          <p:cNvPr id="16" name="圓角矩形 15"/>
          <p:cNvSpPr/>
          <p:nvPr/>
        </p:nvSpPr>
        <p:spPr>
          <a:xfrm>
            <a:off x="4644008" y="4005064"/>
            <a:ext cx="100811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5652120" y="4437112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6732240" y="4437112"/>
            <a:ext cx="50405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8316416" y="4365104"/>
            <a:ext cx="504056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Extreme Night Visibility 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67544" y="1268760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Sony</a:t>
            </a:r>
          </a:p>
          <a:p>
            <a:pPr algn="ctr"/>
            <a:r>
              <a:rPr lang="en-US" altLang="zh-TW" sz="2800" dirty="0" smtClean="0"/>
              <a:t>VM601 </a:t>
            </a:r>
            <a:endParaRPr lang="zh-TW" altLang="en-US" sz="2800" dirty="0"/>
          </a:p>
        </p:txBody>
      </p:sp>
      <p:sp>
        <p:nvSpPr>
          <p:cNvPr id="15" name="圓角矩形 14"/>
          <p:cNvSpPr/>
          <p:nvPr/>
        </p:nvSpPr>
        <p:spPr>
          <a:xfrm>
            <a:off x="5292080" y="1268760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VIVOTEK </a:t>
            </a:r>
            <a:endParaRPr lang="en-US" altLang="zh-TW" sz="2800" dirty="0"/>
          </a:p>
          <a:p>
            <a:pPr algn="ctr"/>
            <a:r>
              <a:rPr lang="en-US" altLang="zh-TW" sz="2800" dirty="0" smtClean="0"/>
              <a:t>FD8355EHV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740" t="8001" r="18963" b="5901"/>
          <a:stretch>
            <a:fillRect/>
          </a:stretch>
        </p:blipFill>
        <p:spPr bwMode="auto">
          <a:xfrm>
            <a:off x="193562" y="2132856"/>
            <a:ext cx="40183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9151" t="3801" r="18963" b="8001"/>
          <a:stretch>
            <a:fillRect/>
          </a:stretch>
        </p:blipFill>
        <p:spPr bwMode="auto">
          <a:xfrm>
            <a:off x="4788024" y="2132856"/>
            <a:ext cx="405045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err="1" smtClean="0">
                <a:solidFill>
                  <a:srgbClr val="FFFFFF"/>
                </a:solidFill>
              </a:rPr>
              <a:t>Bitrate</a:t>
            </a:r>
            <a:r>
              <a:rPr lang="en-US" altLang="zh-TW" sz="3200" b="1" i="1" dirty="0" smtClean="0">
                <a:solidFill>
                  <a:srgbClr val="FFFFFF"/>
                </a:solidFill>
              </a:rPr>
              <a:t> Comparison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280920" cy="12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83309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833092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755576" y="530120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tx1"/>
                </a:solidFill>
              </a:rPr>
              <a:t>Camera Settings </a:t>
            </a:r>
          </a:p>
          <a:p>
            <a:pPr>
              <a:buFontTx/>
              <a:buChar char="-"/>
            </a:pPr>
            <a:r>
              <a:rPr lang="en-US" altLang="zh-TW" sz="1600" dirty="0" smtClean="0">
                <a:solidFill>
                  <a:schemeClr val="tx1"/>
                </a:solidFill>
              </a:rPr>
              <a:t>Codec : H.264</a:t>
            </a:r>
            <a:r>
              <a:rPr lang="zh-TW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</a:rPr>
              <a:t>/ 1280*800 </a:t>
            </a:r>
          </a:p>
          <a:p>
            <a:pPr>
              <a:buFontTx/>
              <a:buChar char="-"/>
            </a:pPr>
            <a:r>
              <a:rPr lang="en-US" altLang="zh-TW" sz="1600" dirty="0" smtClean="0">
                <a:solidFill>
                  <a:schemeClr val="tx1"/>
                </a:solidFill>
              </a:rPr>
              <a:t>CBR: 3Mbps </a:t>
            </a:r>
          </a:p>
          <a:p>
            <a:pPr>
              <a:buFontTx/>
              <a:buChar char="-"/>
            </a:pPr>
            <a:r>
              <a:rPr lang="en-US" altLang="zh-TW" sz="1600" dirty="0" smtClean="0">
                <a:solidFill>
                  <a:schemeClr val="tx1"/>
                </a:solidFill>
              </a:rPr>
              <a:t>VBR: FD8355EHV Quality 57, Q=28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           SNC-VM601 Quality 6, Q=28</a:t>
            </a:r>
          </a:p>
          <a:p>
            <a:r>
              <a:rPr lang="en-US" altLang="zh-TW" sz="1600" dirty="0" smtClean="0">
                <a:solidFill>
                  <a:schemeClr val="tx1"/>
                </a:solidFill>
              </a:rPr>
              <a:t>           Q1604 Q=28 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812360" y="908720"/>
            <a:ext cx="864096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812360" y="2348880"/>
            <a:ext cx="864096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812360" y="3861048"/>
            <a:ext cx="864096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Product Specification – 1.3MP  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6062" y="804859"/>
          <a:ext cx="8718427" cy="5513850"/>
        </p:xfrm>
        <a:graphic>
          <a:graphicData uri="http://schemas.openxmlformats.org/drawingml/2006/table">
            <a:tbl>
              <a:tblPr/>
              <a:tblGrid>
                <a:gridCol w="2438443"/>
                <a:gridCol w="2093328"/>
                <a:gridCol w="2093328"/>
                <a:gridCol w="2093328"/>
              </a:tblGrid>
              <a:tr h="338727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IP8355EH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FD8355EHV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IP8155HP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2218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3~9mm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3~10mm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kern="12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2.8~8mm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 @ 1.3MP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baseline="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baseline="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30M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0.07 </a:t>
                      </a:r>
                      <a:r>
                        <a:rPr lang="en-US" altLang="zh-TW" sz="1200" b="1" i="0" u="none" strike="noStrike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0.08 </a:t>
                      </a:r>
                      <a:r>
                        <a:rPr lang="en-US" altLang="zh-TW" sz="12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WDR Pro II ( 140dB)</a:t>
                      </a:r>
                      <a:endParaRPr lang="en-US" altLang="zh-TW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3DNR</a:t>
                      </a:r>
                      <a:endParaRPr lang="en-US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Casing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IP67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IP66, IK10</a:t>
                      </a: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Power &amp; IO 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AC24V, DC12C, Audio in/out, DI*1, DO*1, Analog out, RJ45 </a:t>
                      </a:r>
                      <a:endParaRPr lang="zh-TW" altLang="en-US" sz="12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AC24V, DC12C, Audio in/out, DI*3, DO*1, Analog out, RJ45 </a:t>
                      </a:r>
                      <a:endParaRPr lang="zh-TW" altLang="en-US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~</a:t>
                      </a:r>
                      <a:r>
                        <a:rPr lang="en-US" altLang="zh-TW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endParaRPr lang="en-US" altLang="zh-TW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-20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-20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196752"/>
            <a:ext cx="1143876" cy="866726"/>
          </a:xfrm>
          <a:prstGeom prst="rect">
            <a:avLst/>
          </a:prstGeom>
          <a:noFill/>
        </p:spPr>
      </p:pic>
      <p:pic>
        <p:nvPicPr>
          <p:cNvPr id="6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528" y="1196752"/>
            <a:ext cx="924535" cy="864096"/>
          </a:xfrm>
          <a:prstGeom prst="rect">
            <a:avLst/>
          </a:prstGeom>
          <a:noFill/>
        </p:spPr>
      </p:pic>
      <p:pic>
        <p:nvPicPr>
          <p:cNvPr id="7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5" cstate="print"/>
          <a:srcRect l="11165" t="17753" r="12055" b="25390"/>
          <a:stretch>
            <a:fillRect/>
          </a:stretch>
        </p:blipFill>
        <p:spPr bwMode="auto">
          <a:xfrm>
            <a:off x="7164288" y="1268760"/>
            <a:ext cx="1698855" cy="70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9388" y="44624"/>
            <a:ext cx="727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 i="1" dirty="0" smtClean="0">
                <a:solidFill>
                  <a:srgbClr val="FFFFFF"/>
                </a:solidFill>
              </a:rPr>
              <a:t>Product Specification– 2MP  </a:t>
            </a:r>
            <a:endParaRPr lang="en-US" altLang="zh-TW" sz="20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6062" y="804859"/>
          <a:ext cx="8718427" cy="5513850"/>
        </p:xfrm>
        <a:graphic>
          <a:graphicData uri="http://schemas.openxmlformats.org/drawingml/2006/table">
            <a:tbl>
              <a:tblPr/>
              <a:tblGrid>
                <a:gridCol w="2438443"/>
                <a:gridCol w="2093328"/>
                <a:gridCol w="2093328"/>
                <a:gridCol w="2093328"/>
              </a:tblGrid>
              <a:tr h="338727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IP8365EH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FD8365EHV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IP8165HP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2218">
                <a:tc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Lens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3~9mm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P-Iris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3~10mm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kern="12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2.8~8mm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</a:t>
                      </a:r>
                      <a:r>
                        <a:rPr lang="en-US" altLang="zh-TW" sz="1200" b="1" i="0" u="none" strike="noStrike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Focus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P-Iris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Max. Frame Rate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30fps</a:t>
                      </a:r>
                      <a:r>
                        <a:rPr lang="en-US" altLang="zh-TW" sz="1200" b="1" i="0" u="none" strike="noStrike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@ 2MP</a:t>
                      </a: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baseline="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baseline="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IR Illuminator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Range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30M</a:t>
                      </a: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20M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Smart IR</a:t>
                      </a:r>
                      <a:endParaRPr lang="en-US" altLang="zh-TW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r>
                        <a:rPr lang="en-US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Illumination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0.39 </a:t>
                      </a:r>
                      <a:r>
                        <a:rPr lang="en-US" altLang="zh-TW" sz="1200" b="1" i="0" u="none" strike="noStrike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0.42 </a:t>
                      </a:r>
                      <a:r>
                        <a:rPr lang="en-US" altLang="zh-TW" sz="12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Lux</a:t>
                      </a:r>
                      <a:endParaRPr lang="en-US" altLang="zh-TW" sz="12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WDR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WDR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PRO (100db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DNR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3DNR</a:t>
                      </a:r>
                      <a:endParaRPr lang="en-US" sz="1200" b="1" i="0" u="none" strike="noStrike" kern="1200" dirty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i="0" u="none" strike="noStrike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Casing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IP66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IP66, IK10</a:t>
                      </a: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Power &amp; I/O 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AC24V, DC12C, Audio in/out, DI*1, DO*1, Analog out, RJ45 </a:t>
                      </a:r>
                      <a:endParaRPr lang="zh-TW" altLang="en-US" sz="12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 err="1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AC24V, DC12C, Audio in/out, DI*3, DO*1, Analog out, RJ45 </a:t>
                      </a:r>
                      <a:endParaRPr lang="zh-TW" altLang="en-US" sz="1200" b="1" i="0" u="none" strike="noStrike" kern="1200" dirty="0" smtClean="0">
                        <a:solidFill>
                          <a:srgbClr val="0000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Operating Temperature</a:t>
                      </a:r>
                      <a:endParaRPr 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97" marR="5797" marT="579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~</a:t>
                      </a:r>
                      <a:r>
                        <a:rPr lang="en-US" altLang="zh-TW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endParaRPr lang="en-US" altLang="zh-TW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-20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endParaRPr lang="en-US" altLang="zh-TW" sz="1200" b="0" i="0" u="none" strike="noStrik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zh-TW" sz="12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PoE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altLang="zh-TW" sz="12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-20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zh-TW" altLang="en-US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  <a:r>
                        <a:rPr lang="en-US" altLang="zh-TW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~50</a:t>
                      </a:r>
                      <a:r>
                        <a:rPr lang="zh-TW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℃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C:\Users\Ray Chuang\Dropbox\Works\Product Announcement\IP8371E\IP8371E-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196752"/>
            <a:ext cx="1143876" cy="866726"/>
          </a:xfrm>
          <a:prstGeom prst="rect">
            <a:avLst/>
          </a:prstGeom>
          <a:noFill/>
        </p:spPr>
      </p:pic>
      <p:pic>
        <p:nvPicPr>
          <p:cNvPr id="6" name="Picture 4" descr="\\athena\行銷企劃處\行銷企劃部\行銷企劃資料分享\03_圖庫\VIVOTEK產品圖\IP Camera\8000 series\FD83558365EHV\FD83558365EHV-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528" y="1196752"/>
            <a:ext cx="924535" cy="864096"/>
          </a:xfrm>
          <a:prstGeom prst="rect">
            <a:avLst/>
          </a:prstGeom>
          <a:noFill/>
        </p:spPr>
      </p:pic>
      <p:pic>
        <p:nvPicPr>
          <p:cNvPr id="7" name="Picture 23" descr="D:\V-series\Xarina Series\IP8165-55HP_ID\untitled.161.jpg"/>
          <p:cNvPicPr>
            <a:picLocks noChangeAspect="1" noChangeArrowheads="1"/>
          </p:cNvPicPr>
          <p:nvPr/>
        </p:nvPicPr>
        <p:blipFill>
          <a:blip r:embed="rId5" cstate="print"/>
          <a:srcRect l="11165" t="17753" r="12055" b="25390"/>
          <a:stretch>
            <a:fillRect/>
          </a:stretch>
        </p:blipFill>
        <p:spPr bwMode="auto">
          <a:xfrm>
            <a:off x="7092280" y="1268760"/>
            <a:ext cx="1698855" cy="70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lnDef>
  </a:objectDefaults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38945</TotalTime>
  <Words>1417</Words>
  <Application>Microsoft Office PowerPoint</Application>
  <PresentationFormat>如螢幕大小 (4:3)</PresentationFormat>
  <Paragraphs>503</Paragraphs>
  <Slides>24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4_自訂設計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Questions &amp; Backup </vt:lpstr>
      <vt:lpstr>投影片 21</vt:lpstr>
      <vt:lpstr>投影片 22</vt:lpstr>
      <vt:lpstr>投影片 23</vt:lpstr>
      <vt:lpstr>投影片 24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</dc:creator>
  <cp:lastModifiedBy>Xavier(谷斐曄)</cp:lastModifiedBy>
  <cp:revision>2154</cp:revision>
  <cp:lastPrinted>2009-09-14T02:13:27Z</cp:lastPrinted>
  <dcterms:created xsi:type="dcterms:W3CDTF">2002-02-19T02:13:47Z</dcterms:created>
  <dcterms:modified xsi:type="dcterms:W3CDTF">2014-03-06T10:55:17Z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000800f05c000000000001024120</vt:lpwstr>
  </property>
</Properties>
</file>