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589" r:id="rId3"/>
    <p:sldId id="648" r:id="rId4"/>
    <p:sldId id="649" r:id="rId5"/>
    <p:sldId id="659" r:id="rId6"/>
    <p:sldId id="655" r:id="rId7"/>
    <p:sldId id="654" r:id="rId8"/>
    <p:sldId id="651" r:id="rId9"/>
    <p:sldId id="660" r:id="rId10"/>
    <p:sldId id="656" r:id="rId11"/>
    <p:sldId id="661" r:id="rId12"/>
    <p:sldId id="663" r:id="rId13"/>
    <p:sldId id="657" r:id="rId14"/>
    <p:sldId id="636" r:id="rId1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5pPr>
    <a:lvl6pPr marL="22860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6pPr>
    <a:lvl7pPr marL="27432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7pPr>
    <a:lvl8pPr marL="32004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8pPr>
    <a:lvl9pPr marL="36576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484CC"/>
    <a:srgbClr val="2965AD"/>
    <a:srgbClr val="307CC2"/>
    <a:srgbClr val="79C0FB"/>
    <a:srgbClr val="B1DBFD"/>
    <a:srgbClr val="5EA4F8"/>
    <a:srgbClr val="FFFFFF"/>
    <a:srgbClr val="599A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3863" autoAdjust="0"/>
  </p:normalViewPr>
  <p:slideViewPr>
    <p:cSldViewPr>
      <p:cViewPr>
        <p:scale>
          <a:sx n="75" d="100"/>
          <a:sy n="75" d="100"/>
        </p:scale>
        <p:origin x="-170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1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612D7FF3-2983-4FAE-A35D-8B2B4EFACA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07" cy="517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6793" y="0"/>
            <a:ext cx="2918567" cy="517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6600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339" y="4729392"/>
            <a:ext cx="5036683" cy="443444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8785"/>
            <a:ext cx="2920107" cy="4441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73358326-597B-486A-8931-CC251525C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32A6F124-733C-4BC6-AD33-77879137DD5F}" type="slidenum">
              <a:rPr lang="en-US" altLang="zh-TW" sz="1200" b="1">
                <a:latin typeface="Book Antiqua" pitchFamily="18" charset="0"/>
              </a:rPr>
              <a:pPr algn="r" defTabSz="879475"/>
              <a:t>1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5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9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CE55745E-F860-4A87-BF8F-3CB1C79DADBE}" type="slidenum">
              <a:rPr lang="en-US" altLang="zh-TW" sz="1200" b="1">
                <a:latin typeface="Book Antiqua" pitchFamily="18" charset="0"/>
              </a:rPr>
              <a:pPr algn="r" defTabSz="879475"/>
              <a:t>13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69269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211144" cy="69269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139136" cy="764704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69269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056784" cy="69269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139136" cy="69269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VIVOTEK-BACK2013-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4" r:id="rId4"/>
    <p:sldLayoutId id="214748370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VIVOTEK-BACK2013-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6.png"/><Relationship Id="rId21" Type="http://schemas.openxmlformats.org/officeDocument/2006/relationships/image" Target="../media/image42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1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2.jpeg"/><Relationship Id="rId9" Type="http://schemas.openxmlformats.org/officeDocument/2006/relationships/image" Target="../media/image1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docid=7hUtu6UF8xWUvM&amp;tbnid=llY8nOV2coM8PM:&amp;ved=0CAUQjRw&amp;url=http://www.renovic.com/applications&amp;ei=HGAtUtivM4SZkQXt1YCgBw&amp;psig=AFQjCNGNpj93a8zNG-JnELVO8rdp391Nig&amp;ust=13787918194819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wmsolution.com/enterprise/images/stru_finance_0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a4a0f6939b58c150df1e-8685fe7e4e24133c371aae6679c184ac.r40.cf1.rackcdn.com/v3/:original/selfserv-16-ds.pdf/9c4444a009449b7895b5d83b6f0dd7a9/selfserv-16-ds.pdf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10.jpeg"/><Relationship Id="rId4" Type="http://schemas.openxmlformats.org/officeDocument/2006/relationships/image" Target="../media/image22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VIVOTEK-BACK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44878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47202" name="AutoShape 1122"/>
          <p:cNvSpPr>
            <a:spLocks noChangeArrowheads="1"/>
          </p:cNvSpPr>
          <p:nvPr/>
        </p:nvSpPr>
        <p:spPr bwMode="auto">
          <a:xfrm rot="10800000">
            <a:off x="0" y="4473112"/>
            <a:ext cx="9144000" cy="883602"/>
          </a:xfrm>
          <a:prstGeom prst="homePlate">
            <a:avLst>
              <a:gd name="adj" fmla="val 52219"/>
            </a:avLst>
          </a:prstGeom>
          <a:solidFill>
            <a:srgbClr val="3E7AC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>
            <a:off x="0" y="4473113"/>
            <a:ext cx="5330623" cy="883602"/>
          </a:xfrm>
          <a:prstGeom prst="homePlate">
            <a:avLst>
              <a:gd name="adj" fmla="val 4577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1520" y="4725144"/>
            <a:ext cx="3081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 dirty="0" smtClean="0">
                <a:solidFill>
                  <a:srgbClr val="307CC2"/>
                </a:solidFill>
                <a:ea typeface="新細明體" charset="-120"/>
              </a:rPr>
              <a:t>VS8100 Sales Kit</a:t>
            </a:r>
            <a:endParaRPr lang="en-US" altLang="zh-TW" sz="2800" b="1" i="1" dirty="0">
              <a:solidFill>
                <a:srgbClr val="2C6CB2"/>
              </a:solidFill>
              <a:ea typeface="SimSun" pitchFamily="2" charset="-122"/>
            </a:endParaRPr>
          </a:p>
        </p:txBody>
      </p:sp>
      <p:pic>
        <p:nvPicPr>
          <p:cNvPr id="11" name="圖片 10" descr="VIVOTEK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32656"/>
            <a:ext cx="2260349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2" grpId="0" animBg="1"/>
      <p:bldP spid="47200" grpId="0" animBg="1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056784" cy="692696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+mj-lt"/>
              </a:rPr>
              <a:t>Redundant Solution </a:t>
            </a:r>
            <a:endParaRPr lang="zh-TW" altLang="en-US" sz="3000" dirty="0">
              <a:latin typeface="+mj-lt"/>
            </a:endParaRPr>
          </a:p>
        </p:txBody>
      </p:sp>
      <p:grpSp>
        <p:nvGrpSpPr>
          <p:cNvPr id="7" name="群組 143"/>
          <p:cNvGrpSpPr/>
          <p:nvPr/>
        </p:nvGrpSpPr>
        <p:grpSpPr>
          <a:xfrm>
            <a:off x="357158" y="714356"/>
            <a:ext cx="8501122" cy="2571768"/>
            <a:chOff x="357158" y="714356"/>
            <a:chExt cx="8501122" cy="2786082"/>
          </a:xfrm>
        </p:grpSpPr>
        <p:grpSp>
          <p:nvGrpSpPr>
            <p:cNvPr id="8" name="群組 108"/>
            <p:cNvGrpSpPr/>
            <p:nvPr/>
          </p:nvGrpSpPr>
          <p:grpSpPr>
            <a:xfrm>
              <a:off x="714348" y="785794"/>
              <a:ext cx="726810" cy="785819"/>
              <a:chOff x="747016" y="714356"/>
              <a:chExt cx="726810" cy="1071571"/>
            </a:xfrm>
          </p:grpSpPr>
          <p:pic>
            <p:nvPicPr>
              <p:cNvPr id="107" name="圖片 106" descr="S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85786" y="714356"/>
                <a:ext cx="649271" cy="942398"/>
              </a:xfrm>
              <a:prstGeom prst="rect">
                <a:avLst/>
              </a:prstGeom>
            </p:spPr>
          </p:pic>
          <p:sp>
            <p:nvSpPr>
              <p:cNvPr id="108" name="文字方塊 107"/>
              <p:cNvSpPr txBox="1"/>
              <p:nvPr/>
            </p:nvSpPr>
            <p:spPr>
              <a:xfrm>
                <a:off x="747016" y="1539520"/>
                <a:ext cx="726810" cy="24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PTZ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9" name="群組 70"/>
            <p:cNvGrpSpPr/>
            <p:nvPr/>
          </p:nvGrpSpPr>
          <p:grpSpPr>
            <a:xfrm>
              <a:off x="571472" y="1571612"/>
              <a:ext cx="1000132" cy="1848634"/>
              <a:chOff x="571472" y="1866117"/>
              <a:chExt cx="1132105" cy="2268510"/>
            </a:xfrm>
          </p:grpSpPr>
          <p:pic>
            <p:nvPicPr>
              <p:cNvPr id="4" name="Picture 13" descr="http://www.topviewcorp.com/topviewcorp/cht/image/pro/carema/mini_Dom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E5E5E5"/>
                  </a:clrFrom>
                  <a:clrTo>
                    <a:srgbClr val="E5E5E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8896" y="3071810"/>
                <a:ext cx="857256" cy="862822"/>
              </a:xfrm>
              <a:prstGeom prst="rect">
                <a:avLst/>
              </a:prstGeom>
              <a:noFill/>
            </p:spPr>
          </p:pic>
          <p:pic>
            <p:nvPicPr>
              <p:cNvPr id="5" name="圖片 4" descr="housing.png"/>
              <p:cNvPicPr>
                <a:picLocks noChangeAspect="1"/>
              </p:cNvPicPr>
              <p:nvPr/>
            </p:nvPicPr>
            <p:blipFill>
              <a:blip r:embed="rId4" cstate="print">
                <a:lum bright="-20000" contrast="-20000"/>
              </a:blip>
              <a:stretch>
                <a:fillRect/>
              </a:stretch>
            </p:blipFill>
            <p:spPr>
              <a:xfrm flipH="1">
                <a:off x="692606" y="2571744"/>
                <a:ext cx="889837" cy="667378"/>
              </a:xfrm>
              <a:prstGeom prst="rect">
                <a:avLst/>
              </a:prstGeom>
            </p:spPr>
          </p:pic>
          <p:pic>
            <p:nvPicPr>
              <p:cNvPr id="28" name="Picture 5" descr="http://www.misumi.com.tw/image/pre/DC0450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341" t="8341" r="8253" b="8253"/>
              <a:stretch>
                <a:fillRect/>
              </a:stretch>
            </p:blipFill>
            <p:spPr bwMode="auto">
              <a:xfrm>
                <a:off x="744615" y="1866117"/>
                <a:ext cx="785818" cy="785818"/>
              </a:xfrm>
              <a:prstGeom prst="rect">
                <a:avLst/>
              </a:prstGeom>
              <a:noFill/>
            </p:spPr>
          </p:pic>
          <p:sp>
            <p:nvSpPr>
              <p:cNvPr id="29" name="文字方塊 28"/>
              <p:cNvSpPr txBox="1"/>
              <p:nvPr/>
            </p:nvSpPr>
            <p:spPr>
              <a:xfrm>
                <a:off x="571472" y="3857628"/>
                <a:ext cx="1132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Camera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0" name="直線單箭頭接點 9"/>
            <p:cNvCxnSpPr/>
            <p:nvPr/>
          </p:nvCxnSpPr>
          <p:spPr>
            <a:xfrm>
              <a:off x="1643042" y="1437489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1714480" y="22145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57"/>
            <p:cNvGrpSpPr/>
            <p:nvPr/>
          </p:nvGrpSpPr>
          <p:grpSpPr>
            <a:xfrm>
              <a:off x="2504523" y="1330332"/>
              <a:ext cx="1714512" cy="1062817"/>
              <a:chOff x="2357422" y="1357298"/>
              <a:chExt cx="1714512" cy="1062817"/>
            </a:xfrm>
          </p:grpSpPr>
          <p:pic>
            <p:nvPicPr>
              <p:cNvPr id="26" name="圖片 25" descr="DVR.pn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57422" y="1357298"/>
                <a:ext cx="1714512" cy="1019743"/>
              </a:xfrm>
              <a:prstGeom prst="rect">
                <a:avLst/>
              </a:prstGeom>
            </p:spPr>
          </p:pic>
          <p:sp>
            <p:nvSpPr>
              <p:cNvPr id="27" name="文字方塊 26"/>
              <p:cNvSpPr txBox="1"/>
              <p:nvPr/>
            </p:nvSpPr>
            <p:spPr>
              <a:xfrm>
                <a:off x="2964645" y="2143116"/>
                <a:ext cx="500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DVR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3" name="群組 59"/>
            <p:cNvGrpSpPr/>
            <p:nvPr/>
          </p:nvGrpSpPr>
          <p:grpSpPr>
            <a:xfrm>
              <a:off x="5072066" y="1401770"/>
              <a:ext cx="1418699" cy="919941"/>
              <a:chOff x="5000628" y="1500174"/>
              <a:chExt cx="1418699" cy="919941"/>
            </a:xfrm>
          </p:grpSpPr>
          <p:pic>
            <p:nvPicPr>
              <p:cNvPr id="24" name="圖片 23" descr="Network Switch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00628" y="1500174"/>
                <a:ext cx="1418699" cy="714380"/>
              </a:xfrm>
              <a:prstGeom prst="rect">
                <a:avLst/>
              </a:prstGeom>
            </p:spPr>
          </p:pic>
          <p:sp>
            <p:nvSpPr>
              <p:cNvPr id="25" name="文字方塊 24"/>
              <p:cNvSpPr txBox="1"/>
              <p:nvPr/>
            </p:nvSpPr>
            <p:spPr>
              <a:xfrm>
                <a:off x="5031316" y="2143116"/>
                <a:ext cx="1357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Network Switch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4" name="群組 61"/>
            <p:cNvGrpSpPr/>
            <p:nvPr/>
          </p:nvGrpSpPr>
          <p:grpSpPr>
            <a:xfrm>
              <a:off x="7358082" y="1116018"/>
              <a:ext cx="1353097" cy="1491445"/>
              <a:chOff x="7429520" y="1000108"/>
              <a:chExt cx="1353097" cy="1491445"/>
            </a:xfrm>
          </p:grpSpPr>
          <p:pic>
            <p:nvPicPr>
              <p:cNvPr id="22" name="圖片 21" descr="PC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429520" y="1000108"/>
                <a:ext cx="1353097" cy="1429328"/>
              </a:xfrm>
              <a:prstGeom prst="rect">
                <a:avLst/>
              </a:prstGeom>
            </p:spPr>
          </p:pic>
          <p:sp>
            <p:nvSpPr>
              <p:cNvPr id="23" name="文字方塊 22"/>
              <p:cNvSpPr txBox="1"/>
              <p:nvPr/>
            </p:nvSpPr>
            <p:spPr>
              <a:xfrm>
                <a:off x="7820316" y="2214554"/>
                <a:ext cx="5715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PC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3473158" y="785794"/>
              <a:ext cx="2559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3484CC"/>
                  </a:solidFill>
                  <a:latin typeface="+mn-lt"/>
                </a:rPr>
                <a:t>Existing Analog System</a:t>
              </a:r>
              <a:endParaRPr lang="zh-TW" altLang="en-US" sz="2000" dirty="0">
                <a:solidFill>
                  <a:srgbClr val="3484CC"/>
                </a:solidFill>
                <a:latin typeface="+mn-lt"/>
              </a:endParaRPr>
            </a:p>
          </p:txBody>
        </p:sp>
        <p:grpSp>
          <p:nvGrpSpPr>
            <p:cNvPr id="16" name="群組 74"/>
            <p:cNvGrpSpPr/>
            <p:nvPr/>
          </p:nvGrpSpPr>
          <p:grpSpPr>
            <a:xfrm>
              <a:off x="1857356" y="2643182"/>
              <a:ext cx="984565" cy="815161"/>
              <a:chOff x="714348" y="2890838"/>
              <a:chExt cx="984565" cy="815161"/>
            </a:xfrm>
          </p:grpSpPr>
          <p:pic>
            <p:nvPicPr>
              <p:cNvPr id="20" name="圖片 19" descr="Mic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flipH="1">
                <a:off x="789118" y="2890838"/>
                <a:ext cx="835024" cy="609600"/>
              </a:xfrm>
              <a:prstGeom prst="rect">
                <a:avLst/>
              </a:prstGeom>
            </p:spPr>
          </p:pic>
          <p:sp>
            <p:nvSpPr>
              <p:cNvPr id="21" name="文字方塊 20"/>
              <p:cNvSpPr txBox="1"/>
              <p:nvPr/>
            </p:nvSpPr>
            <p:spPr>
              <a:xfrm>
                <a:off x="714348" y="3429000"/>
                <a:ext cx="9845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Microphone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7" name="直線單箭頭接點 16"/>
            <p:cNvCxnSpPr>
              <a:stCxn id="20" idx="1"/>
              <a:endCxn id="27" idx="2"/>
            </p:cNvCxnSpPr>
            <p:nvPr/>
          </p:nvCxnSpPr>
          <p:spPr>
            <a:xfrm flipV="1">
              <a:off x="2767150" y="2393149"/>
              <a:ext cx="594629" cy="554833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6500826" y="1860946"/>
              <a:ext cx="857256" cy="1588"/>
            </a:xfrm>
            <a:prstGeom prst="straightConnector1">
              <a:avLst/>
            </a:prstGeom>
            <a:ln w="158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4219035" y="1860946"/>
              <a:ext cx="857256" cy="1588"/>
            </a:xfrm>
            <a:prstGeom prst="straightConnector1">
              <a:avLst/>
            </a:prstGeom>
            <a:ln w="158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>
              <a:off x="1643042" y="1214422"/>
              <a:ext cx="857256" cy="1588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/>
            <p:nvPr/>
          </p:nvCxnSpPr>
          <p:spPr>
            <a:xfrm>
              <a:off x="1714480" y="23669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>
              <a:off x="1714480" y="25193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圓角矩形 110"/>
            <p:cNvSpPr/>
            <p:nvPr/>
          </p:nvSpPr>
          <p:spPr>
            <a:xfrm>
              <a:off x="357158" y="714356"/>
              <a:ext cx="8501122" cy="27860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0" name="向下箭號 109"/>
          <p:cNvSpPr/>
          <p:nvPr/>
        </p:nvSpPr>
        <p:spPr>
          <a:xfrm>
            <a:off x="4143372" y="3286124"/>
            <a:ext cx="500066" cy="5000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8" name="群組 178"/>
          <p:cNvGrpSpPr/>
          <p:nvPr/>
        </p:nvGrpSpPr>
        <p:grpSpPr>
          <a:xfrm>
            <a:off x="3143240" y="6643710"/>
            <a:ext cx="5572164" cy="276999"/>
            <a:chOff x="928662" y="6215082"/>
            <a:chExt cx="5572164" cy="276999"/>
          </a:xfrm>
        </p:grpSpPr>
        <p:grpSp>
          <p:nvGrpSpPr>
            <p:cNvPr id="69" name="群組 118"/>
            <p:cNvGrpSpPr/>
            <p:nvPr/>
          </p:nvGrpSpPr>
          <p:grpSpPr>
            <a:xfrm>
              <a:off x="928662" y="6215082"/>
              <a:ext cx="870944" cy="276999"/>
              <a:chOff x="928662" y="6215082"/>
              <a:chExt cx="870944" cy="276999"/>
            </a:xfrm>
          </p:grpSpPr>
          <p:cxnSp>
            <p:nvCxnSpPr>
              <p:cNvPr id="193" name="直線單箭頭接點 192"/>
              <p:cNvCxnSpPr/>
              <p:nvPr/>
            </p:nvCxnSpPr>
            <p:spPr>
              <a:xfrm>
                <a:off x="928662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文字方塊 193"/>
              <p:cNvSpPr txBox="1"/>
              <p:nvPr/>
            </p:nvSpPr>
            <p:spPr>
              <a:xfrm>
                <a:off x="928662" y="6215082"/>
                <a:ext cx="8709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Coax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71" name="群組 117"/>
            <p:cNvGrpSpPr/>
            <p:nvPr/>
          </p:nvGrpSpPr>
          <p:grpSpPr>
            <a:xfrm>
              <a:off x="2036993" y="6215082"/>
              <a:ext cx="1072025" cy="276999"/>
              <a:chOff x="2000232" y="6215082"/>
              <a:chExt cx="1072025" cy="276999"/>
            </a:xfrm>
          </p:grpSpPr>
          <p:cxnSp>
            <p:nvCxnSpPr>
              <p:cNvPr id="191" name="直線單箭頭接點 190"/>
              <p:cNvCxnSpPr/>
              <p:nvPr/>
            </p:nvCxnSpPr>
            <p:spPr>
              <a:xfrm>
                <a:off x="2107616" y="6215082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文字方塊 191"/>
              <p:cNvSpPr txBox="1"/>
              <p:nvPr/>
            </p:nvSpPr>
            <p:spPr>
              <a:xfrm>
                <a:off x="2000232" y="6215082"/>
                <a:ext cx="1072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LAN / Internet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74" name="群組 116"/>
            <p:cNvGrpSpPr/>
            <p:nvPr/>
          </p:nvGrpSpPr>
          <p:grpSpPr>
            <a:xfrm>
              <a:off x="3346405" y="6215082"/>
              <a:ext cx="857256" cy="276999"/>
              <a:chOff x="3214678" y="6215082"/>
              <a:chExt cx="857256" cy="276999"/>
            </a:xfrm>
          </p:grpSpPr>
          <p:cxnSp>
            <p:nvCxnSpPr>
              <p:cNvPr id="189" name="直線單箭頭接點 188"/>
              <p:cNvCxnSpPr/>
              <p:nvPr/>
            </p:nvCxnSpPr>
            <p:spPr>
              <a:xfrm>
                <a:off x="3214678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文字方塊 189"/>
              <p:cNvSpPr txBox="1"/>
              <p:nvPr/>
            </p:nvSpPr>
            <p:spPr>
              <a:xfrm>
                <a:off x="3333991" y="6215082"/>
                <a:ext cx="618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RS-485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76" name="群組 115"/>
            <p:cNvGrpSpPr/>
            <p:nvPr/>
          </p:nvGrpSpPr>
          <p:grpSpPr>
            <a:xfrm>
              <a:off x="4441048" y="6215082"/>
              <a:ext cx="965136" cy="276999"/>
              <a:chOff x="4357686" y="6215082"/>
              <a:chExt cx="965136" cy="276999"/>
            </a:xfrm>
          </p:grpSpPr>
          <p:cxnSp>
            <p:nvCxnSpPr>
              <p:cNvPr id="187" name="直線單箭頭接點 186"/>
              <p:cNvCxnSpPr/>
              <p:nvPr/>
            </p:nvCxnSpPr>
            <p:spPr>
              <a:xfrm>
                <a:off x="4411626" y="6215082"/>
                <a:ext cx="857256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文字方塊 187"/>
              <p:cNvSpPr txBox="1"/>
              <p:nvPr/>
            </p:nvSpPr>
            <p:spPr>
              <a:xfrm>
                <a:off x="4357686" y="6215082"/>
                <a:ext cx="965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Power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77" name="群組 114"/>
            <p:cNvGrpSpPr/>
            <p:nvPr/>
          </p:nvGrpSpPr>
          <p:grpSpPr>
            <a:xfrm>
              <a:off x="5643570" y="6215082"/>
              <a:ext cx="857256" cy="276999"/>
              <a:chOff x="5643570" y="6215082"/>
              <a:chExt cx="857256" cy="276999"/>
            </a:xfrm>
          </p:grpSpPr>
          <p:cxnSp>
            <p:nvCxnSpPr>
              <p:cNvPr id="185" name="直線單箭頭接點 184"/>
              <p:cNvCxnSpPr/>
              <p:nvPr/>
            </p:nvCxnSpPr>
            <p:spPr>
              <a:xfrm>
                <a:off x="5643570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文字方塊 185"/>
              <p:cNvSpPr txBox="1"/>
              <p:nvPr/>
            </p:nvSpPr>
            <p:spPr>
              <a:xfrm>
                <a:off x="5719377" y="6215082"/>
                <a:ext cx="705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Audio In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122" name="群組 121"/>
          <p:cNvGrpSpPr/>
          <p:nvPr/>
        </p:nvGrpSpPr>
        <p:grpSpPr>
          <a:xfrm>
            <a:off x="357158" y="3500438"/>
            <a:ext cx="8501122" cy="3071834"/>
            <a:chOff x="357158" y="3500438"/>
            <a:chExt cx="8501122" cy="3071834"/>
          </a:xfrm>
        </p:grpSpPr>
        <p:grpSp>
          <p:nvGrpSpPr>
            <p:cNvPr id="3" name="群組 75"/>
            <p:cNvGrpSpPr/>
            <p:nvPr/>
          </p:nvGrpSpPr>
          <p:grpSpPr>
            <a:xfrm>
              <a:off x="3526577" y="4080695"/>
              <a:ext cx="2188431" cy="1420007"/>
              <a:chOff x="1857356" y="3714752"/>
              <a:chExt cx="2188431" cy="1420007"/>
            </a:xfrm>
          </p:grpSpPr>
          <p:pic>
            <p:nvPicPr>
              <p:cNvPr id="6" name="圖片 5" descr="VS8100_Rackmount.pn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57356" y="3714752"/>
                <a:ext cx="2188431" cy="1348948"/>
              </a:xfrm>
              <a:prstGeom prst="rect">
                <a:avLst/>
              </a:prstGeom>
            </p:spPr>
          </p:pic>
          <p:sp>
            <p:nvSpPr>
              <p:cNvPr id="75" name="文字方塊 74"/>
              <p:cNvSpPr txBox="1"/>
              <p:nvPr/>
            </p:nvSpPr>
            <p:spPr>
              <a:xfrm>
                <a:off x="2102172" y="4857760"/>
                <a:ext cx="1698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VS8100 Rack-mount kit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31" name="群組 108"/>
            <p:cNvGrpSpPr/>
            <p:nvPr/>
          </p:nvGrpSpPr>
          <p:grpSpPr>
            <a:xfrm>
              <a:off x="714348" y="3857628"/>
              <a:ext cx="726810" cy="785819"/>
              <a:chOff x="747016" y="714356"/>
              <a:chExt cx="726810" cy="1071571"/>
            </a:xfrm>
          </p:grpSpPr>
          <p:pic>
            <p:nvPicPr>
              <p:cNvPr id="175" name="圖片 174" descr="S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85786" y="714356"/>
                <a:ext cx="649271" cy="942398"/>
              </a:xfrm>
              <a:prstGeom prst="rect">
                <a:avLst/>
              </a:prstGeom>
            </p:spPr>
          </p:pic>
          <p:sp>
            <p:nvSpPr>
              <p:cNvPr id="176" name="文字方塊 175"/>
              <p:cNvSpPr txBox="1"/>
              <p:nvPr/>
            </p:nvSpPr>
            <p:spPr>
              <a:xfrm>
                <a:off x="747016" y="1539520"/>
                <a:ext cx="726810" cy="24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PTZ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64" name="群組 70"/>
            <p:cNvGrpSpPr/>
            <p:nvPr/>
          </p:nvGrpSpPr>
          <p:grpSpPr>
            <a:xfrm>
              <a:off x="571472" y="4643445"/>
              <a:ext cx="1000132" cy="1848633"/>
              <a:chOff x="571472" y="1866117"/>
              <a:chExt cx="1132105" cy="2268510"/>
            </a:xfrm>
          </p:grpSpPr>
          <p:pic>
            <p:nvPicPr>
              <p:cNvPr id="171" name="Picture 13" descr="http://www.topviewcorp.com/topviewcorp/cht/image/pro/carema/mini_Dom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E5E5E5"/>
                  </a:clrFrom>
                  <a:clrTo>
                    <a:srgbClr val="E5E5E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8896" y="3071810"/>
                <a:ext cx="857256" cy="862822"/>
              </a:xfrm>
              <a:prstGeom prst="rect">
                <a:avLst/>
              </a:prstGeom>
              <a:noFill/>
            </p:spPr>
          </p:pic>
          <p:pic>
            <p:nvPicPr>
              <p:cNvPr id="172" name="圖片 171" descr="housing.png"/>
              <p:cNvPicPr>
                <a:picLocks noChangeAspect="1"/>
              </p:cNvPicPr>
              <p:nvPr/>
            </p:nvPicPr>
            <p:blipFill>
              <a:blip r:embed="rId4" cstate="print">
                <a:lum bright="-20000" contrast="-20000"/>
              </a:blip>
              <a:stretch>
                <a:fillRect/>
              </a:stretch>
            </p:blipFill>
            <p:spPr>
              <a:xfrm flipH="1">
                <a:off x="692606" y="2571744"/>
                <a:ext cx="889837" cy="667378"/>
              </a:xfrm>
              <a:prstGeom prst="rect">
                <a:avLst/>
              </a:prstGeom>
            </p:spPr>
          </p:pic>
          <p:pic>
            <p:nvPicPr>
              <p:cNvPr id="173" name="Picture 5" descr="http://www.misumi.com.tw/image/pre/DC0450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341" t="8341" r="8253" b="8253"/>
              <a:stretch>
                <a:fillRect/>
              </a:stretch>
            </p:blipFill>
            <p:spPr bwMode="auto">
              <a:xfrm>
                <a:off x="744615" y="1866117"/>
                <a:ext cx="785818" cy="785818"/>
              </a:xfrm>
              <a:prstGeom prst="rect">
                <a:avLst/>
              </a:prstGeom>
              <a:noFill/>
            </p:spPr>
          </p:pic>
          <p:sp>
            <p:nvSpPr>
              <p:cNvPr id="174" name="文字方塊 173"/>
              <p:cNvSpPr txBox="1"/>
              <p:nvPr/>
            </p:nvSpPr>
            <p:spPr>
              <a:xfrm>
                <a:off x="571472" y="3857628"/>
                <a:ext cx="1132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Camera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49" name="直線單箭頭接點 148"/>
            <p:cNvCxnSpPr/>
            <p:nvPr/>
          </p:nvCxnSpPr>
          <p:spPr>
            <a:xfrm>
              <a:off x="1643042" y="4509323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單箭頭接點 149"/>
            <p:cNvCxnSpPr/>
            <p:nvPr/>
          </p:nvCxnSpPr>
          <p:spPr>
            <a:xfrm>
              <a:off x="1714480" y="5286388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群組 59"/>
            <p:cNvGrpSpPr/>
            <p:nvPr/>
          </p:nvGrpSpPr>
          <p:grpSpPr>
            <a:xfrm>
              <a:off x="5796507" y="4000504"/>
              <a:ext cx="1418699" cy="919941"/>
              <a:chOff x="5010689" y="1027074"/>
              <a:chExt cx="1418699" cy="919941"/>
            </a:xfrm>
          </p:grpSpPr>
          <p:pic>
            <p:nvPicPr>
              <p:cNvPr id="167" name="圖片 166" descr="Network Switch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10689" y="1027074"/>
                <a:ext cx="1418699" cy="714380"/>
              </a:xfrm>
              <a:prstGeom prst="rect">
                <a:avLst/>
              </a:prstGeom>
            </p:spPr>
          </p:pic>
          <p:sp>
            <p:nvSpPr>
              <p:cNvPr id="168" name="文字方塊 167"/>
              <p:cNvSpPr txBox="1"/>
              <p:nvPr/>
            </p:nvSpPr>
            <p:spPr>
              <a:xfrm>
                <a:off x="5031316" y="1670016"/>
                <a:ext cx="1357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Network Switch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66" name="群組 61"/>
            <p:cNvGrpSpPr/>
            <p:nvPr/>
          </p:nvGrpSpPr>
          <p:grpSpPr>
            <a:xfrm>
              <a:off x="7505183" y="3500438"/>
              <a:ext cx="1353097" cy="1812916"/>
              <a:chOff x="7429520" y="312694"/>
              <a:chExt cx="1353097" cy="1812916"/>
            </a:xfrm>
          </p:grpSpPr>
          <p:pic>
            <p:nvPicPr>
              <p:cNvPr id="165" name="圖片 164" descr="PC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429520" y="312694"/>
                <a:ext cx="1353097" cy="1429328"/>
              </a:xfrm>
              <a:prstGeom prst="rect">
                <a:avLst/>
              </a:prstGeom>
            </p:spPr>
          </p:pic>
          <p:sp>
            <p:nvSpPr>
              <p:cNvPr id="166" name="文字方塊 165"/>
              <p:cNvSpPr txBox="1"/>
              <p:nvPr/>
            </p:nvSpPr>
            <p:spPr>
              <a:xfrm>
                <a:off x="7568171" y="1479279"/>
                <a:ext cx="8236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PC w/ VIVOTEK ST751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54" name="文字方塊 153"/>
            <p:cNvSpPr txBox="1"/>
            <p:nvPr/>
          </p:nvSpPr>
          <p:spPr>
            <a:xfrm>
              <a:off x="1643042" y="3643314"/>
              <a:ext cx="6500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3484CC"/>
                  </a:solidFill>
                  <a:latin typeface="+mn-lt"/>
                </a:rPr>
                <a:t>Analog System w/ VS8100 + Rack-mount Kit</a:t>
              </a:r>
              <a:endParaRPr lang="zh-TW" altLang="en-US" sz="2000" dirty="0">
                <a:solidFill>
                  <a:srgbClr val="3484CC"/>
                </a:solidFill>
                <a:latin typeface="+mn-lt"/>
              </a:endParaRPr>
            </a:p>
          </p:txBody>
        </p:sp>
        <p:grpSp>
          <p:nvGrpSpPr>
            <p:cNvPr id="67" name="群組 74"/>
            <p:cNvGrpSpPr/>
            <p:nvPr/>
          </p:nvGrpSpPr>
          <p:grpSpPr>
            <a:xfrm>
              <a:off x="1571604" y="5715016"/>
              <a:ext cx="984565" cy="815161"/>
              <a:chOff x="714348" y="2890838"/>
              <a:chExt cx="984565" cy="815161"/>
            </a:xfrm>
          </p:grpSpPr>
          <p:pic>
            <p:nvPicPr>
              <p:cNvPr id="163" name="圖片 162" descr="Mic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flipH="1">
                <a:off x="789118" y="2890838"/>
                <a:ext cx="835024" cy="609600"/>
              </a:xfrm>
              <a:prstGeom prst="rect">
                <a:avLst/>
              </a:prstGeom>
            </p:spPr>
          </p:pic>
          <p:sp>
            <p:nvSpPr>
              <p:cNvPr id="164" name="文字方塊 163"/>
              <p:cNvSpPr txBox="1"/>
              <p:nvPr/>
            </p:nvSpPr>
            <p:spPr>
              <a:xfrm>
                <a:off x="714348" y="3429000"/>
                <a:ext cx="9845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Microphone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59" name="直線單箭頭接點 158"/>
            <p:cNvCxnSpPr/>
            <p:nvPr/>
          </p:nvCxnSpPr>
          <p:spPr>
            <a:xfrm>
              <a:off x="1643042" y="4286256"/>
              <a:ext cx="857256" cy="1588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單箭頭接點 159"/>
            <p:cNvCxnSpPr/>
            <p:nvPr/>
          </p:nvCxnSpPr>
          <p:spPr>
            <a:xfrm>
              <a:off x="1714480" y="5438788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單箭頭接點 160"/>
            <p:cNvCxnSpPr/>
            <p:nvPr/>
          </p:nvCxnSpPr>
          <p:spPr>
            <a:xfrm>
              <a:off x="1714480" y="5591188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圓角矩形 161"/>
            <p:cNvSpPr/>
            <p:nvPr/>
          </p:nvSpPr>
          <p:spPr>
            <a:xfrm>
              <a:off x="357158" y="3500438"/>
              <a:ext cx="8501122" cy="307183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3" name="直線單箭頭接點 92"/>
            <p:cNvCxnSpPr/>
            <p:nvPr/>
          </p:nvCxnSpPr>
          <p:spPr>
            <a:xfrm rot="10800000">
              <a:off x="5500694" y="4857760"/>
              <a:ext cx="285752" cy="1588"/>
            </a:xfrm>
            <a:prstGeom prst="straightConnector1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/>
            <p:nvPr/>
          </p:nvCxnSpPr>
          <p:spPr>
            <a:xfrm rot="10800000">
              <a:off x="7215206" y="4384660"/>
              <a:ext cx="357190" cy="1588"/>
            </a:xfrm>
            <a:prstGeom prst="straightConnector1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群組 97"/>
            <p:cNvGrpSpPr/>
            <p:nvPr/>
          </p:nvGrpSpPr>
          <p:grpSpPr>
            <a:xfrm>
              <a:off x="2357422" y="4572008"/>
              <a:ext cx="934230" cy="634189"/>
              <a:chOff x="2428860" y="4714884"/>
              <a:chExt cx="934230" cy="634189"/>
            </a:xfrm>
          </p:grpSpPr>
          <p:pic>
            <p:nvPicPr>
              <p:cNvPr id="1026" name="Picture 2" descr="BNC连接器 BNC三通 BNC母转BNC母 SG-0462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A5B7C3"/>
                  </a:clrFrom>
                  <a:clrTo>
                    <a:srgbClr val="A5B7C3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36220" y="4714884"/>
                <a:ext cx="519510" cy="400023"/>
              </a:xfrm>
              <a:prstGeom prst="rect">
                <a:avLst/>
              </a:prstGeom>
              <a:noFill/>
            </p:spPr>
          </p:pic>
          <p:sp>
            <p:nvSpPr>
              <p:cNvPr id="97" name="文字方塊 96"/>
              <p:cNvSpPr txBox="1"/>
              <p:nvPr/>
            </p:nvSpPr>
            <p:spPr>
              <a:xfrm>
                <a:off x="2428860" y="5072074"/>
                <a:ext cx="9342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BNC Splitter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pic>
          <p:nvPicPr>
            <p:cNvPr id="100" name="圖片 99" descr="DVR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5507239"/>
              <a:ext cx="1714512" cy="993595"/>
            </a:xfrm>
            <a:prstGeom prst="rect">
              <a:avLst/>
            </a:prstGeom>
          </p:spPr>
        </p:pic>
        <p:sp>
          <p:nvSpPr>
            <p:cNvPr id="101" name="文字方塊 100"/>
            <p:cNvSpPr txBox="1"/>
            <p:nvPr/>
          </p:nvSpPr>
          <p:spPr>
            <a:xfrm>
              <a:off x="4357686" y="6230938"/>
              <a:ext cx="500066" cy="26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DVR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04" name="直線單箭頭接點 103"/>
            <p:cNvCxnSpPr/>
            <p:nvPr/>
          </p:nvCxnSpPr>
          <p:spPr>
            <a:xfrm rot="10800000">
              <a:off x="3143241" y="5500702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/>
            <p:nvPr/>
          </p:nvCxnSpPr>
          <p:spPr>
            <a:xfrm rot="10800000">
              <a:off x="3143240" y="5643578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/>
            <p:nvPr/>
          </p:nvCxnSpPr>
          <p:spPr>
            <a:xfrm rot="10800000">
              <a:off x="3143240" y="5786454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單箭頭接點 108"/>
            <p:cNvCxnSpPr/>
            <p:nvPr/>
          </p:nvCxnSpPr>
          <p:spPr>
            <a:xfrm rot="10800000">
              <a:off x="3143240" y="5929330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單箭頭接點 111"/>
            <p:cNvCxnSpPr/>
            <p:nvPr/>
          </p:nvCxnSpPr>
          <p:spPr>
            <a:xfrm rot="10800000">
              <a:off x="3143240" y="5357826"/>
              <a:ext cx="35719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單箭頭接點 112"/>
            <p:cNvCxnSpPr/>
            <p:nvPr/>
          </p:nvCxnSpPr>
          <p:spPr>
            <a:xfrm rot="10800000">
              <a:off x="2643174" y="6072206"/>
              <a:ext cx="857256" cy="1588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單箭頭接點 114"/>
            <p:cNvCxnSpPr/>
            <p:nvPr/>
          </p:nvCxnSpPr>
          <p:spPr>
            <a:xfrm rot="10800000">
              <a:off x="3143241" y="4286256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115"/>
            <p:cNvCxnSpPr/>
            <p:nvPr/>
          </p:nvCxnSpPr>
          <p:spPr>
            <a:xfrm rot="10800000">
              <a:off x="3143240" y="4429132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116"/>
            <p:cNvCxnSpPr/>
            <p:nvPr/>
          </p:nvCxnSpPr>
          <p:spPr>
            <a:xfrm rot="10800000">
              <a:off x="3143240" y="4572008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/>
            <p:cNvCxnSpPr/>
            <p:nvPr/>
          </p:nvCxnSpPr>
          <p:spPr>
            <a:xfrm rot="10800000">
              <a:off x="3143240" y="4714884"/>
              <a:ext cx="357190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/>
            <p:cNvCxnSpPr/>
            <p:nvPr/>
          </p:nvCxnSpPr>
          <p:spPr>
            <a:xfrm rot="10800000">
              <a:off x="3143240" y="4143380"/>
              <a:ext cx="35719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/>
            <p:cNvCxnSpPr/>
            <p:nvPr/>
          </p:nvCxnSpPr>
          <p:spPr>
            <a:xfrm rot="5400000">
              <a:off x="2608249" y="4894273"/>
              <a:ext cx="927106" cy="857256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7219" y="5357826"/>
            <a:ext cx="1289623" cy="7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2" name="直線單箭頭接點 101"/>
          <p:cNvCxnSpPr/>
          <p:nvPr/>
        </p:nvCxnSpPr>
        <p:spPr>
          <a:xfrm>
            <a:off x="6643702" y="5072074"/>
            <a:ext cx="785818" cy="571504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字方塊 125"/>
          <p:cNvSpPr txBox="1"/>
          <p:nvPr/>
        </p:nvSpPr>
        <p:spPr>
          <a:xfrm>
            <a:off x="7730206" y="6000768"/>
            <a:ext cx="823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err="1" smtClean="0">
                <a:solidFill>
                  <a:schemeClr val="tx1"/>
                </a:solidFill>
                <a:latin typeface="+mn-lt"/>
              </a:rPr>
              <a:t>iViewer</a:t>
            </a:r>
            <a:endParaRPr lang="zh-TW" alt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176290" cy="692696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+mj-lt"/>
              </a:rPr>
              <a:t>VIVOTEK VS8100 &amp; Camera Solution</a:t>
            </a:r>
            <a:endParaRPr lang="zh-TW" altLang="en-US" sz="3000" dirty="0">
              <a:latin typeface="+mj-lt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857356" y="1142984"/>
            <a:ext cx="2188431" cy="1420007"/>
            <a:chOff x="1857356" y="3714752"/>
            <a:chExt cx="2188431" cy="1420007"/>
          </a:xfrm>
        </p:grpSpPr>
        <p:pic>
          <p:nvPicPr>
            <p:cNvPr id="51" name="圖片 50" descr="VS8100_Rackmount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6" y="3714752"/>
              <a:ext cx="2188431" cy="1348948"/>
            </a:xfrm>
            <a:prstGeom prst="rect">
              <a:avLst/>
            </a:prstGeom>
          </p:spPr>
        </p:pic>
        <p:sp>
          <p:nvSpPr>
            <p:cNvPr id="52" name="文字方塊 51"/>
            <p:cNvSpPr txBox="1"/>
            <p:nvPr/>
          </p:nvSpPr>
          <p:spPr>
            <a:xfrm>
              <a:off x="2102172" y="4857760"/>
              <a:ext cx="1698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VS8100 Rack-mount kit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4" name="群組 108"/>
          <p:cNvGrpSpPr/>
          <p:nvPr/>
        </p:nvGrpSpPr>
        <p:grpSpPr>
          <a:xfrm>
            <a:off x="571472" y="785794"/>
            <a:ext cx="726810" cy="785819"/>
            <a:chOff x="747016" y="714356"/>
            <a:chExt cx="726810" cy="1071571"/>
          </a:xfrm>
        </p:grpSpPr>
        <p:pic>
          <p:nvPicPr>
            <p:cNvPr id="79" name="圖片 78" descr="S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6" y="714356"/>
              <a:ext cx="649271" cy="942398"/>
            </a:xfrm>
            <a:prstGeom prst="rect">
              <a:avLst/>
            </a:prstGeom>
          </p:spPr>
        </p:pic>
        <p:sp>
          <p:nvSpPr>
            <p:cNvPr id="80" name="文字方塊 79"/>
            <p:cNvSpPr txBox="1"/>
            <p:nvPr/>
          </p:nvSpPr>
          <p:spPr>
            <a:xfrm>
              <a:off x="747016" y="1539520"/>
              <a:ext cx="726810" cy="2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Analog PTZ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5" name="群組 70"/>
          <p:cNvGrpSpPr/>
          <p:nvPr/>
        </p:nvGrpSpPr>
        <p:grpSpPr>
          <a:xfrm>
            <a:off x="428596" y="1571611"/>
            <a:ext cx="1000132" cy="1848633"/>
            <a:chOff x="571472" y="1866117"/>
            <a:chExt cx="1132105" cy="2268510"/>
          </a:xfrm>
        </p:grpSpPr>
        <p:pic>
          <p:nvPicPr>
            <p:cNvPr id="75" name="Picture 13" descr="http://www.topviewcorp.com/topviewcorp/cht/image/pro/carema/mini_Dom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5E5E5"/>
                </a:clrFrom>
                <a:clrTo>
                  <a:srgbClr val="E5E5E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896" y="3071810"/>
              <a:ext cx="857256" cy="862822"/>
            </a:xfrm>
            <a:prstGeom prst="rect">
              <a:avLst/>
            </a:prstGeom>
            <a:noFill/>
          </p:spPr>
        </p:pic>
        <p:pic>
          <p:nvPicPr>
            <p:cNvPr id="76" name="圖片 75" descr="housing.png"/>
            <p:cNvPicPr>
              <a:picLocks noChangeAspect="1"/>
            </p:cNvPicPr>
            <p:nvPr/>
          </p:nvPicPr>
          <p:blipFill>
            <a:blip r:embed="rId5" cstate="print">
              <a:lum bright="-20000" contrast="-20000"/>
            </a:blip>
            <a:stretch>
              <a:fillRect/>
            </a:stretch>
          </p:blipFill>
          <p:spPr>
            <a:xfrm flipH="1">
              <a:off x="692606" y="2571744"/>
              <a:ext cx="889837" cy="667378"/>
            </a:xfrm>
            <a:prstGeom prst="rect">
              <a:avLst/>
            </a:prstGeom>
          </p:spPr>
        </p:pic>
        <p:pic>
          <p:nvPicPr>
            <p:cNvPr id="77" name="Picture 5" descr="http://www.misumi.com.tw/image/pre/DC0450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41" t="8341" r="8253" b="8253"/>
            <a:stretch>
              <a:fillRect/>
            </a:stretch>
          </p:blipFill>
          <p:spPr bwMode="auto">
            <a:xfrm>
              <a:off x="744615" y="1866117"/>
              <a:ext cx="785818" cy="785818"/>
            </a:xfrm>
            <a:prstGeom prst="rect">
              <a:avLst/>
            </a:prstGeom>
            <a:noFill/>
          </p:spPr>
        </p:pic>
        <p:sp>
          <p:nvSpPr>
            <p:cNvPr id="78" name="文字方塊 77"/>
            <p:cNvSpPr txBox="1"/>
            <p:nvPr/>
          </p:nvSpPr>
          <p:spPr>
            <a:xfrm>
              <a:off x="571472" y="3857628"/>
              <a:ext cx="1132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Analog Camera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56" name="直線單箭頭接點 55"/>
          <p:cNvCxnSpPr/>
          <p:nvPr/>
        </p:nvCxnSpPr>
        <p:spPr>
          <a:xfrm flipV="1">
            <a:off x="1500166" y="1428736"/>
            <a:ext cx="428628" cy="8754"/>
          </a:xfrm>
          <a:prstGeom prst="straightConnector1">
            <a:avLst/>
          </a:prstGeom>
          <a:ln w="158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71604" y="2214554"/>
            <a:ext cx="357190" cy="1588"/>
          </a:xfrm>
          <a:prstGeom prst="straightConnector1">
            <a:avLst/>
          </a:prstGeom>
          <a:ln w="158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群組 59"/>
          <p:cNvGrpSpPr/>
          <p:nvPr/>
        </p:nvGrpSpPr>
        <p:grpSpPr>
          <a:xfrm>
            <a:off x="4286248" y="1428736"/>
            <a:ext cx="1418699" cy="919941"/>
            <a:chOff x="5010689" y="1500174"/>
            <a:chExt cx="1418699" cy="919941"/>
          </a:xfrm>
        </p:grpSpPr>
        <p:pic>
          <p:nvPicPr>
            <p:cNvPr id="73" name="圖片 72" descr="Network Switch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0689" y="1500174"/>
              <a:ext cx="1418699" cy="714380"/>
            </a:xfrm>
            <a:prstGeom prst="rect">
              <a:avLst/>
            </a:prstGeom>
          </p:spPr>
        </p:pic>
        <p:sp>
          <p:nvSpPr>
            <p:cNvPr id="74" name="文字方塊 73"/>
            <p:cNvSpPr txBox="1"/>
            <p:nvPr/>
          </p:nvSpPr>
          <p:spPr>
            <a:xfrm>
              <a:off x="5031316" y="2143116"/>
              <a:ext cx="1357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Network Switch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9" name="群組 61"/>
          <p:cNvGrpSpPr/>
          <p:nvPr/>
        </p:nvGrpSpPr>
        <p:grpSpPr>
          <a:xfrm>
            <a:off x="6143636" y="1142984"/>
            <a:ext cx="1353097" cy="1860777"/>
            <a:chOff x="7429520" y="1000108"/>
            <a:chExt cx="1353097" cy="1860777"/>
          </a:xfrm>
        </p:grpSpPr>
        <p:pic>
          <p:nvPicPr>
            <p:cNvPr id="71" name="圖片 70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1000108"/>
              <a:ext cx="1353097" cy="1429328"/>
            </a:xfrm>
            <a:prstGeom prst="rect">
              <a:avLst/>
            </a:prstGeom>
          </p:spPr>
        </p:pic>
        <p:sp>
          <p:nvSpPr>
            <p:cNvPr id="72" name="文字方塊 71"/>
            <p:cNvSpPr txBox="1"/>
            <p:nvPr/>
          </p:nvSpPr>
          <p:spPr>
            <a:xfrm>
              <a:off x="7610228" y="2214554"/>
              <a:ext cx="96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PC w/ VIVOTEK ST7501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1" name="群組 74"/>
          <p:cNvGrpSpPr/>
          <p:nvPr/>
        </p:nvGrpSpPr>
        <p:grpSpPr>
          <a:xfrm>
            <a:off x="1500166" y="2643182"/>
            <a:ext cx="984565" cy="815161"/>
            <a:chOff x="714348" y="2890838"/>
            <a:chExt cx="984565" cy="815161"/>
          </a:xfrm>
        </p:grpSpPr>
        <p:pic>
          <p:nvPicPr>
            <p:cNvPr id="69" name="圖片 68" descr="Mic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789118" y="2890838"/>
              <a:ext cx="835024" cy="609600"/>
            </a:xfrm>
            <a:prstGeom prst="rect">
              <a:avLst/>
            </a:prstGeom>
          </p:spPr>
        </p:pic>
        <p:sp>
          <p:nvSpPr>
            <p:cNvPr id="70" name="文字方塊 69"/>
            <p:cNvSpPr txBox="1"/>
            <p:nvPr/>
          </p:nvSpPr>
          <p:spPr>
            <a:xfrm>
              <a:off x="714348" y="3429000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Microphone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62" name="直線單箭頭接點 61"/>
          <p:cNvCxnSpPr/>
          <p:nvPr/>
        </p:nvCxnSpPr>
        <p:spPr>
          <a:xfrm rot="5400000" flipH="1" flipV="1">
            <a:off x="2240741" y="2616987"/>
            <a:ext cx="376238" cy="285752"/>
          </a:xfrm>
          <a:prstGeom prst="straightConnector1">
            <a:avLst/>
          </a:prstGeom>
          <a:ln w="15875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5715008" y="1928802"/>
            <a:ext cx="357190" cy="1588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3857620" y="1928802"/>
            <a:ext cx="357190" cy="1588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1500166" y="1214422"/>
            <a:ext cx="428628" cy="1588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V="1">
            <a:off x="1571604" y="2357430"/>
            <a:ext cx="357190" cy="9524"/>
          </a:xfrm>
          <a:prstGeom prst="straightConnector1">
            <a:avLst/>
          </a:prstGeom>
          <a:ln w="158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1571604" y="2500306"/>
            <a:ext cx="357190" cy="19048"/>
          </a:xfrm>
          <a:prstGeom prst="straightConnector1">
            <a:avLst/>
          </a:prstGeom>
          <a:ln w="158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群組 81"/>
          <p:cNvGrpSpPr/>
          <p:nvPr/>
        </p:nvGrpSpPr>
        <p:grpSpPr>
          <a:xfrm>
            <a:off x="3286116" y="6581001"/>
            <a:ext cx="5572164" cy="276999"/>
            <a:chOff x="928662" y="6215082"/>
            <a:chExt cx="5572164" cy="276999"/>
          </a:xfrm>
        </p:grpSpPr>
        <p:grpSp>
          <p:nvGrpSpPr>
            <p:cNvPr id="83" name="群組 118"/>
            <p:cNvGrpSpPr/>
            <p:nvPr/>
          </p:nvGrpSpPr>
          <p:grpSpPr>
            <a:xfrm>
              <a:off x="928662" y="6215082"/>
              <a:ext cx="870944" cy="276999"/>
              <a:chOff x="928662" y="6215082"/>
              <a:chExt cx="870944" cy="276999"/>
            </a:xfrm>
          </p:grpSpPr>
          <p:cxnSp>
            <p:nvCxnSpPr>
              <p:cNvPr id="96" name="直線單箭頭接點 95"/>
              <p:cNvCxnSpPr/>
              <p:nvPr/>
            </p:nvCxnSpPr>
            <p:spPr>
              <a:xfrm>
                <a:off x="928662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文字方塊 96"/>
              <p:cNvSpPr txBox="1"/>
              <p:nvPr/>
            </p:nvSpPr>
            <p:spPr>
              <a:xfrm>
                <a:off x="928662" y="6215082"/>
                <a:ext cx="8709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Coax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84" name="群組 117"/>
            <p:cNvGrpSpPr/>
            <p:nvPr/>
          </p:nvGrpSpPr>
          <p:grpSpPr>
            <a:xfrm>
              <a:off x="2036993" y="6215082"/>
              <a:ext cx="1072025" cy="276999"/>
              <a:chOff x="2000232" y="6215082"/>
              <a:chExt cx="1072025" cy="276999"/>
            </a:xfrm>
          </p:grpSpPr>
          <p:cxnSp>
            <p:nvCxnSpPr>
              <p:cNvPr id="94" name="直線單箭頭接點 93"/>
              <p:cNvCxnSpPr/>
              <p:nvPr/>
            </p:nvCxnSpPr>
            <p:spPr>
              <a:xfrm>
                <a:off x="2107616" y="6215082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文字方塊 94"/>
              <p:cNvSpPr txBox="1"/>
              <p:nvPr/>
            </p:nvSpPr>
            <p:spPr>
              <a:xfrm>
                <a:off x="2000232" y="6215082"/>
                <a:ext cx="1072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LAN / Internet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85" name="群組 116"/>
            <p:cNvGrpSpPr/>
            <p:nvPr/>
          </p:nvGrpSpPr>
          <p:grpSpPr>
            <a:xfrm>
              <a:off x="3346405" y="6215082"/>
              <a:ext cx="857256" cy="276999"/>
              <a:chOff x="3214678" y="6215082"/>
              <a:chExt cx="857256" cy="276999"/>
            </a:xfrm>
          </p:grpSpPr>
          <p:cxnSp>
            <p:nvCxnSpPr>
              <p:cNvPr id="92" name="直線單箭頭接點 91"/>
              <p:cNvCxnSpPr/>
              <p:nvPr/>
            </p:nvCxnSpPr>
            <p:spPr>
              <a:xfrm>
                <a:off x="3214678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文字方塊 92"/>
              <p:cNvSpPr txBox="1"/>
              <p:nvPr/>
            </p:nvSpPr>
            <p:spPr>
              <a:xfrm>
                <a:off x="3333991" y="6215082"/>
                <a:ext cx="618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RS-485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86" name="群組 115"/>
            <p:cNvGrpSpPr/>
            <p:nvPr/>
          </p:nvGrpSpPr>
          <p:grpSpPr>
            <a:xfrm>
              <a:off x="4441048" y="6215082"/>
              <a:ext cx="965136" cy="276999"/>
              <a:chOff x="4357686" y="6215082"/>
              <a:chExt cx="965136" cy="276999"/>
            </a:xfrm>
          </p:grpSpPr>
          <p:cxnSp>
            <p:nvCxnSpPr>
              <p:cNvPr id="90" name="直線單箭頭接點 89"/>
              <p:cNvCxnSpPr/>
              <p:nvPr/>
            </p:nvCxnSpPr>
            <p:spPr>
              <a:xfrm>
                <a:off x="4411626" y="6215082"/>
                <a:ext cx="857256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文字方塊 90"/>
              <p:cNvSpPr txBox="1"/>
              <p:nvPr/>
            </p:nvSpPr>
            <p:spPr>
              <a:xfrm>
                <a:off x="4357686" y="6215082"/>
                <a:ext cx="965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Power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87" name="群組 114"/>
            <p:cNvGrpSpPr/>
            <p:nvPr/>
          </p:nvGrpSpPr>
          <p:grpSpPr>
            <a:xfrm>
              <a:off x="5643570" y="6215082"/>
              <a:ext cx="857256" cy="276999"/>
              <a:chOff x="5643570" y="6215082"/>
              <a:chExt cx="857256" cy="276999"/>
            </a:xfrm>
          </p:grpSpPr>
          <p:cxnSp>
            <p:nvCxnSpPr>
              <p:cNvPr id="88" name="直線單箭頭接點 87"/>
              <p:cNvCxnSpPr/>
              <p:nvPr/>
            </p:nvCxnSpPr>
            <p:spPr>
              <a:xfrm>
                <a:off x="5643570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文字方塊 88"/>
              <p:cNvSpPr txBox="1"/>
              <p:nvPr/>
            </p:nvSpPr>
            <p:spPr>
              <a:xfrm>
                <a:off x="5719377" y="6215082"/>
                <a:ext cx="705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Audio In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160" name="群組 159"/>
          <p:cNvGrpSpPr/>
          <p:nvPr/>
        </p:nvGrpSpPr>
        <p:grpSpPr>
          <a:xfrm>
            <a:off x="428596" y="4009257"/>
            <a:ext cx="3300430" cy="2420139"/>
            <a:chOff x="500034" y="3786190"/>
            <a:chExt cx="3300430" cy="2420139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0034" y="3857628"/>
              <a:ext cx="8286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034" y="4500570"/>
              <a:ext cx="80962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0034" y="5286388"/>
              <a:ext cx="80962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85852" y="3786190"/>
              <a:ext cx="77152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85852" y="4643446"/>
              <a:ext cx="762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85852" y="5286388"/>
              <a:ext cx="8477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0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08" y="3857628"/>
              <a:ext cx="7905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1" name="Picture 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00364" y="3857628"/>
              <a:ext cx="7334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2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143108" y="4500570"/>
              <a:ext cx="4857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3" name="Picture 1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43108" y="5286388"/>
              <a:ext cx="8096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4" name="Picture 1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071802" y="4643446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5" name="Picture 1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00364" y="5357826"/>
              <a:ext cx="8001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9" name="文字方塊 158"/>
            <p:cNvSpPr txBox="1"/>
            <p:nvPr/>
          </p:nvSpPr>
          <p:spPr>
            <a:xfrm>
              <a:off x="1214414" y="5929330"/>
              <a:ext cx="1875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VIVOTEK Network Cameras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61" name="群組 59"/>
          <p:cNvGrpSpPr/>
          <p:nvPr/>
        </p:nvGrpSpPr>
        <p:grpSpPr>
          <a:xfrm>
            <a:off x="4286248" y="4786322"/>
            <a:ext cx="1418699" cy="919941"/>
            <a:chOff x="5010689" y="1500174"/>
            <a:chExt cx="1418699" cy="919941"/>
          </a:xfrm>
        </p:grpSpPr>
        <p:pic>
          <p:nvPicPr>
            <p:cNvPr id="162" name="圖片 161" descr="Network Switch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0689" y="1500174"/>
              <a:ext cx="1418699" cy="714380"/>
            </a:xfrm>
            <a:prstGeom prst="rect">
              <a:avLst/>
            </a:prstGeom>
          </p:spPr>
        </p:pic>
        <p:sp>
          <p:nvSpPr>
            <p:cNvPr id="163" name="文字方塊 162"/>
            <p:cNvSpPr txBox="1"/>
            <p:nvPr/>
          </p:nvSpPr>
          <p:spPr>
            <a:xfrm>
              <a:off x="5031316" y="2143116"/>
              <a:ext cx="1357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Network Switch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64" name="直線單箭頭接點 163"/>
          <p:cNvCxnSpPr/>
          <p:nvPr/>
        </p:nvCxnSpPr>
        <p:spPr>
          <a:xfrm>
            <a:off x="3786182" y="5282999"/>
            <a:ext cx="428628" cy="3389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群組 61"/>
          <p:cNvGrpSpPr/>
          <p:nvPr/>
        </p:nvGrpSpPr>
        <p:grpSpPr>
          <a:xfrm>
            <a:off x="6000760" y="4357694"/>
            <a:ext cx="1353097" cy="1860777"/>
            <a:chOff x="7429520" y="1000108"/>
            <a:chExt cx="1353097" cy="1860777"/>
          </a:xfrm>
        </p:grpSpPr>
        <p:pic>
          <p:nvPicPr>
            <p:cNvPr id="166" name="圖片 165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1000108"/>
              <a:ext cx="1353097" cy="1429328"/>
            </a:xfrm>
            <a:prstGeom prst="rect">
              <a:avLst/>
            </a:prstGeom>
          </p:spPr>
        </p:pic>
        <p:sp>
          <p:nvSpPr>
            <p:cNvPr id="167" name="文字方塊 166"/>
            <p:cNvSpPr txBox="1"/>
            <p:nvPr/>
          </p:nvSpPr>
          <p:spPr>
            <a:xfrm>
              <a:off x="7610228" y="2214554"/>
              <a:ext cx="96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PC w/ VIVOTEK ST7501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168" name="直線單箭頭接點 167"/>
          <p:cNvCxnSpPr/>
          <p:nvPr/>
        </p:nvCxnSpPr>
        <p:spPr>
          <a:xfrm>
            <a:off x="5715008" y="5286388"/>
            <a:ext cx="285752" cy="1588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15074" y="3000372"/>
            <a:ext cx="2357454" cy="10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9" name="直線單箭頭接點 178"/>
          <p:cNvCxnSpPr/>
          <p:nvPr/>
        </p:nvCxnSpPr>
        <p:spPr>
          <a:xfrm>
            <a:off x="4857752" y="2428868"/>
            <a:ext cx="1143008" cy="1071570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/>
          <p:cNvCxnSpPr/>
          <p:nvPr/>
        </p:nvCxnSpPr>
        <p:spPr>
          <a:xfrm flipV="1">
            <a:off x="4929190" y="3786190"/>
            <a:ext cx="1071570" cy="785818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字方塊 183"/>
          <p:cNvSpPr txBox="1"/>
          <p:nvPr/>
        </p:nvSpPr>
        <p:spPr>
          <a:xfrm>
            <a:off x="6572264" y="400050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70C0"/>
                </a:solidFill>
                <a:latin typeface="+mn-lt"/>
              </a:rPr>
              <a:t>VIVOTEK VAST</a:t>
            </a:r>
            <a:endParaRPr lang="zh-TW" altLang="en-US" sz="2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323528" y="1052736"/>
            <a:ext cx="8064896" cy="5400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zh-TW" sz="2000" b="1" kern="0" dirty="0" smtClean="0">
                <a:solidFill>
                  <a:srgbClr val="2C6CBA"/>
                </a:solidFill>
                <a:latin typeface="+mn-lt"/>
                <a:ea typeface="新細明體" charset="-120"/>
              </a:rPr>
              <a:t>Central Management Software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zh-TW" sz="2000" b="1" kern="0" dirty="0" smtClean="0">
                <a:solidFill>
                  <a:srgbClr val="2C6CBA"/>
                </a:solidFill>
                <a:latin typeface="+mn-lt"/>
                <a:ea typeface="新細明體" charset="-120"/>
              </a:rPr>
              <a:t>Free-standard Recording Software ST7501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20988" y="1087166"/>
            <a:ext cx="1296144" cy="4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35496" y="107921"/>
            <a:ext cx="6373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B3F2"/>
              </a:buClr>
              <a:buSzPct val="80000"/>
            </a:pPr>
            <a:r>
              <a:rPr lang="en-US" altLang="zh-TW" sz="3000" b="1" dirty="0" smtClean="0">
                <a:latin typeface="+mj-lt"/>
                <a:ea typeface="SimHei" pitchFamily="2" charset="-122"/>
              </a:rPr>
              <a:t>VIVOTEK Video Management Software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438490" y="1928802"/>
            <a:ext cx="8276914" cy="4680000"/>
            <a:chOff x="323528" y="2060848"/>
            <a:chExt cx="8276914" cy="4680000"/>
          </a:xfrm>
        </p:grpSpPr>
        <p:pic>
          <p:nvPicPr>
            <p:cNvPr id="27" name="圖片 26" descr="iO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992" y="2714620"/>
              <a:ext cx="457688" cy="360000"/>
            </a:xfrm>
            <a:prstGeom prst="rect">
              <a:avLst/>
            </a:prstGeom>
          </p:spPr>
        </p:pic>
        <p:pic>
          <p:nvPicPr>
            <p:cNvPr id="28" name="圖片 27" descr="Androi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95" y="2603810"/>
              <a:ext cx="624805" cy="468000"/>
            </a:xfrm>
            <a:prstGeom prst="rect">
              <a:avLst/>
            </a:prstGeom>
          </p:spPr>
        </p:pic>
        <p:pic>
          <p:nvPicPr>
            <p:cNvPr id="23" name="圖片 22" descr="Figure 8.3  Video Management Structure-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2060848"/>
              <a:ext cx="8276914" cy="46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636892" y="3902859"/>
              <a:ext cx="9444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Mobile Viewer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34895" y="3071810"/>
              <a:ext cx="691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VAST</a:t>
              </a:r>
            </a:p>
            <a:p>
              <a:pPr algn="ctr"/>
              <a:r>
                <a:rPr lang="en-US" altLang="zh-TW" sz="10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LiveClient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69290" y="3057611"/>
              <a:ext cx="6383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VAST</a:t>
              </a:r>
            </a:p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Playback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39632" y="2849777"/>
              <a:ext cx="8242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VAST Matrix</a:t>
              </a:r>
            </a:p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Recipient 1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039632" y="3641865"/>
              <a:ext cx="8242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VAST Matrix</a:t>
              </a:r>
            </a:p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Recipient 2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955040" y="4286256"/>
              <a:ext cx="19288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Video Wall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286248" y="4286256"/>
              <a:ext cx="10793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3E7AC2"/>
                  </a:solidFill>
                  <a:latin typeface="+mj-lt"/>
                  <a:cs typeface="Calibri" pitchFamily="34" charset="0"/>
                </a:rPr>
                <a:t>Virtual Matrix</a:t>
              </a:r>
              <a:endParaRPr lang="zh-TW" altLang="en-US" sz="1200" b="1" dirty="0">
                <a:solidFill>
                  <a:srgbClr val="3E7AC2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90475" y="4911551"/>
              <a:ext cx="17281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3E7AC2"/>
                  </a:solidFill>
                  <a:latin typeface="+mj-lt"/>
                  <a:cs typeface="Calibri" pitchFamily="34" charset="0"/>
                </a:rPr>
                <a:t>Recording Server</a:t>
              </a:r>
            </a:p>
            <a:p>
              <a:r>
                <a:rPr lang="en-US" altLang="zh-TW" sz="1200" b="1" dirty="0" smtClean="0">
                  <a:solidFill>
                    <a:srgbClr val="3E7AC2"/>
                  </a:solidFill>
                  <a:latin typeface="+mj-lt"/>
                  <a:cs typeface="Calibri" pitchFamily="34" charset="0"/>
                </a:rPr>
                <a:t>(Sub-Station)</a:t>
              </a:r>
              <a:endParaRPr lang="zh-TW" altLang="en-US" sz="1200" b="1" dirty="0">
                <a:solidFill>
                  <a:srgbClr val="3E7AC2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57356" y="4286256"/>
              <a:ext cx="1370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3E7AC2"/>
                  </a:solidFill>
                  <a:latin typeface="+mj-lt"/>
                  <a:cs typeface="Calibri" pitchFamily="34" charset="0"/>
                </a:rPr>
                <a:t>CMS Server (VAST)</a:t>
              </a:r>
              <a:endParaRPr lang="zh-TW" altLang="en-US" sz="1200" b="1" dirty="0">
                <a:solidFill>
                  <a:srgbClr val="3E7AC2"/>
                </a:solidFill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06284" y="5445224"/>
              <a:ext cx="1321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3E7AC2"/>
                  </a:solidFill>
                  <a:latin typeface="+mj-lt"/>
                  <a:cs typeface="Calibri" pitchFamily="34" charset="0"/>
                </a:rPr>
                <a:t>VIVOTEK </a:t>
              </a:r>
            </a:p>
            <a:p>
              <a:r>
                <a:rPr lang="en-US" altLang="zh-TW" sz="1200" b="1" dirty="0" smtClean="0">
                  <a:solidFill>
                    <a:srgbClr val="3E7AC2"/>
                  </a:solidFill>
                  <a:latin typeface="+mj-lt"/>
                  <a:cs typeface="Calibri" pitchFamily="34" charset="0"/>
                </a:rPr>
                <a:t>Network Cameras</a:t>
              </a:r>
              <a:endParaRPr lang="zh-TW" altLang="en-US" sz="1200" b="1" dirty="0">
                <a:solidFill>
                  <a:srgbClr val="3E7AC2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907704" y="5229200"/>
              <a:ext cx="10715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NR Series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657195" y="3822328"/>
              <a:ext cx="5196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VAST</a:t>
              </a:r>
            </a:p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Server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771800" y="5229200"/>
              <a:ext cx="10715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ND Series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779912" y="5301208"/>
              <a:ext cx="10715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ST7501</a:t>
              </a:r>
              <a:endParaRPr lang="zh-TW" altLang="en-US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571472" y="4875858"/>
              <a:ext cx="642942" cy="500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aipe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473075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80907" name="Rectangle 3"/>
          <p:cNvSpPr>
            <a:spLocks noChangeArrowheads="1"/>
          </p:cNvSpPr>
          <p:nvPr/>
        </p:nvSpPr>
        <p:spPr bwMode="auto">
          <a:xfrm>
            <a:off x="0" y="1585063"/>
            <a:ext cx="9144000" cy="3959225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80908" name="Picture 17" descr="THANK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5913"/>
            <a:ext cx="7092950" cy="3960812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</p:pic>
      <p:sp>
        <p:nvSpPr>
          <p:cNvPr id="80909" name="Text Box 4"/>
          <p:cNvSpPr txBox="1">
            <a:spLocks noChangeArrowheads="1"/>
          </p:cNvSpPr>
          <p:nvPr/>
        </p:nvSpPr>
        <p:spPr bwMode="auto">
          <a:xfrm>
            <a:off x="539750" y="1808163"/>
            <a:ext cx="51847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b="1" i="1" dirty="0">
                <a:solidFill>
                  <a:srgbClr val="3484CC"/>
                </a:solidFill>
                <a:ea typeface="SimSun" pitchFamily="2" charset="-122"/>
              </a:rPr>
              <a:t>Thank you</a:t>
            </a:r>
            <a:endParaRPr lang="en-US" altLang="zh-TW" sz="4000" dirty="0">
              <a:solidFill>
                <a:srgbClr val="3484CC"/>
              </a:solidFill>
              <a:ea typeface="SimSun" pitchFamily="2" charset="-122"/>
            </a:endParaRPr>
          </a:p>
          <a:p>
            <a:r>
              <a:rPr lang="en-US" altLang="zh-TW" sz="2800" dirty="0">
                <a:solidFill>
                  <a:srgbClr val="3484CC"/>
                </a:solidFill>
                <a:ea typeface="SimSun" pitchFamily="2" charset="-122"/>
              </a:rPr>
              <a:t>             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for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y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our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a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ttention</a:t>
            </a:r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 rot="10800000">
            <a:off x="6012160" y="1585592"/>
            <a:ext cx="3131839" cy="3959924"/>
          </a:xfrm>
          <a:prstGeom prst="homePlate">
            <a:avLst>
              <a:gd name="adj" fmla="val 27727"/>
            </a:avLst>
          </a:prstGeom>
          <a:solidFill>
            <a:srgbClr val="599AD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 sz="4000">
              <a:ea typeface="SimHei" pitchFamily="2" charset="-122"/>
            </a:endParaRPr>
          </a:p>
        </p:txBody>
      </p:sp>
      <p:sp>
        <p:nvSpPr>
          <p:cNvPr id="80911" name="Text Box 3"/>
          <p:cNvSpPr txBox="1">
            <a:spLocks noChangeArrowheads="1"/>
          </p:cNvSpPr>
          <p:nvPr/>
        </p:nvSpPr>
        <p:spPr bwMode="auto">
          <a:xfrm>
            <a:off x="7019925" y="4903788"/>
            <a:ext cx="158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/>
              <a:t>The End</a:t>
            </a:r>
            <a:endParaRPr lang="en-US" altLang="zh-TW" sz="2800" b="1">
              <a:ea typeface="SimHe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47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056784" cy="692696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+mj-lt"/>
              </a:rPr>
              <a:t>Content</a:t>
            </a:r>
            <a:endParaRPr lang="zh-TW" altLang="en-US" sz="30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Purpose</a:t>
            </a:r>
          </a:p>
          <a:p>
            <a:r>
              <a:rPr lang="en-US" altLang="zh-TW" sz="2400" dirty="0" smtClean="0"/>
              <a:t>Front-end Installation</a:t>
            </a:r>
          </a:p>
          <a:p>
            <a:pPr lvl="1"/>
            <a:r>
              <a:rPr lang="en-US" altLang="zh-TW" sz="2000" dirty="0" smtClean="0"/>
              <a:t>Reference Application – Bank, specific for ATM</a:t>
            </a:r>
          </a:p>
          <a:p>
            <a:r>
              <a:rPr lang="en-US" altLang="zh-TW" sz="2400" dirty="0" smtClean="0"/>
              <a:t>Back-end Installation</a:t>
            </a:r>
          </a:p>
          <a:p>
            <a:pPr lvl="1"/>
            <a:r>
              <a:rPr lang="en-US" altLang="zh-TW" sz="2000" dirty="0" smtClean="0"/>
              <a:t>Reference Application – Retail / Shopping Mall</a:t>
            </a:r>
          </a:p>
          <a:p>
            <a:r>
              <a:rPr lang="en-US" altLang="zh-TW" sz="2400" dirty="0" smtClean="0"/>
              <a:t>Redundant Solution</a:t>
            </a:r>
          </a:p>
          <a:p>
            <a:r>
              <a:rPr lang="en-US" altLang="zh-TW" sz="2400" dirty="0" smtClean="0"/>
              <a:t>VS8100 &amp; Camera Solution</a:t>
            </a:r>
          </a:p>
          <a:p>
            <a:r>
              <a:rPr lang="en-US" altLang="zh-TW" sz="2400" dirty="0" smtClean="0"/>
              <a:t>VIVOTEK Video Management Software</a:t>
            </a:r>
            <a:endParaRPr lang="zh-TW" altLang="zh-TW" sz="2400" dirty="0" smtClean="0"/>
          </a:p>
        </p:txBody>
      </p:sp>
      <p:pic>
        <p:nvPicPr>
          <p:cNvPr id="6" name="圖片 5" descr="VS8100-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669086"/>
            <a:ext cx="3106011" cy="189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056784" cy="692696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+mj-lt"/>
              </a:rPr>
              <a:t>Purpose</a:t>
            </a:r>
            <a:endParaRPr lang="zh-TW" altLang="en-US" sz="30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VS8100 is designed for small and large analog video cameras, especially where an IP network connection is already settled. </a:t>
            </a:r>
          </a:p>
          <a:p>
            <a:r>
              <a:rPr lang="en-US" altLang="zh-TW" dirty="0" smtClean="0"/>
              <a:t>Its small size also makes it ideal for use in discreet surveillance applications, such as in retail stores and banks, home surveillance, etc.</a:t>
            </a:r>
          </a:p>
          <a:p>
            <a:r>
              <a:rPr lang="en-US" altLang="zh-TW" dirty="0" smtClean="0"/>
              <a:t>From the free APP- </a:t>
            </a:r>
            <a:r>
              <a:rPr lang="en-US" altLang="zh-TW" dirty="0" err="1" smtClean="0"/>
              <a:t>iViewer</a:t>
            </a:r>
            <a:r>
              <a:rPr lang="en-US" altLang="zh-TW" dirty="0" smtClean="0"/>
              <a:t>, you can access your cameras anywhere / anytime from your mobile phone or PAD (Android / </a:t>
            </a:r>
            <a:r>
              <a:rPr lang="en-US" altLang="zh-TW" dirty="0" err="1" smtClean="0"/>
              <a:t>iOS</a:t>
            </a:r>
            <a:r>
              <a:rPr lang="en-US" altLang="zh-TW" smtClean="0"/>
              <a:t>).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14282" y="0"/>
            <a:ext cx="7310046" cy="58477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FFFFFF"/>
                </a:solidFill>
                <a:latin typeface="+mj-lt"/>
                <a:ea typeface="Taipei"/>
                <a:cs typeface="Taipei"/>
              </a:rPr>
              <a:t>Front-end Installation</a:t>
            </a:r>
            <a:endParaRPr kumimoji="1" lang="zh-TW" altLang="en-US" sz="3200" dirty="0" smtClean="0">
              <a:solidFill>
                <a:srgbClr val="FFFFFF"/>
              </a:solidFill>
              <a:latin typeface="+mj-lt"/>
              <a:ea typeface="Taipei"/>
              <a:cs typeface="Taipei"/>
            </a:endParaRPr>
          </a:p>
        </p:txBody>
      </p:sp>
      <p:sp>
        <p:nvSpPr>
          <p:cNvPr id="18" name="向下箭號 17"/>
          <p:cNvSpPr/>
          <p:nvPr/>
        </p:nvSpPr>
        <p:spPr>
          <a:xfrm>
            <a:off x="4214810" y="3000372"/>
            <a:ext cx="500066" cy="5000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6" name="群組 105"/>
          <p:cNvGrpSpPr/>
          <p:nvPr/>
        </p:nvGrpSpPr>
        <p:grpSpPr>
          <a:xfrm>
            <a:off x="500034" y="714356"/>
            <a:ext cx="8286808" cy="2286016"/>
            <a:chOff x="500034" y="642918"/>
            <a:chExt cx="8286808" cy="2286016"/>
          </a:xfrm>
        </p:grpSpPr>
        <p:grpSp>
          <p:nvGrpSpPr>
            <p:cNvPr id="87" name="群組 86"/>
            <p:cNvGrpSpPr/>
            <p:nvPr/>
          </p:nvGrpSpPr>
          <p:grpSpPr>
            <a:xfrm>
              <a:off x="571472" y="714356"/>
              <a:ext cx="8139707" cy="2101045"/>
              <a:chOff x="571472" y="714356"/>
              <a:chExt cx="8139707" cy="2101045"/>
            </a:xfrm>
          </p:grpSpPr>
          <p:grpSp>
            <p:nvGrpSpPr>
              <p:cNvPr id="48" name="群組 47"/>
              <p:cNvGrpSpPr/>
              <p:nvPr/>
            </p:nvGrpSpPr>
            <p:grpSpPr>
              <a:xfrm>
                <a:off x="630479" y="723109"/>
                <a:ext cx="879664" cy="1214446"/>
                <a:chOff x="1763510" y="2357430"/>
                <a:chExt cx="879664" cy="1214446"/>
              </a:xfrm>
            </p:grpSpPr>
            <p:pic>
              <p:nvPicPr>
                <p:cNvPr id="43" name="圖片 42" descr="SD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785918" y="2357430"/>
                  <a:ext cx="785818" cy="1059398"/>
                </a:xfrm>
                <a:prstGeom prst="rect">
                  <a:avLst/>
                </a:prstGeom>
              </p:spPr>
            </p:pic>
            <p:sp>
              <p:nvSpPr>
                <p:cNvPr id="44" name="文字方塊 43"/>
                <p:cNvSpPr txBox="1"/>
                <p:nvPr/>
              </p:nvSpPr>
              <p:spPr>
                <a:xfrm>
                  <a:off x="1763510" y="3294877"/>
                  <a:ext cx="8796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Analog PTZ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52" name="直線單箭頭接點 51"/>
              <p:cNvCxnSpPr/>
              <p:nvPr/>
            </p:nvCxnSpPr>
            <p:spPr>
              <a:xfrm>
                <a:off x="1643042" y="1366051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群組 57"/>
              <p:cNvGrpSpPr/>
              <p:nvPr/>
            </p:nvGrpSpPr>
            <p:grpSpPr>
              <a:xfrm>
                <a:off x="2504523" y="1258894"/>
                <a:ext cx="1714512" cy="1062817"/>
                <a:chOff x="2357422" y="1357298"/>
                <a:chExt cx="1714512" cy="1062817"/>
              </a:xfrm>
            </p:grpSpPr>
            <p:pic>
              <p:nvPicPr>
                <p:cNvPr id="19" name="圖片 18" descr="DVR.png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357422" y="1357298"/>
                  <a:ext cx="1714512" cy="1019743"/>
                </a:xfrm>
                <a:prstGeom prst="rect">
                  <a:avLst/>
                </a:prstGeom>
              </p:spPr>
            </p:pic>
            <p:sp>
              <p:nvSpPr>
                <p:cNvPr id="57" name="文字方塊 56"/>
                <p:cNvSpPr txBox="1"/>
                <p:nvPr/>
              </p:nvSpPr>
              <p:spPr>
                <a:xfrm>
                  <a:off x="2964645" y="2143116"/>
                  <a:ext cx="5000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DVR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群組 59"/>
              <p:cNvGrpSpPr/>
              <p:nvPr/>
            </p:nvGrpSpPr>
            <p:grpSpPr>
              <a:xfrm>
                <a:off x="5072066" y="1330332"/>
                <a:ext cx="1418699" cy="919941"/>
                <a:chOff x="5000628" y="1500174"/>
                <a:chExt cx="1418699" cy="919941"/>
              </a:xfrm>
            </p:grpSpPr>
            <p:pic>
              <p:nvPicPr>
                <p:cNvPr id="38" name="圖片 37" descr="Network Switch.pn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000628" y="1500174"/>
                  <a:ext cx="1418699" cy="714380"/>
                </a:xfrm>
                <a:prstGeom prst="rect">
                  <a:avLst/>
                </a:prstGeom>
              </p:spPr>
            </p:pic>
            <p:sp>
              <p:nvSpPr>
                <p:cNvPr id="59" name="文字方塊 58"/>
                <p:cNvSpPr txBox="1"/>
                <p:nvPr/>
              </p:nvSpPr>
              <p:spPr>
                <a:xfrm>
                  <a:off x="5031316" y="2143116"/>
                  <a:ext cx="13573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Network Switch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2" name="群組 61"/>
              <p:cNvGrpSpPr/>
              <p:nvPr/>
            </p:nvGrpSpPr>
            <p:grpSpPr>
              <a:xfrm>
                <a:off x="7358082" y="1044580"/>
                <a:ext cx="1353097" cy="1491445"/>
                <a:chOff x="7429520" y="1000108"/>
                <a:chExt cx="1353097" cy="1491445"/>
              </a:xfrm>
            </p:grpSpPr>
            <p:pic>
              <p:nvPicPr>
                <p:cNvPr id="56" name="圖片 55" descr="PC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429520" y="1000108"/>
                  <a:ext cx="1353097" cy="1429328"/>
                </a:xfrm>
                <a:prstGeom prst="rect">
                  <a:avLst/>
                </a:prstGeom>
              </p:spPr>
            </p:pic>
            <p:sp>
              <p:nvSpPr>
                <p:cNvPr id="61" name="文字方塊 60"/>
                <p:cNvSpPr txBox="1"/>
                <p:nvPr/>
              </p:nvSpPr>
              <p:spPr>
                <a:xfrm>
                  <a:off x="7820316" y="2214554"/>
                  <a:ext cx="5715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PC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71" name="文字方塊 70"/>
              <p:cNvSpPr txBox="1"/>
              <p:nvPr/>
            </p:nvSpPr>
            <p:spPr>
              <a:xfrm>
                <a:off x="3473158" y="714356"/>
                <a:ext cx="2559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3484CC"/>
                    </a:solidFill>
                    <a:latin typeface="+mn-lt"/>
                  </a:rPr>
                  <a:t>Existing Analog System</a:t>
                </a:r>
                <a:endParaRPr lang="zh-TW" altLang="en-US" sz="2000" dirty="0">
                  <a:solidFill>
                    <a:srgbClr val="3484CC"/>
                  </a:solidFill>
                  <a:latin typeface="+mn-lt"/>
                </a:endParaRPr>
              </a:p>
            </p:txBody>
          </p:sp>
          <p:grpSp>
            <p:nvGrpSpPr>
              <p:cNvPr id="75" name="群組 74"/>
              <p:cNvGrpSpPr/>
              <p:nvPr/>
            </p:nvGrpSpPr>
            <p:grpSpPr>
              <a:xfrm>
                <a:off x="571472" y="2000240"/>
                <a:ext cx="984565" cy="815161"/>
                <a:chOff x="-428660" y="2605086"/>
                <a:chExt cx="984565" cy="815161"/>
              </a:xfrm>
            </p:grpSpPr>
            <p:pic>
              <p:nvPicPr>
                <p:cNvPr id="72" name="圖片 71" descr="Mic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flipH="1">
                  <a:off x="-353890" y="2605086"/>
                  <a:ext cx="835024" cy="609600"/>
                </a:xfrm>
                <a:prstGeom prst="rect">
                  <a:avLst/>
                </a:prstGeom>
              </p:spPr>
            </p:pic>
            <p:sp>
              <p:nvSpPr>
                <p:cNvPr id="74" name="文字方塊 73"/>
                <p:cNvSpPr txBox="1"/>
                <p:nvPr/>
              </p:nvSpPr>
              <p:spPr>
                <a:xfrm>
                  <a:off x="-428660" y="3143248"/>
                  <a:ext cx="9845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Microphone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55" name="直線單箭頭接點 54"/>
              <p:cNvCxnSpPr/>
              <p:nvPr/>
            </p:nvCxnSpPr>
            <p:spPr>
              <a:xfrm>
                <a:off x="6500826" y="1789508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單箭頭接點 53"/>
              <p:cNvCxnSpPr/>
              <p:nvPr/>
            </p:nvCxnSpPr>
            <p:spPr>
              <a:xfrm>
                <a:off x="4219035" y="1789508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直線單箭頭接點 99"/>
            <p:cNvCxnSpPr/>
            <p:nvPr/>
          </p:nvCxnSpPr>
          <p:spPr>
            <a:xfrm>
              <a:off x="1643042" y="2285992"/>
              <a:ext cx="857256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/>
            <p:nvPr/>
          </p:nvCxnSpPr>
          <p:spPr>
            <a:xfrm>
              <a:off x="1643042" y="1142984"/>
              <a:ext cx="857256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圓角矩形 104"/>
            <p:cNvSpPr/>
            <p:nvPr/>
          </p:nvSpPr>
          <p:spPr>
            <a:xfrm>
              <a:off x="500034" y="642918"/>
              <a:ext cx="8286808" cy="22860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0" name="群組 119"/>
          <p:cNvGrpSpPr/>
          <p:nvPr/>
        </p:nvGrpSpPr>
        <p:grpSpPr>
          <a:xfrm>
            <a:off x="428596" y="3643314"/>
            <a:ext cx="8286808" cy="2286016"/>
            <a:chOff x="428596" y="3500438"/>
            <a:chExt cx="8286808" cy="2286016"/>
          </a:xfrm>
        </p:grpSpPr>
        <p:grpSp>
          <p:nvGrpSpPr>
            <p:cNvPr id="107" name="群組 106"/>
            <p:cNvGrpSpPr/>
            <p:nvPr/>
          </p:nvGrpSpPr>
          <p:grpSpPr>
            <a:xfrm>
              <a:off x="542386" y="3570812"/>
              <a:ext cx="7833532" cy="2102109"/>
              <a:chOff x="466723" y="3570812"/>
              <a:chExt cx="7833532" cy="2102109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466723" y="3571876"/>
                <a:ext cx="1736920" cy="1214446"/>
                <a:chOff x="2049262" y="3786190"/>
                <a:chExt cx="1736920" cy="1214446"/>
              </a:xfrm>
            </p:grpSpPr>
            <p:pic>
              <p:nvPicPr>
                <p:cNvPr id="14" name="圖片 13" descr="SD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071670" y="3786190"/>
                  <a:ext cx="785818" cy="1059398"/>
                </a:xfrm>
                <a:prstGeom prst="rect">
                  <a:avLst/>
                </a:prstGeom>
              </p:spPr>
            </p:pic>
            <p:cxnSp>
              <p:nvCxnSpPr>
                <p:cNvPr id="30" name="直線單箭頭接點 29"/>
                <p:cNvCxnSpPr/>
                <p:nvPr/>
              </p:nvCxnSpPr>
              <p:spPr>
                <a:xfrm>
                  <a:off x="2928926" y="4286256"/>
                  <a:ext cx="857256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單箭頭接點 30"/>
                <p:cNvCxnSpPr/>
                <p:nvPr/>
              </p:nvCxnSpPr>
              <p:spPr>
                <a:xfrm>
                  <a:off x="2928926" y="4071942"/>
                  <a:ext cx="85725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oval"/>
                  <a:tailEnd type="oval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3" name="文字方塊 32"/>
                <p:cNvSpPr txBox="1"/>
                <p:nvPr/>
              </p:nvSpPr>
              <p:spPr>
                <a:xfrm>
                  <a:off x="2049262" y="4723637"/>
                  <a:ext cx="8796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Analog PTZ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4" name="群組 63"/>
              <p:cNvGrpSpPr/>
              <p:nvPr/>
            </p:nvGrpSpPr>
            <p:grpSpPr>
              <a:xfrm>
                <a:off x="4786314" y="4080695"/>
                <a:ext cx="1418699" cy="919941"/>
                <a:chOff x="5000628" y="1500174"/>
                <a:chExt cx="1418699" cy="919941"/>
              </a:xfrm>
            </p:grpSpPr>
            <p:pic>
              <p:nvPicPr>
                <p:cNvPr id="65" name="圖片 64" descr="Network Switch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000628" y="1500174"/>
                  <a:ext cx="1418699" cy="714380"/>
                </a:xfrm>
                <a:prstGeom prst="rect">
                  <a:avLst/>
                </a:prstGeom>
              </p:spPr>
            </p:pic>
            <p:sp>
              <p:nvSpPr>
                <p:cNvPr id="66" name="文字方塊 65"/>
                <p:cNvSpPr txBox="1"/>
                <p:nvPr/>
              </p:nvSpPr>
              <p:spPr>
                <a:xfrm>
                  <a:off x="5031316" y="2143116"/>
                  <a:ext cx="13573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Network Switch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7" name="群組 66"/>
              <p:cNvGrpSpPr/>
              <p:nvPr/>
            </p:nvGrpSpPr>
            <p:grpSpPr>
              <a:xfrm>
                <a:off x="7143768" y="3570812"/>
                <a:ext cx="1156487" cy="1278195"/>
                <a:chOff x="7429520" y="775977"/>
                <a:chExt cx="1156487" cy="1278195"/>
              </a:xfrm>
            </p:grpSpPr>
            <p:pic>
              <p:nvPicPr>
                <p:cNvPr id="68" name="圖片 67" descr="PC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429520" y="775977"/>
                  <a:ext cx="1156487" cy="1221641"/>
                </a:xfrm>
                <a:prstGeom prst="rect">
                  <a:avLst/>
                </a:prstGeom>
              </p:spPr>
            </p:pic>
            <p:sp>
              <p:nvSpPr>
                <p:cNvPr id="69" name="文字方塊 68"/>
                <p:cNvSpPr txBox="1"/>
                <p:nvPr/>
              </p:nvSpPr>
              <p:spPr>
                <a:xfrm>
                  <a:off x="7568171" y="1777173"/>
                  <a:ext cx="5715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PC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9" name="群組 78"/>
              <p:cNvGrpSpPr/>
              <p:nvPr/>
            </p:nvGrpSpPr>
            <p:grpSpPr>
              <a:xfrm>
                <a:off x="500034" y="4857760"/>
                <a:ext cx="984565" cy="815161"/>
                <a:chOff x="714348" y="2890838"/>
                <a:chExt cx="984565" cy="815161"/>
              </a:xfrm>
            </p:grpSpPr>
            <p:pic>
              <p:nvPicPr>
                <p:cNvPr id="80" name="圖片 79" descr="Mic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flipH="1">
                  <a:off x="789118" y="2890838"/>
                  <a:ext cx="835024" cy="609600"/>
                </a:xfrm>
                <a:prstGeom prst="rect">
                  <a:avLst/>
                </a:prstGeom>
              </p:spPr>
            </p:pic>
            <p:sp>
              <p:nvSpPr>
                <p:cNvPr id="81" name="文字方塊 80"/>
                <p:cNvSpPr txBox="1"/>
                <p:nvPr/>
              </p:nvSpPr>
              <p:spPr>
                <a:xfrm>
                  <a:off x="714348" y="3429000"/>
                  <a:ext cx="9845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Microphone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84" name="直線單箭頭接點 83"/>
              <p:cNvCxnSpPr/>
              <p:nvPr/>
            </p:nvCxnSpPr>
            <p:spPr>
              <a:xfrm>
                <a:off x="3857620" y="4539871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單箭頭接點 85"/>
              <p:cNvCxnSpPr/>
              <p:nvPr/>
            </p:nvCxnSpPr>
            <p:spPr>
              <a:xfrm>
                <a:off x="6286512" y="4539871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群組 90"/>
              <p:cNvGrpSpPr/>
              <p:nvPr/>
            </p:nvGrpSpPr>
            <p:grpSpPr>
              <a:xfrm>
                <a:off x="2428860" y="4116414"/>
                <a:ext cx="1279705" cy="848503"/>
                <a:chOff x="2346519" y="3714752"/>
                <a:chExt cx="1279705" cy="848503"/>
              </a:xfrm>
            </p:grpSpPr>
            <p:pic>
              <p:nvPicPr>
                <p:cNvPr id="15" name="圖片 14" descr="VS8100-Small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346519" y="3714752"/>
                  <a:ext cx="1279705" cy="606613"/>
                </a:xfrm>
                <a:prstGeom prst="rect">
                  <a:avLst/>
                </a:prstGeom>
              </p:spPr>
            </p:pic>
            <p:sp>
              <p:nvSpPr>
                <p:cNvPr id="90" name="文字方塊 89"/>
                <p:cNvSpPr txBox="1"/>
                <p:nvPr/>
              </p:nvSpPr>
              <p:spPr>
                <a:xfrm>
                  <a:off x="2658846" y="4286256"/>
                  <a:ext cx="6550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chemeClr val="tx1"/>
                      </a:solidFill>
                      <a:latin typeface="+mn-lt"/>
                    </a:rPr>
                    <a:t>VS8100</a:t>
                  </a:r>
                  <a:endParaRPr lang="zh-TW" altLang="en-US" sz="12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101" name="直線單箭頭接點 100"/>
              <p:cNvCxnSpPr/>
              <p:nvPr/>
            </p:nvCxnSpPr>
            <p:spPr>
              <a:xfrm>
                <a:off x="1357290" y="5143512"/>
                <a:ext cx="857256" cy="1588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單箭頭接點 102"/>
              <p:cNvCxnSpPr/>
              <p:nvPr/>
            </p:nvCxnSpPr>
            <p:spPr>
              <a:xfrm>
                <a:off x="1357290" y="4357694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圓角矩形 107"/>
            <p:cNvSpPr/>
            <p:nvPr/>
          </p:nvSpPr>
          <p:spPr>
            <a:xfrm>
              <a:off x="428596" y="3500438"/>
              <a:ext cx="8286808" cy="22860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2" name="群組 121"/>
          <p:cNvGrpSpPr/>
          <p:nvPr/>
        </p:nvGrpSpPr>
        <p:grpSpPr>
          <a:xfrm>
            <a:off x="3143240" y="6215082"/>
            <a:ext cx="5572164" cy="276999"/>
            <a:chOff x="928662" y="6215082"/>
            <a:chExt cx="5572164" cy="276999"/>
          </a:xfrm>
        </p:grpSpPr>
        <p:grpSp>
          <p:nvGrpSpPr>
            <p:cNvPr id="119" name="群組 118"/>
            <p:cNvGrpSpPr/>
            <p:nvPr/>
          </p:nvGrpSpPr>
          <p:grpSpPr>
            <a:xfrm>
              <a:off x="928662" y="6215082"/>
              <a:ext cx="870944" cy="276999"/>
              <a:chOff x="928662" y="6215082"/>
              <a:chExt cx="870944" cy="276999"/>
            </a:xfrm>
          </p:grpSpPr>
          <p:cxnSp>
            <p:nvCxnSpPr>
              <p:cNvPr id="50" name="直線單箭頭接點 49"/>
              <p:cNvCxnSpPr/>
              <p:nvPr/>
            </p:nvCxnSpPr>
            <p:spPr>
              <a:xfrm>
                <a:off x="928662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文字方塊 108"/>
              <p:cNvSpPr txBox="1"/>
              <p:nvPr/>
            </p:nvSpPr>
            <p:spPr>
              <a:xfrm>
                <a:off x="928662" y="6215082"/>
                <a:ext cx="8709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Coax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18" name="群組 117"/>
            <p:cNvGrpSpPr/>
            <p:nvPr/>
          </p:nvGrpSpPr>
          <p:grpSpPr>
            <a:xfrm>
              <a:off x="2036993" y="6215082"/>
              <a:ext cx="1072025" cy="276999"/>
              <a:chOff x="2000232" y="6215082"/>
              <a:chExt cx="1072025" cy="276999"/>
            </a:xfrm>
          </p:grpSpPr>
          <p:cxnSp>
            <p:nvCxnSpPr>
              <p:cNvPr id="25" name="直線單箭頭接點 24"/>
              <p:cNvCxnSpPr/>
              <p:nvPr/>
            </p:nvCxnSpPr>
            <p:spPr>
              <a:xfrm>
                <a:off x="2107616" y="6215082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文字方塊 110"/>
              <p:cNvSpPr txBox="1"/>
              <p:nvPr/>
            </p:nvSpPr>
            <p:spPr>
              <a:xfrm>
                <a:off x="2000232" y="6215082"/>
                <a:ext cx="1072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LAN / Internet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17" name="群組 116"/>
            <p:cNvGrpSpPr/>
            <p:nvPr/>
          </p:nvGrpSpPr>
          <p:grpSpPr>
            <a:xfrm>
              <a:off x="3346405" y="6215082"/>
              <a:ext cx="857256" cy="276999"/>
              <a:chOff x="3214678" y="6215082"/>
              <a:chExt cx="857256" cy="276999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3214678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文字方塊 111"/>
              <p:cNvSpPr txBox="1"/>
              <p:nvPr/>
            </p:nvSpPr>
            <p:spPr>
              <a:xfrm>
                <a:off x="3333991" y="6215082"/>
                <a:ext cx="618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RS-485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4441048" y="6215082"/>
              <a:ext cx="965136" cy="276999"/>
              <a:chOff x="4357686" y="6215082"/>
              <a:chExt cx="965136" cy="276999"/>
            </a:xfrm>
          </p:grpSpPr>
          <p:cxnSp>
            <p:nvCxnSpPr>
              <p:cNvPr id="27" name="直線單箭頭接點 26"/>
              <p:cNvCxnSpPr/>
              <p:nvPr/>
            </p:nvCxnSpPr>
            <p:spPr>
              <a:xfrm>
                <a:off x="4411626" y="6215082"/>
                <a:ext cx="857256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文字方塊 112"/>
              <p:cNvSpPr txBox="1"/>
              <p:nvPr/>
            </p:nvSpPr>
            <p:spPr>
              <a:xfrm>
                <a:off x="4357686" y="6215082"/>
                <a:ext cx="965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Power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5643570" y="6215082"/>
              <a:ext cx="857256" cy="276999"/>
              <a:chOff x="5643570" y="6215082"/>
              <a:chExt cx="857256" cy="276999"/>
            </a:xfrm>
          </p:grpSpPr>
          <p:cxnSp>
            <p:nvCxnSpPr>
              <p:cNvPr id="41" name="直線單箭頭接點 40"/>
              <p:cNvCxnSpPr/>
              <p:nvPr/>
            </p:nvCxnSpPr>
            <p:spPr>
              <a:xfrm>
                <a:off x="5643570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文字方塊 113"/>
              <p:cNvSpPr txBox="1"/>
              <p:nvPr/>
            </p:nvSpPr>
            <p:spPr>
              <a:xfrm>
                <a:off x="5719377" y="6215082"/>
                <a:ext cx="705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Audio In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1" name="文字方塊 120"/>
          <p:cNvSpPr txBox="1"/>
          <p:nvPr/>
        </p:nvSpPr>
        <p:spPr>
          <a:xfrm>
            <a:off x="2857488" y="3643314"/>
            <a:ext cx="352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3484CC"/>
                </a:solidFill>
                <a:latin typeface="+mn-lt"/>
              </a:rPr>
              <a:t>Migrated Analog PTZ w/ VS8100</a:t>
            </a:r>
            <a:endParaRPr lang="zh-TW" altLang="en-US" sz="2000" dirty="0">
              <a:solidFill>
                <a:srgbClr val="3484CC"/>
              </a:solidFill>
              <a:latin typeface="+mn-lt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6215074" y="5072074"/>
            <a:ext cx="785818" cy="357190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080827"/>
            <a:ext cx="1289623" cy="7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文字方塊 77"/>
          <p:cNvSpPr txBox="1"/>
          <p:nvPr/>
        </p:nvSpPr>
        <p:spPr>
          <a:xfrm>
            <a:off x="7376755" y="5723769"/>
            <a:ext cx="823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err="1" smtClean="0">
                <a:solidFill>
                  <a:schemeClr val="tx1"/>
                </a:solidFill>
                <a:latin typeface="+mn-lt"/>
              </a:rPr>
              <a:t>iViewer</a:t>
            </a:r>
            <a:endParaRPr lang="zh-TW" alt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467544" y="1052736"/>
            <a:ext cx="489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chemeClr val="tx1"/>
                </a:solidFill>
              </a:rPr>
              <a:t>Suggested solution:</a:t>
            </a:r>
          </a:p>
          <a:p>
            <a:r>
              <a:rPr lang="en-US" altLang="zh-TW" sz="2000" dirty="0" smtClean="0">
                <a:solidFill>
                  <a:srgbClr val="0000CC"/>
                </a:solidFill>
              </a:rPr>
              <a:t>VS8100</a:t>
            </a:r>
          </a:p>
          <a:p>
            <a:r>
              <a:rPr lang="en-US" altLang="zh-TW" sz="2000" dirty="0" smtClean="0">
                <a:solidFill>
                  <a:srgbClr val="0000CC"/>
                </a:solidFill>
              </a:rPr>
              <a:t>Original Analog Camera </a:t>
            </a:r>
          </a:p>
          <a:p>
            <a:r>
              <a:rPr lang="en-US" altLang="zh-TW" sz="2000" dirty="0" smtClean="0">
                <a:solidFill>
                  <a:srgbClr val="0000CC"/>
                </a:solidFill>
              </a:rPr>
              <a:t>w/ DC12V power input</a:t>
            </a:r>
          </a:p>
          <a:p>
            <a:endParaRPr lang="en-US" altLang="zh-TW" sz="2000" dirty="0" smtClean="0">
              <a:solidFill>
                <a:schemeClr val="tx1"/>
              </a:solidFill>
            </a:endParaRPr>
          </a:p>
          <a:p>
            <a:endParaRPr lang="en-US" altLang="zh-TW" sz="2000" dirty="0" smtClean="0">
              <a:solidFill>
                <a:schemeClr val="tx1"/>
              </a:solidFill>
            </a:endParaRPr>
          </a:p>
          <a:p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b="1" i="1" dirty="0" smtClean="0">
                <a:solidFill>
                  <a:schemeClr val="tx1"/>
                </a:solidFill>
              </a:rPr>
              <a:t>Features:</a:t>
            </a:r>
          </a:p>
          <a:p>
            <a:r>
              <a:rPr lang="en-US" altLang="zh-TW" sz="2000" dirty="0" smtClean="0">
                <a:solidFill>
                  <a:srgbClr val="0000CC"/>
                </a:solidFill>
              </a:rPr>
              <a:t>D1 resolution @ 25/30fps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rgbClr val="0000CC"/>
                </a:solidFill>
              </a:rPr>
              <a:t>De-interlace</a:t>
            </a:r>
          </a:p>
          <a:p>
            <a:r>
              <a:rPr lang="en-US" altLang="zh-TW" sz="2000" dirty="0" smtClean="0">
                <a:solidFill>
                  <a:srgbClr val="0000CC"/>
                </a:solidFill>
              </a:rPr>
              <a:t>DC 12V power sharing w/ analog camera</a:t>
            </a:r>
            <a:br>
              <a:rPr lang="en-US" altLang="zh-TW" sz="2000" dirty="0" smtClean="0">
                <a:solidFill>
                  <a:srgbClr val="0000CC"/>
                </a:solidFill>
              </a:rPr>
            </a:br>
            <a:r>
              <a:rPr lang="en-US" altLang="zh-TW" sz="2000" dirty="0" smtClean="0">
                <a:solidFill>
                  <a:srgbClr val="0000CC"/>
                </a:solidFill>
              </a:rPr>
              <a:t>Ultra-mini Design</a:t>
            </a:r>
          </a:p>
          <a:p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b="1" i="1" dirty="0" smtClean="0">
                <a:solidFill>
                  <a:schemeClr val="tx1"/>
                </a:solidFill>
              </a:rPr>
              <a:t>Benefits: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Combined with existing CCTV Camera &amp;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Its original structures, transforming its analog signal into digital at front-end installation.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42852"/>
            <a:ext cx="78581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000" b="1" dirty="0" smtClean="0">
                <a:latin typeface="+mj-lt"/>
              </a:rPr>
              <a:t>Reference Application - ATM</a:t>
            </a:r>
            <a:endParaRPr lang="en-US" altLang="zh-TW" sz="3000" b="1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19" descr="https://encrypted-tbn3.gstatic.com/images?q=tbn:ANd9GcRkb4b2YEEbuUsKgD5VcwmEAcbJk3TOGd_ey3SyZosDP59KRlQ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0198" t="12075" r="26421" b="4550"/>
          <a:stretch>
            <a:fillRect/>
          </a:stretch>
        </p:blipFill>
        <p:spPr bwMode="auto">
          <a:xfrm>
            <a:off x="5292080" y="1628800"/>
            <a:ext cx="3611591" cy="4351577"/>
          </a:xfrm>
          <a:prstGeom prst="rect">
            <a:avLst/>
          </a:prstGeom>
          <a:noFill/>
        </p:spPr>
      </p:pic>
      <p:pic>
        <p:nvPicPr>
          <p:cNvPr id="23" name="圖片 22" descr="picture-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340768"/>
            <a:ext cx="1739430" cy="11541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056784" cy="692696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+mj-lt"/>
              </a:rPr>
              <a:t>Network Structure of ATM - Bank</a:t>
            </a:r>
            <a:endParaRPr lang="zh-TW" altLang="en-US" sz="30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7004"/>
          <a:stretch>
            <a:fillRect/>
          </a:stretch>
        </p:blipFill>
        <p:spPr bwMode="auto">
          <a:xfrm>
            <a:off x="285720" y="810056"/>
            <a:ext cx="8572560" cy="569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572396" cy="6926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3000" dirty="0" smtClean="0">
                <a:latin typeface="+mj-lt"/>
              </a:rPr>
              <a:t>Reference Application – Bank, specific for ATM</a:t>
            </a:r>
          </a:p>
        </p:txBody>
      </p:sp>
      <p:pic>
        <p:nvPicPr>
          <p:cNvPr id="4" name="圖片 3" descr="picture-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5429264"/>
            <a:ext cx="1142555" cy="73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242" t="2871" r="22526" b="15310"/>
          <a:stretch>
            <a:fillRect/>
          </a:stretch>
        </p:blipFill>
        <p:spPr bwMode="auto">
          <a:xfrm>
            <a:off x="2786050" y="1500174"/>
            <a:ext cx="13949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678090" cy="6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線單箭頭接點 10"/>
          <p:cNvCxnSpPr>
            <a:stCxn id="1028" idx="3"/>
          </p:cNvCxnSpPr>
          <p:nvPr/>
        </p:nvCxnSpPr>
        <p:spPr>
          <a:xfrm>
            <a:off x="820934" y="1385869"/>
            <a:ext cx="2608058" cy="328619"/>
          </a:xfrm>
          <a:prstGeom prst="straightConnector1">
            <a:avLst/>
          </a:prstGeom>
          <a:ln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14282" y="1714488"/>
            <a:ext cx="2500330" cy="73866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Analog Camera, that most of ATM machine vendor provide as an option.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圖案 14"/>
          <p:cNvCxnSpPr>
            <a:stCxn id="13" idx="2"/>
          </p:cNvCxnSpPr>
          <p:nvPr/>
        </p:nvCxnSpPr>
        <p:spPr>
          <a:xfrm rot="16200000" flipH="1">
            <a:off x="1887357" y="2030241"/>
            <a:ext cx="547220" cy="13930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文字方塊 15">
            <a:hlinkClick r:id="rId5"/>
          </p:cNvPr>
          <p:cNvSpPr txBox="1"/>
          <p:nvPr/>
        </p:nvSpPr>
        <p:spPr>
          <a:xfrm>
            <a:off x="500034" y="3071810"/>
            <a:ext cx="2357454" cy="181588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Video to  additional DVR or built-in DVR on the ATM machine. Can be the trigger to enable ATM machine.</a:t>
            </a: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Video can only be the evidence after event happened.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86248" y="4357694"/>
            <a:ext cx="2428892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Built-in / optional: Network switch or hub for data transmission.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17" idx="1"/>
          </p:cNvCxnSpPr>
          <p:nvPr/>
        </p:nvCxnSpPr>
        <p:spPr>
          <a:xfrm rot="10800000" flipV="1">
            <a:off x="3357554" y="4588527"/>
            <a:ext cx="928694" cy="181276"/>
          </a:xfrm>
          <a:prstGeom prst="straightConnector1">
            <a:avLst/>
          </a:prstGeom>
          <a:ln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圖案 23"/>
          <p:cNvCxnSpPr>
            <a:endCxn id="4" idx="1"/>
          </p:cNvCxnSpPr>
          <p:nvPr/>
        </p:nvCxnSpPr>
        <p:spPr>
          <a:xfrm rot="16200000" flipH="1">
            <a:off x="101458" y="2684568"/>
            <a:ext cx="3297483" cy="2928957"/>
          </a:xfrm>
          <a:prstGeom prst="bentConnector2">
            <a:avLst/>
          </a:prstGeom>
          <a:ln>
            <a:prstDash val="dash"/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28597" y="5929330"/>
            <a:ext cx="2571768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Use BNC splitter, video can be stored locally on DVR, and connect to Video Server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肘形接點 26"/>
          <p:cNvCxnSpPr>
            <a:stCxn id="4" idx="3"/>
            <a:endCxn id="17" idx="2"/>
          </p:cNvCxnSpPr>
          <p:nvPr/>
        </p:nvCxnSpPr>
        <p:spPr>
          <a:xfrm flipV="1">
            <a:off x="4357233" y="4819359"/>
            <a:ext cx="1143461" cy="978430"/>
          </a:xfrm>
          <a:prstGeom prst="bentConnector2">
            <a:avLst/>
          </a:prstGeom>
          <a:ln>
            <a:prstDash val="dash"/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357686" y="5929330"/>
            <a:ext cx="321471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With same network connection, video / event can be transmitted to monitoring center immediately.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pic>
        <p:nvPicPr>
          <p:cNvPr id="1031" name="Picture 7" descr="http://nycapartmentmarket.files.wordpress.com/2009/10/hs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6119" y="928670"/>
            <a:ext cx="2697881" cy="1800214"/>
          </a:xfrm>
          <a:prstGeom prst="rect">
            <a:avLst/>
          </a:prstGeom>
          <a:noFill/>
        </p:spPr>
      </p:pic>
      <p:cxnSp>
        <p:nvCxnSpPr>
          <p:cNvPr id="41" name="直線單箭頭接點 40"/>
          <p:cNvCxnSpPr>
            <a:stCxn id="17" idx="0"/>
          </p:cNvCxnSpPr>
          <p:nvPr/>
        </p:nvCxnSpPr>
        <p:spPr>
          <a:xfrm rot="5400000" flipH="1" flipV="1">
            <a:off x="5643570" y="1643050"/>
            <a:ext cx="2571768" cy="2857520"/>
          </a:xfrm>
          <a:prstGeom prst="straightConnector1">
            <a:avLst/>
          </a:prstGeom>
          <a:ln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7" idx="0"/>
          </p:cNvCxnSpPr>
          <p:nvPr/>
        </p:nvCxnSpPr>
        <p:spPr>
          <a:xfrm rot="5400000" flipH="1" flipV="1">
            <a:off x="5786446" y="1571612"/>
            <a:ext cx="2500330" cy="3071834"/>
          </a:xfrm>
          <a:prstGeom prst="straightConnector1">
            <a:avLst/>
          </a:prstGeom>
          <a:ln>
            <a:prstDash val="dash"/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6929422" y="5214950"/>
            <a:ext cx="357190" cy="1588"/>
          </a:xfrm>
          <a:prstGeom prst="straightConnector1">
            <a:avLst/>
          </a:prstGeom>
          <a:ln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7286612" y="5072074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</a:rPr>
              <a:t>Original framework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cxnSp>
        <p:nvCxnSpPr>
          <p:cNvPr id="50" name="直線單箭頭接點 49"/>
          <p:cNvCxnSpPr/>
          <p:nvPr/>
        </p:nvCxnSpPr>
        <p:spPr>
          <a:xfrm>
            <a:off x="6929422" y="5500702"/>
            <a:ext cx="357190" cy="1588"/>
          </a:xfrm>
          <a:prstGeom prst="straightConnector1">
            <a:avLst/>
          </a:prstGeom>
          <a:ln>
            <a:prstDash val="dash"/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7286612" y="53578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</a:rPr>
              <a:t>Value added framework with Video Server.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pic>
        <p:nvPicPr>
          <p:cNvPr id="1040" name="Picture 16" descr="保全與警民連線差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857232"/>
            <a:ext cx="1714512" cy="1410231"/>
          </a:xfrm>
          <a:prstGeom prst="rect">
            <a:avLst/>
          </a:prstGeom>
          <a:noFill/>
        </p:spPr>
      </p:pic>
      <p:cxnSp>
        <p:nvCxnSpPr>
          <p:cNvPr id="62" name="直線單箭頭接點 61"/>
          <p:cNvCxnSpPr>
            <a:endCxn id="1040" idx="3"/>
          </p:cNvCxnSpPr>
          <p:nvPr/>
        </p:nvCxnSpPr>
        <p:spPr>
          <a:xfrm rot="10800000">
            <a:off x="6215074" y="1562348"/>
            <a:ext cx="2286016" cy="80702"/>
          </a:xfrm>
          <a:prstGeom prst="straightConnector1">
            <a:avLst/>
          </a:prstGeom>
          <a:ln>
            <a:prstDash val="dash"/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1040" idx="1"/>
          </p:cNvCxnSpPr>
          <p:nvPr/>
        </p:nvCxnSpPr>
        <p:spPr>
          <a:xfrm rot="10800000" flipV="1">
            <a:off x="4000496" y="1562348"/>
            <a:ext cx="500066" cy="580768"/>
          </a:xfrm>
          <a:prstGeom prst="straightConnector1">
            <a:avLst/>
          </a:prstGeom>
          <a:ln>
            <a:prstDash val="dash"/>
            <a:tailEnd type="arrow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429388" y="2714620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2965AD"/>
                </a:solidFill>
              </a:rPr>
              <a:t>CMS/VMS: </a:t>
            </a:r>
            <a:r>
              <a:rPr lang="en-US" altLang="zh-TW" sz="1400" b="1" dirty="0" err="1" smtClean="0">
                <a:solidFill>
                  <a:srgbClr val="2965AD"/>
                </a:solidFill>
              </a:rPr>
              <a:t>eg</a:t>
            </a:r>
            <a:r>
              <a:rPr lang="en-US" altLang="zh-TW" sz="1400" b="1" dirty="0" smtClean="0">
                <a:solidFill>
                  <a:srgbClr val="2965AD"/>
                </a:solidFill>
              </a:rPr>
              <a:t>. </a:t>
            </a:r>
          </a:p>
          <a:p>
            <a:r>
              <a:rPr lang="en-US" altLang="zh-TW" sz="1400" b="1" dirty="0" smtClean="0">
                <a:solidFill>
                  <a:srgbClr val="2965AD"/>
                </a:solidFill>
              </a:rPr>
              <a:t>Milestone, </a:t>
            </a:r>
            <a:r>
              <a:rPr lang="en-US" altLang="zh-TW" sz="1400" b="1" dirty="0" err="1" smtClean="0">
                <a:solidFill>
                  <a:srgbClr val="2965AD"/>
                </a:solidFill>
              </a:rPr>
              <a:t>Genetec</a:t>
            </a:r>
            <a:r>
              <a:rPr lang="en-US" altLang="zh-TW" sz="1400" b="1" dirty="0" smtClean="0">
                <a:solidFill>
                  <a:srgbClr val="2965AD"/>
                </a:solidFill>
              </a:rPr>
              <a:t>, VAST, ONVIF compliant system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056784" cy="692696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+mj-lt"/>
              </a:rPr>
              <a:t>Back-end Installation</a:t>
            </a:r>
            <a:endParaRPr lang="zh-TW" altLang="en-US" sz="3000" dirty="0">
              <a:latin typeface="+mj-lt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2428860" y="4143380"/>
            <a:ext cx="2188431" cy="1420007"/>
            <a:chOff x="1857356" y="3714752"/>
            <a:chExt cx="2188431" cy="1420007"/>
          </a:xfrm>
        </p:grpSpPr>
        <p:pic>
          <p:nvPicPr>
            <p:cNvPr id="6" name="圖片 5" descr="VS8100_Rackmount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6" y="3714752"/>
              <a:ext cx="2188431" cy="1348948"/>
            </a:xfrm>
            <a:prstGeom prst="rect">
              <a:avLst/>
            </a:prstGeom>
          </p:spPr>
        </p:pic>
        <p:sp>
          <p:nvSpPr>
            <p:cNvPr id="75" name="文字方塊 74"/>
            <p:cNvSpPr txBox="1"/>
            <p:nvPr/>
          </p:nvSpPr>
          <p:spPr>
            <a:xfrm>
              <a:off x="2102172" y="4857760"/>
              <a:ext cx="1698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tx1"/>
                  </a:solidFill>
                  <a:latin typeface="+mn-lt"/>
                </a:rPr>
                <a:t>VS8100 Rack-mount kit</a:t>
              </a:r>
              <a:endParaRPr lang="zh-TW" altLang="en-US" sz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357158" y="714356"/>
            <a:ext cx="8501122" cy="2714644"/>
            <a:chOff x="357158" y="714356"/>
            <a:chExt cx="8501122" cy="2786082"/>
          </a:xfrm>
        </p:grpSpPr>
        <p:grpSp>
          <p:nvGrpSpPr>
            <p:cNvPr id="109" name="群組 108"/>
            <p:cNvGrpSpPr/>
            <p:nvPr/>
          </p:nvGrpSpPr>
          <p:grpSpPr>
            <a:xfrm>
              <a:off x="714348" y="785794"/>
              <a:ext cx="726810" cy="785819"/>
              <a:chOff x="747016" y="714356"/>
              <a:chExt cx="726810" cy="1071571"/>
            </a:xfrm>
          </p:grpSpPr>
          <p:pic>
            <p:nvPicPr>
              <p:cNvPr id="107" name="圖片 106" descr="S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5786" y="714356"/>
                <a:ext cx="649271" cy="942398"/>
              </a:xfrm>
              <a:prstGeom prst="rect">
                <a:avLst/>
              </a:prstGeom>
            </p:spPr>
          </p:pic>
          <p:sp>
            <p:nvSpPr>
              <p:cNvPr id="108" name="文字方塊 107"/>
              <p:cNvSpPr txBox="1"/>
              <p:nvPr/>
            </p:nvSpPr>
            <p:spPr>
              <a:xfrm>
                <a:off x="747016" y="1539520"/>
                <a:ext cx="726810" cy="24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PTZ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571472" y="1571612"/>
              <a:ext cx="1000132" cy="1848634"/>
              <a:chOff x="571472" y="1866117"/>
              <a:chExt cx="1132105" cy="2268510"/>
            </a:xfrm>
          </p:grpSpPr>
          <p:pic>
            <p:nvPicPr>
              <p:cNvPr id="4" name="Picture 13" descr="http://www.topviewcorp.com/topviewcorp/cht/image/pro/carema/mini_Dom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E5E5E5"/>
                  </a:clrFrom>
                  <a:clrTo>
                    <a:srgbClr val="E5E5E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8896" y="3071810"/>
                <a:ext cx="857256" cy="862822"/>
              </a:xfrm>
              <a:prstGeom prst="rect">
                <a:avLst/>
              </a:prstGeom>
              <a:noFill/>
            </p:spPr>
          </p:pic>
          <p:pic>
            <p:nvPicPr>
              <p:cNvPr id="5" name="圖片 4" descr="housing.png"/>
              <p:cNvPicPr>
                <a:picLocks noChangeAspect="1"/>
              </p:cNvPicPr>
              <p:nvPr/>
            </p:nvPicPr>
            <p:blipFill>
              <a:blip r:embed="rId5" cstate="print">
                <a:lum bright="-20000" contrast="-20000"/>
              </a:blip>
              <a:stretch>
                <a:fillRect/>
              </a:stretch>
            </p:blipFill>
            <p:spPr>
              <a:xfrm flipH="1">
                <a:off x="692606" y="2571744"/>
                <a:ext cx="889837" cy="667378"/>
              </a:xfrm>
              <a:prstGeom prst="rect">
                <a:avLst/>
              </a:prstGeom>
            </p:spPr>
          </p:pic>
          <p:pic>
            <p:nvPicPr>
              <p:cNvPr id="28" name="Picture 5" descr="http://www.misumi.com.tw/image/pre/DC0450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341" t="8341" r="8253" b="8253"/>
              <a:stretch>
                <a:fillRect/>
              </a:stretch>
            </p:blipFill>
            <p:spPr bwMode="auto">
              <a:xfrm>
                <a:off x="744615" y="1866117"/>
                <a:ext cx="785818" cy="785818"/>
              </a:xfrm>
              <a:prstGeom prst="rect">
                <a:avLst/>
              </a:prstGeom>
              <a:noFill/>
            </p:spPr>
          </p:pic>
          <p:sp>
            <p:nvSpPr>
              <p:cNvPr id="29" name="文字方塊 28"/>
              <p:cNvSpPr txBox="1"/>
              <p:nvPr/>
            </p:nvSpPr>
            <p:spPr>
              <a:xfrm>
                <a:off x="571472" y="3857628"/>
                <a:ext cx="1132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Camera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0" name="直線單箭頭接點 9"/>
            <p:cNvCxnSpPr/>
            <p:nvPr/>
          </p:nvCxnSpPr>
          <p:spPr>
            <a:xfrm>
              <a:off x="1643042" y="1437489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1714480" y="22145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57"/>
            <p:cNvGrpSpPr/>
            <p:nvPr/>
          </p:nvGrpSpPr>
          <p:grpSpPr>
            <a:xfrm>
              <a:off x="2504523" y="1330332"/>
              <a:ext cx="1714512" cy="1062817"/>
              <a:chOff x="2357422" y="1357298"/>
              <a:chExt cx="1714512" cy="1062817"/>
            </a:xfrm>
          </p:grpSpPr>
          <p:pic>
            <p:nvPicPr>
              <p:cNvPr id="26" name="圖片 25" descr="DVR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57422" y="1357298"/>
                <a:ext cx="1714512" cy="1019743"/>
              </a:xfrm>
              <a:prstGeom prst="rect">
                <a:avLst/>
              </a:prstGeom>
            </p:spPr>
          </p:pic>
          <p:sp>
            <p:nvSpPr>
              <p:cNvPr id="27" name="文字方塊 26"/>
              <p:cNvSpPr txBox="1"/>
              <p:nvPr/>
            </p:nvSpPr>
            <p:spPr>
              <a:xfrm>
                <a:off x="2964645" y="2143116"/>
                <a:ext cx="500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DVR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3" name="群組 59"/>
            <p:cNvGrpSpPr/>
            <p:nvPr/>
          </p:nvGrpSpPr>
          <p:grpSpPr>
            <a:xfrm>
              <a:off x="5072066" y="1401770"/>
              <a:ext cx="1418699" cy="919941"/>
              <a:chOff x="5000628" y="1500174"/>
              <a:chExt cx="1418699" cy="919941"/>
            </a:xfrm>
          </p:grpSpPr>
          <p:pic>
            <p:nvPicPr>
              <p:cNvPr id="24" name="圖片 23" descr="Network Switch.pn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00628" y="1500174"/>
                <a:ext cx="1418699" cy="714380"/>
              </a:xfrm>
              <a:prstGeom prst="rect">
                <a:avLst/>
              </a:prstGeom>
            </p:spPr>
          </p:pic>
          <p:sp>
            <p:nvSpPr>
              <p:cNvPr id="25" name="文字方塊 24"/>
              <p:cNvSpPr txBox="1"/>
              <p:nvPr/>
            </p:nvSpPr>
            <p:spPr>
              <a:xfrm>
                <a:off x="5031316" y="2143116"/>
                <a:ext cx="1357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Network Switch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4" name="群組 61"/>
            <p:cNvGrpSpPr/>
            <p:nvPr/>
          </p:nvGrpSpPr>
          <p:grpSpPr>
            <a:xfrm>
              <a:off x="7358082" y="1116018"/>
              <a:ext cx="1353097" cy="1491445"/>
              <a:chOff x="7429520" y="1000108"/>
              <a:chExt cx="1353097" cy="1491445"/>
            </a:xfrm>
          </p:grpSpPr>
          <p:pic>
            <p:nvPicPr>
              <p:cNvPr id="22" name="圖片 21" descr="PC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29520" y="1000108"/>
                <a:ext cx="1353097" cy="1429328"/>
              </a:xfrm>
              <a:prstGeom prst="rect">
                <a:avLst/>
              </a:prstGeom>
            </p:spPr>
          </p:pic>
          <p:sp>
            <p:nvSpPr>
              <p:cNvPr id="23" name="文字方塊 22"/>
              <p:cNvSpPr txBox="1"/>
              <p:nvPr/>
            </p:nvSpPr>
            <p:spPr>
              <a:xfrm>
                <a:off x="7820316" y="2214554"/>
                <a:ext cx="5715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PC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3473158" y="785794"/>
              <a:ext cx="2559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3484CC"/>
                  </a:solidFill>
                  <a:latin typeface="+mn-lt"/>
                </a:rPr>
                <a:t>Existing Analog System</a:t>
              </a:r>
              <a:endParaRPr lang="zh-TW" altLang="en-US" sz="2000" dirty="0">
                <a:solidFill>
                  <a:srgbClr val="3484CC"/>
                </a:solidFill>
                <a:latin typeface="+mn-lt"/>
              </a:endParaRPr>
            </a:p>
          </p:txBody>
        </p:sp>
        <p:grpSp>
          <p:nvGrpSpPr>
            <p:cNvPr id="16" name="群組 74"/>
            <p:cNvGrpSpPr/>
            <p:nvPr/>
          </p:nvGrpSpPr>
          <p:grpSpPr>
            <a:xfrm>
              <a:off x="1857356" y="2643182"/>
              <a:ext cx="984565" cy="815161"/>
              <a:chOff x="714348" y="2890838"/>
              <a:chExt cx="984565" cy="815161"/>
            </a:xfrm>
          </p:grpSpPr>
          <p:pic>
            <p:nvPicPr>
              <p:cNvPr id="20" name="圖片 19" descr="Mic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flipH="1">
                <a:off x="789118" y="2890838"/>
                <a:ext cx="835024" cy="609600"/>
              </a:xfrm>
              <a:prstGeom prst="rect">
                <a:avLst/>
              </a:prstGeom>
            </p:spPr>
          </p:pic>
          <p:sp>
            <p:nvSpPr>
              <p:cNvPr id="21" name="文字方塊 20"/>
              <p:cNvSpPr txBox="1"/>
              <p:nvPr/>
            </p:nvSpPr>
            <p:spPr>
              <a:xfrm>
                <a:off x="714348" y="3429000"/>
                <a:ext cx="9845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Microphone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7" name="直線單箭頭接點 16"/>
            <p:cNvCxnSpPr>
              <a:stCxn id="20" idx="1"/>
              <a:endCxn id="27" idx="2"/>
            </p:cNvCxnSpPr>
            <p:nvPr/>
          </p:nvCxnSpPr>
          <p:spPr>
            <a:xfrm flipV="1">
              <a:off x="2767150" y="2393149"/>
              <a:ext cx="594629" cy="554833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6500826" y="1860946"/>
              <a:ext cx="857256" cy="1588"/>
            </a:xfrm>
            <a:prstGeom prst="straightConnector1">
              <a:avLst/>
            </a:prstGeom>
            <a:ln w="158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4219035" y="1860946"/>
              <a:ext cx="857256" cy="1588"/>
            </a:xfrm>
            <a:prstGeom prst="straightConnector1">
              <a:avLst/>
            </a:prstGeom>
            <a:ln w="158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>
              <a:off x="1643042" y="1214422"/>
              <a:ext cx="857256" cy="1588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/>
            <p:nvPr/>
          </p:nvCxnSpPr>
          <p:spPr>
            <a:xfrm>
              <a:off x="1714480" y="23669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>
              <a:off x="1714480" y="25193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圓角矩形 110"/>
            <p:cNvSpPr/>
            <p:nvPr/>
          </p:nvSpPr>
          <p:spPr>
            <a:xfrm>
              <a:off x="357158" y="714356"/>
              <a:ext cx="8501122" cy="27860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6" name="群組 145"/>
          <p:cNvGrpSpPr/>
          <p:nvPr/>
        </p:nvGrpSpPr>
        <p:grpSpPr>
          <a:xfrm>
            <a:off x="357158" y="3643314"/>
            <a:ext cx="8501122" cy="3071834"/>
            <a:chOff x="357158" y="571480"/>
            <a:chExt cx="8501122" cy="3071834"/>
          </a:xfrm>
        </p:grpSpPr>
        <p:grpSp>
          <p:nvGrpSpPr>
            <p:cNvPr id="147" name="群組 108"/>
            <p:cNvGrpSpPr/>
            <p:nvPr/>
          </p:nvGrpSpPr>
          <p:grpSpPr>
            <a:xfrm>
              <a:off x="714348" y="785794"/>
              <a:ext cx="726810" cy="785819"/>
              <a:chOff x="747016" y="714356"/>
              <a:chExt cx="726810" cy="1071571"/>
            </a:xfrm>
          </p:grpSpPr>
          <p:pic>
            <p:nvPicPr>
              <p:cNvPr id="175" name="圖片 174" descr="S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5786" y="714356"/>
                <a:ext cx="649271" cy="942398"/>
              </a:xfrm>
              <a:prstGeom prst="rect">
                <a:avLst/>
              </a:prstGeom>
            </p:spPr>
          </p:pic>
          <p:sp>
            <p:nvSpPr>
              <p:cNvPr id="176" name="文字方塊 175"/>
              <p:cNvSpPr txBox="1"/>
              <p:nvPr/>
            </p:nvSpPr>
            <p:spPr>
              <a:xfrm>
                <a:off x="747016" y="1539520"/>
                <a:ext cx="726810" cy="24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PTZ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48" name="群組 70"/>
            <p:cNvGrpSpPr/>
            <p:nvPr/>
          </p:nvGrpSpPr>
          <p:grpSpPr>
            <a:xfrm>
              <a:off x="571472" y="1571611"/>
              <a:ext cx="1000132" cy="1848633"/>
              <a:chOff x="571472" y="1866117"/>
              <a:chExt cx="1132105" cy="2268510"/>
            </a:xfrm>
          </p:grpSpPr>
          <p:pic>
            <p:nvPicPr>
              <p:cNvPr id="171" name="Picture 13" descr="http://www.topviewcorp.com/topviewcorp/cht/image/pro/carema/mini_Dom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E5E5E5"/>
                  </a:clrFrom>
                  <a:clrTo>
                    <a:srgbClr val="E5E5E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8896" y="3071810"/>
                <a:ext cx="857256" cy="862822"/>
              </a:xfrm>
              <a:prstGeom prst="rect">
                <a:avLst/>
              </a:prstGeom>
              <a:noFill/>
            </p:spPr>
          </p:pic>
          <p:pic>
            <p:nvPicPr>
              <p:cNvPr id="172" name="圖片 171" descr="housing.png"/>
              <p:cNvPicPr>
                <a:picLocks noChangeAspect="1"/>
              </p:cNvPicPr>
              <p:nvPr/>
            </p:nvPicPr>
            <p:blipFill>
              <a:blip r:embed="rId5" cstate="print">
                <a:lum bright="-20000" contrast="-20000"/>
              </a:blip>
              <a:stretch>
                <a:fillRect/>
              </a:stretch>
            </p:blipFill>
            <p:spPr>
              <a:xfrm flipH="1">
                <a:off x="692606" y="2571744"/>
                <a:ext cx="889837" cy="667378"/>
              </a:xfrm>
              <a:prstGeom prst="rect">
                <a:avLst/>
              </a:prstGeom>
            </p:spPr>
          </p:pic>
          <p:pic>
            <p:nvPicPr>
              <p:cNvPr id="173" name="Picture 5" descr="http://www.misumi.com.tw/image/pre/DC0450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341" t="8341" r="8253" b="8253"/>
              <a:stretch>
                <a:fillRect/>
              </a:stretch>
            </p:blipFill>
            <p:spPr bwMode="auto">
              <a:xfrm>
                <a:off x="744615" y="1866117"/>
                <a:ext cx="785818" cy="785818"/>
              </a:xfrm>
              <a:prstGeom prst="rect">
                <a:avLst/>
              </a:prstGeom>
              <a:noFill/>
            </p:spPr>
          </p:pic>
          <p:sp>
            <p:nvSpPr>
              <p:cNvPr id="174" name="文字方塊 173"/>
              <p:cNvSpPr txBox="1"/>
              <p:nvPr/>
            </p:nvSpPr>
            <p:spPr>
              <a:xfrm>
                <a:off x="571472" y="3857628"/>
                <a:ext cx="1132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Analog Camera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49" name="直線單箭頭接點 148"/>
            <p:cNvCxnSpPr/>
            <p:nvPr/>
          </p:nvCxnSpPr>
          <p:spPr>
            <a:xfrm>
              <a:off x="1643042" y="1437489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單箭頭接點 149"/>
            <p:cNvCxnSpPr/>
            <p:nvPr/>
          </p:nvCxnSpPr>
          <p:spPr>
            <a:xfrm>
              <a:off x="1714480" y="22145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群組 59"/>
            <p:cNvGrpSpPr/>
            <p:nvPr/>
          </p:nvGrpSpPr>
          <p:grpSpPr>
            <a:xfrm>
              <a:off x="5082127" y="1401770"/>
              <a:ext cx="1418699" cy="919941"/>
              <a:chOff x="5010689" y="1500174"/>
              <a:chExt cx="1418699" cy="919941"/>
            </a:xfrm>
          </p:grpSpPr>
          <p:pic>
            <p:nvPicPr>
              <p:cNvPr id="167" name="圖片 166" descr="Network Switch.pn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10689" y="1500174"/>
                <a:ext cx="1418699" cy="714380"/>
              </a:xfrm>
              <a:prstGeom prst="rect">
                <a:avLst/>
              </a:prstGeom>
            </p:spPr>
          </p:pic>
          <p:sp>
            <p:nvSpPr>
              <p:cNvPr id="168" name="文字方塊 167"/>
              <p:cNvSpPr txBox="1"/>
              <p:nvPr/>
            </p:nvSpPr>
            <p:spPr>
              <a:xfrm>
                <a:off x="5031316" y="2143116"/>
                <a:ext cx="1357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Network Switch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53" name="群組 61"/>
            <p:cNvGrpSpPr/>
            <p:nvPr/>
          </p:nvGrpSpPr>
          <p:grpSpPr>
            <a:xfrm>
              <a:off x="7358082" y="571480"/>
              <a:ext cx="1353097" cy="1860777"/>
              <a:chOff x="7429520" y="455570"/>
              <a:chExt cx="1353097" cy="1860777"/>
            </a:xfrm>
          </p:grpSpPr>
          <p:pic>
            <p:nvPicPr>
              <p:cNvPr id="165" name="圖片 164" descr="PC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29520" y="455570"/>
                <a:ext cx="1353097" cy="1429328"/>
              </a:xfrm>
              <a:prstGeom prst="rect">
                <a:avLst/>
              </a:prstGeom>
            </p:spPr>
          </p:pic>
          <p:sp>
            <p:nvSpPr>
              <p:cNvPr id="166" name="文字方塊 165"/>
              <p:cNvSpPr txBox="1"/>
              <p:nvPr/>
            </p:nvSpPr>
            <p:spPr>
              <a:xfrm>
                <a:off x="7610228" y="1670016"/>
                <a:ext cx="962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PC w/ VIVOTEK ST7501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54" name="文字方塊 153"/>
            <p:cNvSpPr txBox="1"/>
            <p:nvPr/>
          </p:nvSpPr>
          <p:spPr>
            <a:xfrm>
              <a:off x="1643042" y="642918"/>
              <a:ext cx="5879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3484CC"/>
                  </a:solidFill>
                  <a:latin typeface="+mn-lt"/>
                </a:rPr>
                <a:t>Migrated Analog Cameras w/ VS8100 + Rack-mount kit</a:t>
              </a:r>
              <a:endParaRPr lang="zh-TW" altLang="en-US" sz="2000" dirty="0">
                <a:solidFill>
                  <a:srgbClr val="3484CC"/>
                </a:solidFill>
                <a:latin typeface="+mn-lt"/>
              </a:endParaRPr>
            </a:p>
          </p:txBody>
        </p:sp>
        <p:grpSp>
          <p:nvGrpSpPr>
            <p:cNvPr id="155" name="群組 74"/>
            <p:cNvGrpSpPr/>
            <p:nvPr/>
          </p:nvGrpSpPr>
          <p:grpSpPr>
            <a:xfrm>
              <a:off x="1857356" y="2643182"/>
              <a:ext cx="984565" cy="815161"/>
              <a:chOff x="714348" y="2890838"/>
              <a:chExt cx="984565" cy="815161"/>
            </a:xfrm>
          </p:grpSpPr>
          <p:pic>
            <p:nvPicPr>
              <p:cNvPr id="163" name="圖片 162" descr="Mic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flipH="1">
                <a:off x="789118" y="2890838"/>
                <a:ext cx="835024" cy="609600"/>
              </a:xfrm>
              <a:prstGeom prst="rect">
                <a:avLst/>
              </a:prstGeom>
            </p:spPr>
          </p:pic>
          <p:sp>
            <p:nvSpPr>
              <p:cNvPr id="164" name="文字方塊 163"/>
              <p:cNvSpPr txBox="1"/>
              <p:nvPr/>
            </p:nvSpPr>
            <p:spPr>
              <a:xfrm>
                <a:off x="714348" y="3429000"/>
                <a:ext cx="9845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Microphone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156" name="直線單箭頭接點 155"/>
            <p:cNvCxnSpPr>
              <a:stCxn id="163" idx="1"/>
            </p:cNvCxnSpPr>
            <p:nvPr/>
          </p:nvCxnSpPr>
          <p:spPr>
            <a:xfrm flipV="1">
              <a:off x="2767150" y="2500306"/>
              <a:ext cx="376090" cy="447676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/>
            <p:cNvCxnSpPr/>
            <p:nvPr/>
          </p:nvCxnSpPr>
          <p:spPr>
            <a:xfrm>
              <a:off x="6500826" y="1860946"/>
              <a:ext cx="857256" cy="1588"/>
            </a:xfrm>
            <a:prstGeom prst="straightConnector1">
              <a:avLst/>
            </a:prstGeom>
            <a:ln w="158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單箭頭接點 157"/>
            <p:cNvCxnSpPr/>
            <p:nvPr/>
          </p:nvCxnSpPr>
          <p:spPr>
            <a:xfrm>
              <a:off x="4424899" y="1857364"/>
              <a:ext cx="647167" cy="5170"/>
            </a:xfrm>
            <a:prstGeom prst="straightConnector1">
              <a:avLst/>
            </a:prstGeom>
            <a:ln w="158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單箭頭接點 158"/>
            <p:cNvCxnSpPr/>
            <p:nvPr/>
          </p:nvCxnSpPr>
          <p:spPr>
            <a:xfrm>
              <a:off x="1643042" y="1214422"/>
              <a:ext cx="857256" cy="1588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單箭頭接點 159"/>
            <p:cNvCxnSpPr/>
            <p:nvPr/>
          </p:nvCxnSpPr>
          <p:spPr>
            <a:xfrm>
              <a:off x="1714480" y="23669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單箭頭接點 160"/>
            <p:cNvCxnSpPr/>
            <p:nvPr/>
          </p:nvCxnSpPr>
          <p:spPr>
            <a:xfrm>
              <a:off x="1714480" y="2519354"/>
              <a:ext cx="857256" cy="1588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圓角矩形 161"/>
            <p:cNvSpPr/>
            <p:nvPr/>
          </p:nvSpPr>
          <p:spPr>
            <a:xfrm>
              <a:off x="357158" y="571480"/>
              <a:ext cx="8501122" cy="307183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0" name="向下箭號 109"/>
          <p:cNvSpPr/>
          <p:nvPr/>
        </p:nvSpPr>
        <p:spPr>
          <a:xfrm>
            <a:off x="4214810" y="3286124"/>
            <a:ext cx="500066" cy="5000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79" name="群組 178"/>
          <p:cNvGrpSpPr/>
          <p:nvPr/>
        </p:nvGrpSpPr>
        <p:grpSpPr>
          <a:xfrm>
            <a:off x="3143240" y="6429396"/>
            <a:ext cx="5572164" cy="276999"/>
            <a:chOff x="928662" y="6215082"/>
            <a:chExt cx="5572164" cy="276999"/>
          </a:xfrm>
        </p:grpSpPr>
        <p:grpSp>
          <p:nvGrpSpPr>
            <p:cNvPr id="180" name="群組 118"/>
            <p:cNvGrpSpPr/>
            <p:nvPr/>
          </p:nvGrpSpPr>
          <p:grpSpPr>
            <a:xfrm>
              <a:off x="928662" y="6215082"/>
              <a:ext cx="870944" cy="276999"/>
              <a:chOff x="928662" y="6215082"/>
              <a:chExt cx="870944" cy="276999"/>
            </a:xfrm>
          </p:grpSpPr>
          <p:cxnSp>
            <p:nvCxnSpPr>
              <p:cNvPr id="193" name="直線單箭頭接點 192"/>
              <p:cNvCxnSpPr/>
              <p:nvPr/>
            </p:nvCxnSpPr>
            <p:spPr>
              <a:xfrm>
                <a:off x="928662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文字方塊 193"/>
              <p:cNvSpPr txBox="1"/>
              <p:nvPr/>
            </p:nvSpPr>
            <p:spPr>
              <a:xfrm>
                <a:off x="928662" y="6215082"/>
                <a:ext cx="8709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Coax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81" name="群組 117"/>
            <p:cNvGrpSpPr/>
            <p:nvPr/>
          </p:nvGrpSpPr>
          <p:grpSpPr>
            <a:xfrm>
              <a:off x="2036993" y="6215082"/>
              <a:ext cx="1072025" cy="276999"/>
              <a:chOff x="2000232" y="6215082"/>
              <a:chExt cx="1072025" cy="276999"/>
            </a:xfrm>
          </p:grpSpPr>
          <p:cxnSp>
            <p:nvCxnSpPr>
              <p:cNvPr id="191" name="直線單箭頭接點 190"/>
              <p:cNvCxnSpPr/>
              <p:nvPr/>
            </p:nvCxnSpPr>
            <p:spPr>
              <a:xfrm>
                <a:off x="2107616" y="6215082"/>
                <a:ext cx="857256" cy="1588"/>
              </a:xfrm>
              <a:prstGeom prst="straightConnector1">
                <a:avLst/>
              </a:prstGeom>
              <a:ln w="15875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文字方塊 191"/>
              <p:cNvSpPr txBox="1"/>
              <p:nvPr/>
            </p:nvSpPr>
            <p:spPr>
              <a:xfrm>
                <a:off x="2000232" y="6215082"/>
                <a:ext cx="1072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LAN / Internet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82" name="群組 116"/>
            <p:cNvGrpSpPr/>
            <p:nvPr/>
          </p:nvGrpSpPr>
          <p:grpSpPr>
            <a:xfrm>
              <a:off x="3346405" y="6215082"/>
              <a:ext cx="857256" cy="276999"/>
              <a:chOff x="3214678" y="6215082"/>
              <a:chExt cx="857256" cy="276999"/>
            </a:xfrm>
          </p:grpSpPr>
          <p:cxnSp>
            <p:nvCxnSpPr>
              <p:cNvPr id="189" name="直線單箭頭接點 188"/>
              <p:cNvCxnSpPr/>
              <p:nvPr/>
            </p:nvCxnSpPr>
            <p:spPr>
              <a:xfrm>
                <a:off x="3214678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文字方塊 189"/>
              <p:cNvSpPr txBox="1"/>
              <p:nvPr/>
            </p:nvSpPr>
            <p:spPr>
              <a:xfrm>
                <a:off x="3333991" y="6215082"/>
                <a:ext cx="618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RS-485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83" name="群組 115"/>
            <p:cNvGrpSpPr/>
            <p:nvPr/>
          </p:nvGrpSpPr>
          <p:grpSpPr>
            <a:xfrm>
              <a:off x="4441048" y="6215082"/>
              <a:ext cx="965136" cy="276999"/>
              <a:chOff x="4357686" y="6215082"/>
              <a:chExt cx="965136" cy="276999"/>
            </a:xfrm>
          </p:grpSpPr>
          <p:cxnSp>
            <p:nvCxnSpPr>
              <p:cNvPr id="187" name="直線單箭頭接點 186"/>
              <p:cNvCxnSpPr/>
              <p:nvPr/>
            </p:nvCxnSpPr>
            <p:spPr>
              <a:xfrm>
                <a:off x="4411626" y="6215082"/>
                <a:ext cx="857256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文字方塊 187"/>
              <p:cNvSpPr txBox="1"/>
              <p:nvPr/>
            </p:nvSpPr>
            <p:spPr>
              <a:xfrm>
                <a:off x="4357686" y="6215082"/>
                <a:ext cx="965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Power Cable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184" name="群組 114"/>
            <p:cNvGrpSpPr/>
            <p:nvPr/>
          </p:nvGrpSpPr>
          <p:grpSpPr>
            <a:xfrm>
              <a:off x="5643570" y="6215082"/>
              <a:ext cx="857256" cy="276999"/>
              <a:chOff x="5643570" y="6215082"/>
              <a:chExt cx="857256" cy="276999"/>
            </a:xfrm>
          </p:grpSpPr>
          <p:cxnSp>
            <p:nvCxnSpPr>
              <p:cNvPr id="185" name="直線單箭頭接點 184"/>
              <p:cNvCxnSpPr/>
              <p:nvPr/>
            </p:nvCxnSpPr>
            <p:spPr>
              <a:xfrm>
                <a:off x="5643570" y="6215082"/>
                <a:ext cx="857256" cy="1588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文字方塊 185"/>
              <p:cNvSpPr txBox="1"/>
              <p:nvPr/>
            </p:nvSpPr>
            <p:spPr>
              <a:xfrm>
                <a:off x="5719377" y="6215082"/>
                <a:ext cx="705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tx1"/>
                    </a:solidFill>
                    <a:latin typeface="+mn-lt"/>
                  </a:rPr>
                  <a:t>Audio In</a:t>
                </a:r>
                <a:endParaRPr lang="zh-TW" alt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cxnSp>
        <p:nvCxnSpPr>
          <p:cNvPr id="83" name="直線單箭頭接點 82"/>
          <p:cNvCxnSpPr/>
          <p:nvPr/>
        </p:nvCxnSpPr>
        <p:spPr>
          <a:xfrm>
            <a:off x="6497087" y="5500702"/>
            <a:ext cx="785818" cy="357190"/>
          </a:xfrm>
          <a:prstGeom prst="straightConnector1">
            <a:avLst/>
          </a:prstGeom>
          <a:ln w="158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97219" y="5509455"/>
            <a:ext cx="1289623" cy="7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文字方塊 84"/>
          <p:cNvSpPr txBox="1"/>
          <p:nvPr/>
        </p:nvSpPr>
        <p:spPr>
          <a:xfrm>
            <a:off x="7730206" y="6152397"/>
            <a:ext cx="823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err="1" smtClean="0">
                <a:solidFill>
                  <a:schemeClr val="tx1"/>
                </a:solidFill>
                <a:latin typeface="+mn-lt"/>
              </a:rPr>
              <a:t>iViewer</a:t>
            </a:r>
            <a:endParaRPr lang="zh-TW" alt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467544" y="692696"/>
            <a:ext cx="489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i="1" dirty="0" smtClean="0">
                <a:solidFill>
                  <a:schemeClr val="tx1"/>
                </a:solidFill>
              </a:rPr>
              <a:t>Suggested solution: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VS8100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Original Analog Camera 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w/ DC12V power input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Or Analog PTZ w/ RS-485 protocol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endParaRPr lang="en-US" altLang="zh-TW" sz="1800" dirty="0" smtClean="0">
              <a:solidFill>
                <a:schemeClr val="tx1"/>
              </a:solidFill>
            </a:endParaRPr>
          </a:p>
          <a:p>
            <a:endParaRPr lang="en-US" altLang="zh-TW" sz="1800" dirty="0" smtClean="0">
              <a:solidFill>
                <a:schemeClr val="tx1"/>
              </a:solidFill>
            </a:endParaRPr>
          </a:p>
          <a:p>
            <a:r>
              <a:rPr lang="en-US" altLang="zh-TW" sz="1800" b="1" i="1" dirty="0" smtClean="0">
                <a:solidFill>
                  <a:schemeClr val="tx1"/>
                </a:solidFill>
              </a:rPr>
              <a:t>Features: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D1 resolution @ 25/30fps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De-interlace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DC 12V power sharing w/ analog camera</a:t>
            </a:r>
            <a:br>
              <a:rPr lang="en-US" altLang="zh-TW" sz="1800" dirty="0" smtClean="0">
                <a:solidFill>
                  <a:srgbClr val="0000CC"/>
                </a:solidFill>
              </a:rPr>
            </a:br>
            <a:r>
              <a:rPr lang="en-US" altLang="zh-TW" sz="1800" dirty="0" smtClean="0">
                <a:solidFill>
                  <a:srgbClr val="0000CC"/>
                </a:solidFill>
              </a:rPr>
              <a:t>RS-485 for PTZ control</a:t>
            </a:r>
          </a:p>
          <a:p>
            <a:r>
              <a:rPr lang="en-US" altLang="zh-TW" sz="1800" dirty="0" smtClean="0">
                <a:solidFill>
                  <a:srgbClr val="0000CC"/>
                </a:solidFill>
              </a:rPr>
              <a:t>Ultra-mini Design</a:t>
            </a:r>
          </a:p>
          <a:p>
            <a:endParaRPr lang="en-US" altLang="zh-TW" sz="1800" dirty="0" smtClean="0">
              <a:solidFill>
                <a:schemeClr val="tx1"/>
              </a:solidFill>
            </a:endParaRPr>
          </a:p>
          <a:p>
            <a:r>
              <a:rPr lang="en-US" altLang="zh-TW" sz="1800" b="1" i="1" dirty="0" smtClean="0">
                <a:solidFill>
                  <a:schemeClr val="tx1"/>
                </a:solidFill>
              </a:rPr>
              <a:t>Benefits:</a:t>
            </a:r>
          </a:p>
          <a:p>
            <a:r>
              <a:rPr lang="en-US" altLang="zh-TW" sz="1800" dirty="0" smtClean="0">
                <a:solidFill>
                  <a:schemeClr val="tx1"/>
                </a:solidFill>
              </a:rPr>
              <a:t>Lower cost solution to enhance higher performance analog cameras,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eg</a:t>
            </a:r>
            <a:r>
              <a:rPr lang="en-US" altLang="zh-TW" sz="1800" dirty="0" smtClean="0">
                <a:solidFill>
                  <a:schemeClr val="tx1"/>
                </a:solidFill>
              </a:rPr>
              <a:t>. PTZ cameras or low light camera</a:t>
            </a:r>
            <a:r>
              <a:rPr lang="en-US" altLang="zh-TW" sz="1800" dirty="0" smtClean="0">
                <a:solidFill>
                  <a:srgbClr val="0070C0"/>
                </a:solidFill>
              </a:rPr>
              <a:t>. From analog to digital technology without scrapping your investments in an analog system.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42852"/>
            <a:ext cx="7929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000" b="1" dirty="0" smtClean="0">
                <a:solidFill>
                  <a:srgbClr val="FFFFFF"/>
                </a:solidFill>
                <a:latin typeface="+mj-lt"/>
              </a:rPr>
              <a:t>Reference Application – Retail / Shopping Mall</a:t>
            </a:r>
            <a:endParaRPr lang="en-US" altLang="zh-TW" sz="30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3" name="圖片 22" descr="picture-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764704"/>
            <a:ext cx="1739430" cy="1154147"/>
          </a:xfrm>
          <a:prstGeom prst="rect">
            <a:avLst/>
          </a:prstGeom>
        </p:spPr>
      </p:pic>
      <p:pic>
        <p:nvPicPr>
          <p:cNvPr id="7" name="Picture 46" descr="http://www.vivotek.com/web/images/pressroom/success/success_78_pic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2876037" cy="21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http://www.topviewcorp.com/topviewcorp/cht/image/pro/carema/mini_Do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284984"/>
            <a:ext cx="924811" cy="957410"/>
          </a:xfrm>
          <a:prstGeom prst="rect">
            <a:avLst/>
          </a:prstGeom>
          <a:noFill/>
        </p:spPr>
      </p:pic>
      <p:pic>
        <p:nvPicPr>
          <p:cNvPr id="13" name="Picture 15" descr="http://www.topviewcorp.com/topviewcorp/cht/image/pro/carema/IR_Bullet-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284984"/>
            <a:ext cx="924811" cy="957410"/>
          </a:xfrm>
          <a:prstGeom prst="rect">
            <a:avLst/>
          </a:prstGeom>
          <a:noFill/>
        </p:spPr>
      </p:pic>
      <p:pic>
        <p:nvPicPr>
          <p:cNvPr id="14" name="Picture 38" descr="http://www.vivotek.com/web/images/pressroom/success/success_100_pic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286762"/>
            <a:ext cx="2361051" cy="17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124744"/>
            <a:ext cx="1224136" cy="14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lnDef>
  </a:objectDefaults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39430</TotalTime>
  <Words>545</Words>
  <Application>Microsoft Office PowerPoint</Application>
  <PresentationFormat>如螢幕大小 (4:3)</PresentationFormat>
  <Paragraphs>168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4_自訂設計</vt:lpstr>
      <vt:lpstr>Office 佈景主題</vt:lpstr>
      <vt:lpstr>投影片 1</vt:lpstr>
      <vt:lpstr>Content</vt:lpstr>
      <vt:lpstr>Purpose</vt:lpstr>
      <vt:lpstr>Front-end Installation</vt:lpstr>
      <vt:lpstr>投影片 5</vt:lpstr>
      <vt:lpstr>Network Structure of ATM - Bank</vt:lpstr>
      <vt:lpstr>Reference Application – Bank, specific for ATM</vt:lpstr>
      <vt:lpstr>Back-end Installation</vt:lpstr>
      <vt:lpstr>投影片 9</vt:lpstr>
      <vt:lpstr>Redundant Solution </vt:lpstr>
      <vt:lpstr>VIVOTEK VS8100 &amp; Camera Solution</vt:lpstr>
      <vt:lpstr>投影片 12</vt:lpstr>
      <vt:lpstr>投影片 13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</dc:creator>
  <cp:lastModifiedBy>Xavier(谷斐曄)</cp:lastModifiedBy>
  <cp:revision>2104</cp:revision>
  <cp:lastPrinted>2009-09-14T02:13:27Z</cp:lastPrinted>
  <dcterms:created xsi:type="dcterms:W3CDTF">2002-02-19T02:13:47Z</dcterms:created>
  <dcterms:modified xsi:type="dcterms:W3CDTF">2014-01-03T06:39:04Z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000800f05c000000000001024120</vt:lpwstr>
  </property>
</Properties>
</file>